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 id="2147483665" r:id="rId3"/>
    <p:sldMasterId id="2147483671" r:id="rId4"/>
  </p:sldMasterIdLst>
  <p:notesMasterIdLst>
    <p:notesMasterId r:id="rId22"/>
  </p:notesMasterIdLst>
  <p:sldIdLst>
    <p:sldId id="279" r:id="rId5"/>
    <p:sldId id="284" r:id="rId6"/>
    <p:sldId id="263" r:id="rId7"/>
    <p:sldId id="286" r:id="rId8"/>
    <p:sldId id="282" r:id="rId9"/>
    <p:sldId id="264" r:id="rId10"/>
    <p:sldId id="266" r:id="rId11"/>
    <p:sldId id="285" r:id="rId12"/>
    <p:sldId id="276" r:id="rId13"/>
    <p:sldId id="283" r:id="rId14"/>
    <p:sldId id="272" r:id="rId15"/>
    <p:sldId id="273" r:id="rId16"/>
    <p:sldId id="268" r:id="rId17"/>
    <p:sldId id="281" r:id="rId18"/>
    <p:sldId id="274" r:id="rId19"/>
    <p:sldId id="277" r:id="rId20"/>
    <p:sldId id="271" r:id="rId21"/>
  </p:sldIdLst>
  <p:sldSz cx="9144000" cy="6858000" type="screen4x3"/>
  <p:notesSz cx="6807200" cy="9939338"/>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8"/>
    <p:restoredTop sz="94716"/>
  </p:normalViewPr>
  <p:slideViewPr>
    <p:cSldViewPr>
      <p:cViewPr varScale="1">
        <p:scale>
          <a:sx n="67" d="100"/>
          <a:sy n="67" d="100"/>
        </p:scale>
        <p:origin x="-282" y="-96"/>
      </p:cViewPr>
      <p:guideLst>
        <p:guide orient="horz" pos="2160"/>
        <p:guide pos="2880"/>
      </p:guideLst>
    </p:cSldViewPr>
  </p:slideViewPr>
  <p:notesTextViewPr>
    <p:cViewPr>
      <p:scale>
        <a:sx n="1" d="1"/>
        <a:sy n="1" d="1"/>
      </p:scale>
      <p:origin x="0" y="0"/>
    </p:cViewPr>
  </p:notesTextViewPr>
  <p:sorterViewPr>
    <p:cViewPr>
      <p:scale>
        <a:sx n="100" d="100"/>
        <a:sy n="100" d="100"/>
      </p:scale>
      <p:origin x="0" y="672"/>
    </p:cViewPr>
  </p:sorterViewPr>
  <p:notesViewPr>
    <p:cSldViewPr>
      <p:cViewPr>
        <p:scale>
          <a:sx n="100" d="100"/>
          <a:sy n="100" d="100"/>
        </p:scale>
        <p:origin x="-498" y="-12"/>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20750" y="746125"/>
            <a:ext cx="4965700" cy="3725863"/>
          </a:xfrm>
          <a:prstGeom prst="rect">
            <a:avLst/>
          </a:prstGeom>
        </p:spPr>
        <p:txBody>
          <a:bodyPr/>
          <a:lstStyle/>
          <a:p>
            <a:pPr lvl="0"/>
            <a:endParaRPr dirty="0"/>
          </a:p>
        </p:txBody>
      </p:sp>
      <p:sp>
        <p:nvSpPr>
          <p:cNvPr id="8" name="Shape 8"/>
          <p:cNvSpPr>
            <a:spLocks noGrp="1"/>
          </p:cNvSpPr>
          <p:nvPr>
            <p:ph type="body" sz="quarter" idx="1"/>
          </p:nvPr>
        </p:nvSpPr>
        <p:spPr>
          <a:xfrm>
            <a:off x="907627" y="4721186"/>
            <a:ext cx="4991947" cy="4472702"/>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Thank you for this opportunity to present the WSIST (Water Strategy Implmentation Study Team) water constellation feasibility study report.</a:t>
            </a:r>
          </a:p>
          <a:p>
            <a:endParaRPr kumimoji="1" lang="en-US" altLang="ja-JP" sz="1400" smtClean="0"/>
          </a:p>
          <a:p>
            <a:r>
              <a:rPr kumimoji="1" lang="en-US" altLang="ja-JP" sz="1400" smtClean="0"/>
              <a:t>The report is on the home page and contains a list of contributors. I would like to thank the WSIST members and other many experts contributions to the report.</a:t>
            </a:r>
            <a:endParaRPr kumimoji="1" lang="ja-JP" altLang="en-US" sz="1400"/>
          </a:p>
        </p:txBody>
      </p:sp>
    </p:spTree>
    <p:extLst>
      <p:ext uri="{BB962C8B-B14F-4D97-AF65-F5344CB8AC3E}">
        <p14:creationId xmlns:p14="http://schemas.microsoft.com/office/powerpoint/2010/main" val="74440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Gap analysis was made for 6 prirotity paremters. This is for precipitation mission chart. </a:t>
            </a:r>
          </a:p>
          <a:p>
            <a:endParaRPr kumimoji="1" lang="en-US" altLang="ja-JP" sz="1400"/>
          </a:p>
          <a:p>
            <a:r>
              <a:rPr kumimoji="1" lang="en-US" altLang="ja-JP" sz="1400" smtClean="0"/>
              <a:t>B</a:t>
            </a:r>
            <a:r>
              <a:rPr kumimoji="1" lang="ja-JP" altLang="en-US" sz="1400" smtClean="0"/>
              <a:t>ｌ</a:t>
            </a:r>
            <a:r>
              <a:rPr kumimoji="1" lang="en-US" altLang="ja-JP" sz="1400" smtClean="0"/>
              <a:t>ue bars are MWI  (Microwave Imager)  missions and green ones are  MWS (Microwave Sounder) missions.</a:t>
            </a:r>
          </a:p>
          <a:p>
            <a:endParaRPr kumimoji="1" lang="en-US" altLang="ja-JP" sz="1400" smtClean="0"/>
          </a:p>
          <a:p>
            <a:r>
              <a:rPr kumimoji="1" lang="en-US" altLang="ja-JP" sz="1400" smtClean="0"/>
              <a:t>Gap of post GCOM-W/AMSR2 is now being studied by JAXA to be filled. It is recognized that post DMSP-SSMI for 5 to 9 pm, therefore 5 to 9 am also, will pose a seious gap if no countermeasures are taken.</a:t>
            </a:r>
            <a:endParaRPr kumimoji="1" lang="ja-JP" altLang="en-US" sz="1400"/>
          </a:p>
        </p:txBody>
      </p:sp>
    </p:spTree>
    <p:extLst>
      <p:ext uri="{BB962C8B-B14F-4D97-AF65-F5344CB8AC3E}">
        <p14:creationId xmlns:p14="http://schemas.microsoft.com/office/powerpoint/2010/main" val="22392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9000" y="4817269"/>
            <a:ext cx="4991947" cy="4472702"/>
          </a:xfrm>
        </p:spPr>
        <p:txBody>
          <a:bodyPr/>
          <a:lstStyle/>
          <a:p>
            <a:r>
              <a:rPr kumimoji="1" lang="en-US" altLang="ja-JP" sz="1600" smtClean="0"/>
              <a:t>Sampling analysis was made for precipitation and soil moisture. </a:t>
            </a:r>
          </a:p>
          <a:p>
            <a:endParaRPr kumimoji="1" lang="en-US" altLang="ja-JP" sz="1600" smtClean="0"/>
          </a:p>
          <a:p>
            <a:r>
              <a:rPr kumimoji="1" lang="en-US" altLang="ja-JP" sz="1600" smtClean="0"/>
              <a:t>Left side is samplling frequency of MWI   (Microwaver Imager) which shows clear decline from 2016 to 2021. </a:t>
            </a:r>
          </a:p>
          <a:p>
            <a:endParaRPr kumimoji="1" lang="en-US" altLang="ja-JP" sz="1600"/>
          </a:p>
          <a:p>
            <a:r>
              <a:rPr kumimoji="1" lang="en-US" altLang="ja-JP" sz="1600" smtClean="0"/>
              <a:t>Supplementing MWI with MWS (Microwave Sounders)  in th</a:t>
            </a:r>
            <a:r>
              <a:rPr kumimoji="1" lang="en-US" altLang="ja-JP" sz="1400" smtClean="0"/>
              <a:t>e right hand side improve the sampling frequency, but declining trend still remain. </a:t>
            </a:r>
            <a:endParaRPr kumimoji="1" lang="ja-JP" altLang="en-US" sz="1600"/>
          </a:p>
        </p:txBody>
      </p:sp>
    </p:spTree>
    <p:extLst>
      <p:ext uri="{BB962C8B-B14F-4D97-AF65-F5344CB8AC3E}">
        <p14:creationId xmlns:p14="http://schemas.microsoft.com/office/powerpoint/2010/main" val="987471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Synergies among variables were studied. </a:t>
            </a:r>
          </a:p>
          <a:p>
            <a:endParaRPr kumimoji="1" lang="en-US" altLang="ja-JP" sz="1400"/>
          </a:p>
        </p:txBody>
      </p:sp>
    </p:spTree>
    <p:extLst>
      <p:ext uri="{BB962C8B-B14F-4D97-AF65-F5344CB8AC3E}">
        <p14:creationId xmlns:p14="http://schemas.microsoft.com/office/powerpoint/2010/main" val="152578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Synergy of a water variable with other variables for water resource management were shown in the figure. </a:t>
            </a:r>
          </a:p>
          <a:p>
            <a:r>
              <a:rPr kumimoji="1" lang="en-US" altLang="ja-JP" sz="1400" smtClean="0"/>
              <a:t>Green colored boxes have synergies.</a:t>
            </a:r>
          </a:p>
          <a:p>
            <a:endParaRPr kumimoji="1" lang="en-US" altLang="ja-JP" sz="1400"/>
          </a:p>
          <a:p>
            <a:r>
              <a:rPr kumimoji="1" lang="en-US" altLang="ja-JP" sz="1600" smtClean="0"/>
              <a:t>Syner</a:t>
            </a:r>
            <a:r>
              <a:rPr kumimoji="1" lang="en-US" altLang="ja-JP" sz="1400" smtClean="0"/>
              <a:t>gy in user needs are shown in upper right half, while synergies in sensors and tecnologies are shown in lower left half.</a:t>
            </a:r>
          </a:p>
          <a:p>
            <a:endParaRPr kumimoji="1" lang="en-US" altLang="ja-JP" sz="1400" smtClean="0"/>
          </a:p>
          <a:p>
            <a:r>
              <a:rPr kumimoji="1" lang="en-US" altLang="ja-JP" sz="1400" smtClean="0"/>
              <a:t>The lowest row shows overall sysnergies for the observation system. </a:t>
            </a:r>
            <a:endParaRPr kumimoji="1" lang="ja-JP" altLang="en-US" sz="1600"/>
          </a:p>
        </p:txBody>
      </p:sp>
    </p:spTree>
    <p:extLst>
      <p:ext uri="{BB962C8B-B14F-4D97-AF65-F5344CB8AC3E}">
        <p14:creationId xmlns:p14="http://schemas.microsoft.com/office/powerpoint/2010/main" val="209600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If we sort out the synergy information by sensor types, we can show what type of instruments are needed for water resource management.</a:t>
            </a:r>
          </a:p>
          <a:p>
            <a:endParaRPr kumimoji="1" lang="en-US" altLang="ja-JP" sz="1400" smtClean="0"/>
          </a:p>
          <a:p>
            <a:r>
              <a:rPr kumimoji="1" lang="en-US" altLang="ja-JP" sz="1400" smtClean="0"/>
              <a:t>This shows possible water constellation components for supporing water resource management. </a:t>
            </a:r>
          </a:p>
          <a:p>
            <a:endParaRPr kumimoji="1" lang="en-US" altLang="ja-JP" sz="1400" smtClean="0"/>
          </a:p>
          <a:p>
            <a:r>
              <a:rPr kumimoji="1" lang="en-US" altLang="ja-JP" sz="1400" smtClean="0"/>
              <a:t>PR, MWI and MWS component can be provided by current GPM constellation. TIR, optical and radar observation can be provided by current LSI VC with impoved coordination. Altimeter mission need to improve its revisit time. </a:t>
            </a:r>
          </a:p>
          <a:p>
            <a:endParaRPr kumimoji="1" lang="ja-JP" altLang="en-US" sz="1400"/>
          </a:p>
        </p:txBody>
      </p:sp>
    </p:spTree>
    <p:extLst>
      <p:ext uri="{BB962C8B-B14F-4D97-AF65-F5344CB8AC3E}">
        <p14:creationId xmlns:p14="http://schemas.microsoft.com/office/powerpoint/2010/main" val="3385571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Recommendations for each constellations and data assimilation sytem to employ more accurate data in a more optimal way are given.</a:t>
            </a:r>
          </a:p>
          <a:p>
            <a:endParaRPr kumimoji="1" lang="en-US" altLang="ja-JP" sz="1400" smtClean="0"/>
          </a:p>
          <a:p>
            <a:r>
              <a:rPr kumimoji="1" lang="en-US" altLang="ja-JP" sz="1400" smtClean="0"/>
              <a:t>Finally it is recommended to continue the water activities to reflect the FS outcomes to future CEOS missions.</a:t>
            </a:r>
          </a:p>
          <a:p>
            <a:endParaRPr kumimoji="1" lang="en-US" altLang="ja-JP" sz="1400" smtClean="0"/>
          </a:p>
        </p:txBody>
      </p:sp>
    </p:spTree>
    <p:extLst>
      <p:ext uri="{BB962C8B-B14F-4D97-AF65-F5344CB8AC3E}">
        <p14:creationId xmlns:p14="http://schemas.microsoft.com/office/powerpoint/2010/main" val="3797104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For the Plenary, the followings are reommended for the CEOS Plenary.</a:t>
            </a:r>
          </a:p>
          <a:p>
            <a:endParaRPr kumimoji="1" lang="en-US" altLang="ja-JP" sz="1400"/>
          </a:p>
          <a:p>
            <a:r>
              <a:rPr kumimoji="1" lang="en-US" altLang="ja-JP" sz="1400" smtClean="0"/>
              <a:t>- first is to endorse the FS report</a:t>
            </a:r>
          </a:p>
          <a:p>
            <a:endParaRPr kumimoji="1" lang="en-US" altLang="ja-JP" sz="1400"/>
          </a:p>
          <a:p>
            <a:r>
              <a:rPr kumimoji="1" lang="en-US" altLang="ja-JP" sz="1400" smtClean="0"/>
              <a:t>- and the second is to consider next steps by next SIT meeting to address remaining CEOS water strategy actions (C2 to C9)</a:t>
            </a:r>
          </a:p>
          <a:p>
            <a:endParaRPr kumimoji="1" lang="en-US" altLang="ja-JP" sz="1400" smtClean="0"/>
          </a:p>
          <a:p>
            <a:endParaRPr kumimoji="1" lang="ja-JP" altLang="en-US" sz="1400"/>
          </a:p>
        </p:txBody>
      </p:sp>
    </p:spTree>
    <p:extLst>
      <p:ext uri="{BB962C8B-B14F-4D97-AF65-F5344CB8AC3E}">
        <p14:creationId xmlns:p14="http://schemas.microsoft.com/office/powerpoint/2010/main" val="279759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p:cNvSpPr txBox="1">
            <a:spLocks noGrp="1" noRot="1" noChangeAspect="1" noChangeArrowheads="1" noTextEdit="1"/>
          </p:cNvSpPr>
          <p:nvPr>
            <p:ph type="sldImg"/>
          </p:nvPr>
        </p:nvSpPr>
        <p:spPr bwMode="auto">
          <a:xfrm>
            <a:off x="595313" y="771525"/>
            <a:ext cx="5135562" cy="3852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Text Box 3"/>
          <p:cNvSpPr txBox="1">
            <a:spLocks noGrp="1" noChangeArrowheads="1"/>
          </p:cNvSpPr>
          <p:nvPr>
            <p:ph type="body" idx="1"/>
          </p:nvPr>
        </p:nvSpPr>
        <p:spPr bwMode="auto">
          <a:xfrm>
            <a:off x="631874" y="4881665"/>
            <a:ext cx="5061279" cy="4624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5131" tIns="44268" rIns="85131" bIns="44268" numCol="1" anchor="t" anchorCtr="0" compatLnSpc="1">
            <a:prstTxWarp prst="textNoShape">
              <a:avLst/>
            </a:prstTxWarp>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defRPr>
            </a:lvl9pPr>
          </a:lstStyle>
          <a:p>
            <a:pPr eaLnBrk="1" hangingPunct="1">
              <a:spcBef>
                <a:spcPts val="450"/>
              </a:spcBef>
            </a:pPr>
            <a:r>
              <a:rPr lang="en-US" smtClean="0">
                <a:latin typeface="Arial" pitchFamily="34" charset="0"/>
              </a:rPr>
              <a:t>Kyoto CEOS Plenary last year decided one year extention of the WSIST to implement the CEOS water strategy actions including the water constellation FS.</a:t>
            </a:r>
            <a:endParaRPr lang="en-US" dirty="0" smtClean="0">
              <a:latin typeface="Arial" pitchFamily="34" charset="0"/>
            </a:endParaRPr>
          </a:p>
        </p:txBody>
      </p:sp>
    </p:spTree>
    <p:extLst>
      <p:ext uri="{BB962C8B-B14F-4D97-AF65-F5344CB8AC3E}">
        <p14:creationId xmlns:p14="http://schemas.microsoft.com/office/powerpoint/2010/main" val="189573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889000" y="4969669"/>
            <a:ext cx="4991947" cy="4472702"/>
          </a:xfrm>
        </p:spPr>
        <p:txBody>
          <a:bodyPr/>
          <a:lstStyle/>
          <a:p>
            <a:r>
              <a:rPr kumimoji="1" lang="en-US" altLang="ja-JP" sz="1400" smtClean="0"/>
              <a:t>This shows the CEOS water strategy actions. </a:t>
            </a:r>
          </a:p>
          <a:p>
            <a:endParaRPr kumimoji="1" lang="en-US" altLang="ja-JP" sz="1400"/>
          </a:p>
          <a:p>
            <a:r>
              <a:rPr kumimoji="1" lang="en-US" altLang="ja-JP" sz="1400" smtClean="0"/>
              <a:t>C1 and C10 have been taken care of. </a:t>
            </a:r>
          </a:p>
          <a:p>
            <a:endParaRPr kumimoji="1" lang="en-US" altLang="ja-JP" sz="1400"/>
          </a:p>
          <a:p>
            <a:r>
              <a:rPr kumimoji="1" lang="en-US" altLang="ja-JP" sz="1400" smtClean="0"/>
              <a:t>Next steps for the remaining actions need to be considered.</a:t>
            </a:r>
          </a:p>
          <a:p>
            <a:endParaRPr kumimoji="1" lang="en-US" altLang="ja-JP" sz="1400"/>
          </a:p>
          <a:p>
            <a:r>
              <a:rPr kumimoji="1" lang="en-US" altLang="ja-JP" sz="1400" smtClean="0"/>
              <a:t>Thank you for your kind attention.</a:t>
            </a:r>
            <a:endParaRPr kumimoji="1" lang="ja-JP" altLang="en-US" sz="1400" dirty="0"/>
          </a:p>
        </p:txBody>
      </p:sp>
      <p:sp>
        <p:nvSpPr>
          <p:cNvPr id="4" name="スライド番号プレースホルダー 3"/>
          <p:cNvSpPr>
            <a:spLocks noGrp="1"/>
          </p:cNvSpPr>
          <p:nvPr>
            <p:ph type="sldNum" sz="quarter" idx="10"/>
          </p:nvPr>
        </p:nvSpPr>
        <p:spPr>
          <a:xfrm>
            <a:off x="3856039" y="9440864"/>
            <a:ext cx="2949575" cy="496886"/>
          </a:xfrm>
          <a:prstGeom prst="rect">
            <a:avLst/>
          </a:prstGeom>
        </p:spPr>
        <p:txBody>
          <a:bodyPr/>
          <a:lstStyle/>
          <a:p>
            <a:fld id="{174417C4-B9AA-45B6-8193-889CEF2D0C9A}" type="slidenum">
              <a:rPr lang="en-US" smtClean="0"/>
              <a:t>3</a:t>
            </a:fld>
            <a:endParaRPr lang="en-US" dirty="0"/>
          </a:p>
        </p:txBody>
      </p:sp>
    </p:spTree>
    <p:extLst>
      <p:ext uri="{BB962C8B-B14F-4D97-AF65-F5344CB8AC3E}">
        <p14:creationId xmlns:p14="http://schemas.microsoft.com/office/powerpoint/2010/main" val="396949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en-US" altLang="ja-JP" smtClean="0"/>
              <a:t>Page 3 shows water cycle and their components.</a:t>
            </a:r>
          </a:p>
          <a:p>
            <a:endParaRPr kumimoji="1" lang="en-US" altLang="ja-JP"/>
          </a:p>
          <a:p>
            <a:r>
              <a:rPr kumimoji="1" lang="en-US" altLang="ja-JP" smtClean="0"/>
              <a:t>It is interesting to note scince attach importance to accuracy in additon to resolution, while water management requires latency.</a:t>
            </a:r>
            <a:endParaRPr kumimoji="1" lang="ja-JP" altLang="en-US"/>
          </a:p>
        </p:txBody>
      </p:sp>
      <p:sp>
        <p:nvSpPr>
          <p:cNvPr id="4" name="スライド番号プレースホルダー 3"/>
          <p:cNvSpPr>
            <a:spLocks noGrp="1"/>
          </p:cNvSpPr>
          <p:nvPr>
            <p:ph type="sldNum" sz="quarter" idx="10"/>
          </p:nvPr>
        </p:nvSpPr>
        <p:spPr>
          <a:xfrm>
            <a:off x="3856038" y="9440863"/>
            <a:ext cx="2949575" cy="496887"/>
          </a:xfrm>
          <a:prstGeom prst="rect">
            <a:avLst/>
          </a:prstGeom>
        </p:spPr>
        <p:txBody>
          <a:bodyPr/>
          <a:lstStyle/>
          <a:p>
            <a:fld id="{174417C4-B9AA-45B6-8193-889CEF2D0C9A}"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00744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smtClean="0">
                <a:latin typeface="Arial" panose="020B0604020202020204" pitchFamily="34" charset="0"/>
                <a:cs typeface="Arial" panose="020B0604020202020204" pitchFamily="34" charset="0"/>
              </a:rPr>
              <a:t>FS contribute to responding to requirements of major international agreements including Sendai Framework for Disaster Risk Reduction, SDGs and Paris Agreement for Climate Change.</a:t>
            </a:r>
          </a:p>
          <a:p>
            <a:endParaRPr kumimoji="1" lang="en-US" altLang="ja-JP" sz="1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63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en-US" altLang="ja-JP" sz="1600" smtClean="0"/>
              <a:t>GEO water strategy recommendation C1 calls for FS on developing a water-train satellite constellation.</a:t>
            </a:r>
          </a:p>
          <a:p>
            <a:endParaRPr kumimoji="1" lang="en-US" altLang="ja-JP" sz="1600"/>
          </a:p>
          <a:p>
            <a:r>
              <a:rPr kumimoji="1" lang="en-US" altLang="ja-JP" sz="1600" smtClean="0"/>
              <a:t> It provides satellite </a:t>
            </a:r>
            <a:r>
              <a:rPr kumimoji="1" lang="en-US" altLang="ja-JP" sz="1600" dirty="0" smtClean="0"/>
              <a:t>observation system to capture all flexes and stores of </a:t>
            </a:r>
            <a:r>
              <a:rPr kumimoji="1" lang="en-US" altLang="ja-JP" sz="1600" smtClean="0"/>
              <a:t>water cycle, using </a:t>
            </a:r>
            <a:r>
              <a:rPr kumimoji="1" lang="en-US" altLang="ja-JP" sz="1600" dirty="0" smtClean="0"/>
              <a:t>diverse suite of platforms and instruments</a:t>
            </a:r>
            <a:r>
              <a:rPr kumimoji="1" lang="en-US" altLang="ja-JP" sz="1600" smtClean="0"/>
              <a:t>. </a:t>
            </a:r>
            <a:endParaRPr kumimoji="1" lang="ja-JP" altLang="en-US" sz="1600" dirty="0"/>
          </a:p>
        </p:txBody>
      </p:sp>
      <p:sp>
        <p:nvSpPr>
          <p:cNvPr id="4" name="スライド番号プレースホルダー 3"/>
          <p:cNvSpPr>
            <a:spLocks noGrp="1"/>
          </p:cNvSpPr>
          <p:nvPr>
            <p:ph type="sldNum" sz="quarter" idx="10"/>
          </p:nvPr>
        </p:nvSpPr>
        <p:spPr>
          <a:xfrm>
            <a:off x="3856039" y="9440864"/>
            <a:ext cx="2949575" cy="496886"/>
          </a:xfrm>
          <a:prstGeom prst="rect">
            <a:avLst/>
          </a:prstGeom>
        </p:spPr>
        <p:txBody>
          <a:bodyPr/>
          <a:lstStyle/>
          <a:p>
            <a:fld id="{174417C4-B9AA-45B6-8193-889CEF2D0C9A}" type="slidenum">
              <a:rPr lang="en-US" smtClean="0"/>
              <a:t>6</a:t>
            </a:fld>
            <a:endParaRPr lang="en-US" dirty="0"/>
          </a:p>
        </p:txBody>
      </p:sp>
    </p:spTree>
    <p:extLst>
      <p:ext uri="{BB962C8B-B14F-4D97-AF65-F5344CB8AC3E}">
        <p14:creationId xmlns:p14="http://schemas.microsoft.com/office/powerpoint/2010/main" val="145727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en-US" altLang="ja-JP" sz="1400" smtClean="0"/>
              <a:t>Page 5 shows Prof. Toshio Koike’s </a:t>
            </a:r>
            <a:r>
              <a:rPr kumimoji="1" lang="en-US" altLang="ja-JP" sz="1400" dirty="0" smtClean="0"/>
              <a:t>integrated water observation system </a:t>
            </a:r>
            <a:r>
              <a:rPr kumimoji="1" lang="en-US" altLang="ja-JP" sz="1400" smtClean="0"/>
              <a:t>diagram.</a:t>
            </a:r>
          </a:p>
          <a:p>
            <a:endParaRPr kumimoji="1" lang="en-US" altLang="ja-JP" sz="1400" smtClean="0"/>
          </a:p>
          <a:p>
            <a:r>
              <a:rPr kumimoji="1" lang="en-US" altLang="ja-JP" sz="1400" smtClean="0"/>
              <a:t>In the FS, 6 high priority water variables were selected . They are precipitation, soil moisture, evaporatnspiration, river dischager, surface water storage and groundwater. </a:t>
            </a:r>
          </a:p>
          <a:p>
            <a:endParaRPr kumimoji="1" lang="en-US" altLang="ja-JP" sz="1400"/>
          </a:p>
          <a:p>
            <a:r>
              <a:rPr kumimoji="1" lang="en-US" altLang="ja-JP" sz="1400" smtClean="0"/>
              <a:t>The diagram shows how these 6 variables are estimated by observation systems, models and data assimilation systems, demonstrating benefits of integrated water resource management.</a:t>
            </a:r>
          </a:p>
          <a:p>
            <a:endParaRPr kumimoji="1" lang="en-US" altLang="ja-JP" sz="1400"/>
          </a:p>
          <a:p>
            <a:r>
              <a:rPr kumimoji="1" lang="en-US" altLang="ja-JP" sz="1400" smtClean="0"/>
              <a:t>The FS will contribute to realize and optimize the observation system in the diagram.</a:t>
            </a:r>
          </a:p>
          <a:p>
            <a:endParaRPr kumimoji="1" lang="en-US" altLang="ja-JP" sz="1400"/>
          </a:p>
        </p:txBody>
      </p:sp>
      <p:sp>
        <p:nvSpPr>
          <p:cNvPr id="4" name="スライド番号プレースホルダー 3"/>
          <p:cNvSpPr>
            <a:spLocks noGrp="1"/>
          </p:cNvSpPr>
          <p:nvPr>
            <p:ph type="sldNum" sz="quarter" idx="10"/>
          </p:nvPr>
        </p:nvSpPr>
        <p:spPr>
          <a:xfrm>
            <a:off x="3856039" y="9440864"/>
            <a:ext cx="2949575" cy="496886"/>
          </a:xfrm>
          <a:prstGeom prst="rect">
            <a:avLst/>
          </a:prstGeom>
        </p:spPr>
        <p:txBody>
          <a:bodyPr/>
          <a:lstStyle/>
          <a:p>
            <a:fld id="{174417C4-B9AA-45B6-8193-889CEF2D0C9A}" type="slidenum">
              <a:rPr lang="en-US" smtClean="0"/>
              <a:t>7</a:t>
            </a:fld>
            <a:endParaRPr lang="en-US" dirty="0"/>
          </a:p>
        </p:txBody>
      </p:sp>
    </p:spTree>
    <p:extLst>
      <p:ext uri="{BB962C8B-B14F-4D97-AF65-F5344CB8AC3E}">
        <p14:creationId xmlns:p14="http://schemas.microsoft.com/office/powerpoint/2010/main" val="2650974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smtClean="0"/>
              <a:t>Considerable efforts were made to review the user validated requirements. </a:t>
            </a:r>
          </a:p>
          <a:p>
            <a:endParaRPr kumimoji="1" lang="en-US" altLang="ja-JP" sz="1400"/>
          </a:p>
          <a:p>
            <a:r>
              <a:rPr kumimoji="1" lang="en-US" altLang="ja-JP" sz="1400" smtClean="0"/>
              <a:t>They are GEO Water SBA’s user requirements compiled by then  GEO User Panel. In addtion to the GEO user requirements, GCOS ECV and WMO-SOG (Statement of Guidance) requiremetns are also reviewed.</a:t>
            </a:r>
            <a:endParaRPr kumimoji="1" lang="ja-JP" altLang="en-US" sz="1400"/>
          </a:p>
        </p:txBody>
      </p:sp>
    </p:spTree>
    <p:extLst>
      <p:ext uri="{BB962C8B-B14F-4D97-AF65-F5344CB8AC3E}">
        <p14:creationId xmlns:p14="http://schemas.microsoft.com/office/powerpoint/2010/main" val="84991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65200" y="5045869"/>
            <a:ext cx="4991947" cy="4472702"/>
          </a:xfrm>
        </p:spPr>
        <p:txBody>
          <a:bodyPr/>
          <a:lstStyle/>
          <a:p>
            <a:r>
              <a:rPr kumimoji="1" lang="en-US" altLang="ja-JP" sz="1400" smtClean="0"/>
              <a:t>This shows how the water requirements are met by existing and planned observation systems for six parameters.</a:t>
            </a:r>
          </a:p>
          <a:p>
            <a:endParaRPr kumimoji="1" lang="en-US" altLang="ja-JP" sz="1400"/>
          </a:p>
          <a:p>
            <a:r>
              <a:rPr kumimoji="1" lang="en-US" altLang="ja-JP" sz="1400" smtClean="0"/>
              <a:t>In summary, it shows user requirements are met fragmentally and marginally.</a:t>
            </a:r>
          </a:p>
          <a:p>
            <a:endParaRPr kumimoji="1" lang="en-US" altLang="ja-JP" sz="1400" smtClean="0"/>
          </a:p>
        </p:txBody>
      </p:sp>
    </p:spTree>
    <p:extLst>
      <p:ext uri="{BB962C8B-B14F-4D97-AF65-F5344CB8AC3E}">
        <p14:creationId xmlns:p14="http://schemas.microsoft.com/office/powerpoint/2010/main" val="400261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en-US"/>
          </a:p>
        </p:txBody>
      </p:sp>
      <p:sp>
        <p:nvSpPr>
          <p:cNvPr id="3" name="日付プレースホルダー 2"/>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26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01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264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15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4" name="日付プレースホルダー 3"/>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00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4" name="日付プレースホルダー 3"/>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037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53250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2175415778"/>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3171007072"/>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8" y="6453188"/>
            <a:ext cx="1639887" cy="319087"/>
          </a:xfrm>
        </p:spPr>
        <p:txBody>
          <a:bodyPr/>
          <a:lstStyle>
            <a:lvl1pPr>
              <a:defRPr sz="1200">
                <a:latin typeface="Century Gothic" pitchFamily="34" charset="0"/>
              </a:defRPr>
            </a:lvl1pPr>
          </a:lstStyle>
          <a:p>
            <a:pPr>
              <a:defRPr/>
            </a:pPr>
            <a:fld id="{D0F42E32-55FE-41C1-A352-559595A40185}" type="slidenum">
              <a:rPr lang="en-US" altLang="ja-JP"/>
              <a:pPr>
                <a:defRPr/>
              </a:pPr>
              <a:t>‹#›</a:t>
            </a:fld>
            <a:endParaRPr lang="en-US" altLang="ja-JP" dirty="0"/>
          </a:p>
        </p:txBody>
      </p:sp>
    </p:spTree>
    <p:extLst>
      <p:ext uri="{BB962C8B-B14F-4D97-AF65-F5344CB8AC3E}">
        <p14:creationId xmlns:p14="http://schemas.microsoft.com/office/powerpoint/2010/main" val="2225054634"/>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dirty="0"/>
          </a:p>
        </p:txBody>
      </p:sp>
    </p:spTree>
    <p:extLst>
      <p:ext uri="{BB962C8B-B14F-4D97-AF65-F5344CB8AC3E}">
        <p14:creationId xmlns:p14="http://schemas.microsoft.com/office/powerpoint/2010/main" val="1468195382"/>
      </p:ext>
    </p:extLst>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C64244-10BA-4158-848B-A6B9ACBD6CE4}" type="datetime1">
              <a:rPr lang="en-US" altLang="ja-JP" smtClean="0">
                <a:solidFill>
                  <a:prstClr val="black">
                    <a:tint val="75000"/>
                  </a:prstClr>
                </a:solidFill>
              </a:rPr>
              <a:pPr/>
              <a:t>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10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0F664-1948-45AF-AB60-F9630D4D5FF6}" type="datetime1">
              <a:rPr lang="en-US" altLang="ja-JP" smtClean="0">
                <a:solidFill>
                  <a:prstClr val="black">
                    <a:tint val="75000"/>
                  </a:prstClr>
                </a:solidFill>
              </a:rPr>
              <a:pPr/>
              <a:t>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7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9DADE-1637-4B86-9A21-665CFD47310C}" type="datetime1">
              <a:rPr lang="en-US" altLang="ja-JP" smtClean="0">
                <a:solidFill>
                  <a:prstClr val="black">
                    <a:tint val="75000"/>
                  </a:prstClr>
                </a:solidFill>
              </a:rPr>
              <a:pPr/>
              <a:t>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81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F0342-F08F-4C57-B846-6E7D687A8E2F}" type="datetime1">
              <a:rPr lang="en-US" altLang="ja-JP" smtClean="0">
                <a:solidFill>
                  <a:prstClr val="black">
                    <a:tint val="75000"/>
                  </a:prstClr>
                </a:solidFill>
              </a:rPr>
              <a:pPr/>
              <a:t>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22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CB32EB-D517-46FC-9B85-2DFF1317D7EB}" type="datetime1">
              <a:rPr lang="en-US" altLang="ja-JP" smtClean="0">
                <a:solidFill>
                  <a:prstClr val="black">
                    <a:tint val="75000"/>
                  </a:prstClr>
                </a:solidFill>
              </a:rPr>
              <a:pPr/>
              <a:t>11/6/2016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20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5AF2C-BB32-4717-A71F-87089EF22BB1}" type="datetime1">
              <a:rPr lang="en-US" altLang="ja-JP" smtClean="0">
                <a:solidFill>
                  <a:prstClr val="black">
                    <a:tint val="75000"/>
                  </a:prstClr>
                </a:solidFill>
              </a:rPr>
              <a:pPr/>
              <a:t>11/6/2016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110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8C3EF-785B-430C-B59F-D465ABC75196}" type="datetime1">
              <a:rPr lang="en-US" altLang="ja-JP" smtClean="0">
                <a:solidFill>
                  <a:prstClr val="black">
                    <a:tint val="75000"/>
                  </a:prstClr>
                </a:solidFill>
              </a:rPr>
              <a:pPr/>
              <a:t>11/6/2016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543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080A8-31FA-4AC0-B931-2F7CCE9ED863}" type="datetime1">
              <a:rPr lang="en-US" altLang="ja-JP" smtClean="0">
                <a:solidFill>
                  <a:prstClr val="black">
                    <a:tint val="75000"/>
                  </a:prstClr>
                </a:solidFill>
              </a:rPr>
              <a:pPr/>
              <a:t>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324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9DCDB-2FFE-4113-BF5C-39F03B19AE2D}" type="datetime1">
              <a:rPr lang="en-US" altLang="ja-JP" smtClean="0">
                <a:solidFill>
                  <a:prstClr val="black">
                    <a:tint val="75000"/>
                  </a:prstClr>
                </a:solidFill>
              </a:rPr>
              <a:pPr/>
              <a:t>11/6/2016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97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FF8C3EF-785B-430C-B59F-D465ABC75196}" type="datetime1">
              <a:rPr lang="en-US" altLang="ja-JP" smtClean="0"/>
              <a:t>11/6/2016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239000" y="6546850"/>
            <a:ext cx="1905000" cy="246221"/>
          </a:xfrm>
        </p:spPr>
        <p:txBody>
          <a:bodyPr/>
          <a:lstStyle/>
          <a:p>
            <a:fld id="{65A4C642-086D-43E2-BEB5-56C5380C5CC1}" type="slidenum">
              <a:rPr lang="en-US" smtClean="0"/>
              <a:t>‹#›</a:t>
            </a:fld>
            <a:endParaRPr lang="en-US" dirty="0"/>
          </a:p>
        </p:txBody>
      </p:sp>
    </p:spTree>
    <p:extLst>
      <p:ext uri="{BB962C8B-B14F-4D97-AF65-F5344CB8AC3E}">
        <p14:creationId xmlns:p14="http://schemas.microsoft.com/office/powerpoint/2010/main" val="3909493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7AB571-9851-4708-A27E-C63815FDF5B8}" type="datetime1">
              <a:rPr lang="en-US" altLang="ja-JP" smtClean="0">
                <a:solidFill>
                  <a:prstClr val="black">
                    <a:tint val="75000"/>
                  </a:prstClr>
                </a:solidFill>
              </a:rPr>
              <a:pPr/>
              <a:t>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94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0CCB7-2D0E-4B70-A4D4-1D7581605F72}" type="datetime1">
              <a:rPr lang="en-US" altLang="ja-JP" smtClean="0">
                <a:solidFill>
                  <a:prstClr val="black">
                    <a:tint val="75000"/>
                  </a:prstClr>
                </a:solidFill>
              </a:rPr>
              <a:pPr/>
              <a:t>11/6/2016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A4C642-086D-43E2-BEB5-56C5380C5C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5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9" y="6453190"/>
            <a:ext cx="1639887" cy="319087"/>
          </a:xfrm>
        </p:spPr>
        <p:txBody>
          <a:bodyPr/>
          <a:lstStyle>
            <a:lvl1pPr>
              <a:defRPr sz="1200">
                <a:latin typeface="Century Gothic" pitchFamily="34" charset="0"/>
              </a:defRPr>
            </a:lvl1pPr>
          </a:lstStyle>
          <a:p>
            <a:pPr>
              <a:defRPr/>
            </a:pPr>
            <a:fld id="{D0F42E32-55FE-41C1-A352-559595A40185}"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526561166"/>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59639" y="6453190"/>
            <a:ext cx="1639887" cy="276999"/>
          </a:xfrm>
        </p:spPr>
        <p:txBody>
          <a:bodyPr/>
          <a:lstStyle>
            <a:lvl1pPr>
              <a:defRPr sz="1200">
                <a:latin typeface="Century Gothic" pitchFamily="34" charset="0"/>
              </a:defRPr>
            </a:lvl1pPr>
          </a:lstStyle>
          <a:p>
            <a:pPr>
              <a:defRPr/>
            </a:pPr>
            <a:fld id="{D0F42E32-55FE-41C1-A352-559595A40185}" type="slidenum">
              <a:rPr lang="en-US" altLang="ja-JP"/>
              <a:pPr>
                <a:defRPr/>
              </a:pPr>
              <a:t>‹#›</a:t>
            </a:fld>
            <a:endParaRPr lang="en-US" altLang="ja-JP" dirty="0"/>
          </a:p>
        </p:txBody>
      </p:sp>
    </p:spTree>
    <p:extLst>
      <p:ext uri="{BB962C8B-B14F-4D97-AF65-F5344CB8AC3E}">
        <p14:creationId xmlns:p14="http://schemas.microsoft.com/office/powerpoint/2010/main" val="3712534386"/>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en-US"/>
          </a:p>
        </p:txBody>
      </p:sp>
      <p:sp>
        <p:nvSpPr>
          <p:cNvPr id="4" name="日付プレースホルダー 3"/>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09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4" name="日付プレースホルダー 3"/>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86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330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5" name="日付プレースホルダー 4"/>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283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7" name="日付プレースホルダー 6"/>
          <p:cNvSpPr>
            <a:spLocks noGrp="1"/>
          </p:cNvSpPr>
          <p:nvPr>
            <p:ph type="dt" sz="half" idx="10"/>
          </p:nvPr>
        </p:nvSpPr>
        <p:spPr/>
        <p:txBody>
          <a:bodyPr/>
          <a:lstStyle/>
          <a:p>
            <a:fld id="{39C416A2-E890-4EE8-A6B6-CD9CCA21373B}" type="datetimeFigureOut">
              <a:rPr lang="en-US" smtClean="0">
                <a:solidFill>
                  <a:prstClr val="black">
                    <a:tint val="75000"/>
                  </a:prstClr>
                </a:solidFill>
              </a:rPr>
              <a:pPr/>
              <a:t>11/6/2016</a:t>
            </a:fld>
            <a:endParaRPr 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2FE8FA9-3082-43C8-A676-543292DF078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9006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39C416A2-E890-4EE8-A6B6-CD9CCA21373B}" type="datetimeFigureOut">
              <a:rPr kumimoji="1" lang="en-US" kern="1200" smtClean="0">
                <a:solidFill>
                  <a:prstClr val="black">
                    <a:tint val="75000"/>
                  </a:prstClr>
                </a:solidFill>
                <a:latin typeface="Calibri"/>
                <a:ea typeface="+mn-ea"/>
                <a:cs typeface="+mn-cs"/>
              </a:rPr>
              <a:pPr defTabSz="914400" rtl="0"/>
              <a:t>11/6/2016</a:t>
            </a:fld>
            <a:endParaRPr kumimoji="1" lang="en-US" kern="1200" dirty="0">
              <a:solidFill>
                <a:prstClr val="black">
                  <a:tint val="75000"/>
                </a:prstClr>
              </a:solidFill>
              <a:latin typeface="Calibri"/>
              <a:ea typeface="+mn-ea"/>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kumimoji="1" lang="en-US" kern="1200" dirty="0">
              <a:solidFill>
                <a:prstClr val="black">
                  <a:tint val="75000"/>
                </a:prstClr>
              </a:solidFill>
              <a:latin typeface="Calibri"/>
              <a:ea typeface="+mn-ea"/>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22FE8FA9-3082-43C8-A676-543292DF0788}" type="slidenum">
              <a:rPr kumimoji="1" lang="en-US" kern="1200" smtClean="0">
                <a:solidFill>
                  <a:prstClr val="black">
                    <a:tint val="75000"/>
                  </a:prstClr>
                </a:solidFill>
                <a:latin typeface="Calibri"/>
                <a:ea typeface="+mn-ea"/>
                <a:cs typeface="+mn-cs"/>
              </a:rPr>
              <a:pPr defTabSz="914400" rtl="0"/>
              <a:t>‹#›</a:t>
            </a:fld>
            <a:endParaRPr kumimoji="1"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7412407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dirty="0"/>
          </a:p>
        </p:txBody>
      </p:sp>
    </p:spTree>
    <p:extLst>
      <p:ext uri="{BB962C8B-B14F-4D97-AF65-F5344CB8AC3E}">
        <p14:creationId xmlns:p14="http://schemas.microsoft.com/office/powerpoint/2010/main" val="33776929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6954D6C8-C72E-414D-9186-4C4EA4AD3DC0}" type="datetime1">
              <a:rPr lang="en-US" altLang="ja-JP" kern="1200" smtClean="0">
                <a:solidFill>
                  <a:prstClr val="black">
                    <a:tint val="75000"/>
                  </a:prstClr>
                </a:solidFill>
                <a:latin typeface="Calibri" panose="020F0502020204030204"/>
                <a:ea typeface="ＭＳ Ｐゴシック"/>
                <a:cs typeface="+mn-cs"/>
              </a:rPr>
              <a:pPr defTabSz="914400" rtl="0"/>
              <a:t>11/6/2016</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65A4C642-086D-43E2-BEB5-56C5380C5CC1}" type="slidenum">
              <a:rPr lang="en-US" kern="1200" smtClean="0">
                <a:solidFill>
                  <a:prstClr val="black">
                    <a:tint val="75000"/>
                  </a:prstClr>
                </a:solidFill>
                <a:latin typeface="Calibri" panose="020F0502020204030204"/>
                <a:ea typeface="+mn-ea"/>
                <a:cs typeface="+mn-cs"/>
              </a:rPr>
              <a:pPr defTabSz="914400" rtl="0"/>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343210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12850" y="2210537"/>
            <a:ext cx="8216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smtClean="0">
                <a:solidFill>
                  <a:srgbClr val="FFFFFF"/>
                </a:solidFill>
                <a:latin typeface="+mj-lt"/>
              </a:rPr>
              <a:t>WSIST </a:t>
            </a:r>
            <a:br>
              <a:rPr lang="en-US" sz="4200" b="1" smtClean="0">
                <a:solidFill>
                  <a:srgbClr val="FFFFFF"/>
                </a:solidFill>
                <a:latin typeface="+mj-lt"/>
              </a:rPr>
            </a:br>
            <a:r>
              <a:rPr lang="en-US" sz="4200" b="1" smtClean="0">
                <a:solidFill>
                  <a:srgbClr val="FFFFFF"/>
                </a:solidFill>
                <a:latin typeface="+mj-lt"/>
              </a:rPr>
              <a:t>Water Contellation FS report </a:t>
            </a:r>
            <a:endParaRPr sz="4200" b="1" dirty="0">
              <a:solidFill>
                <a:srgbClr val="FFFFFF"/>
              </a:solidFill>
              <a:latin typeface="+mj-lt"/>
            </a:endParaRPr>
          </a:p>
        </p:txBody>
      </p:sp>
      <p:sp>
        <p:nvSpPr>
          <p:cNvPr id="11" name="Shape 11"/>
          <p:cNvSpPr/>
          <p:nvPr/>
        </p:nvSpPr>
        <p:spPr>
          <a:xfrm>
            <a:off x="622789" y="39624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en-US" sz="2400" b="1" smtClean="0">
                <a:solidFill>
                  <a:srgbClr val="FFFFFF"/>
                </a:solidFill>
                <a:latin typeface="Helvetica"/>
                <a:ea typeface="Arial Bold"/>
                <a:cs typeface="Arial Bold"/>
                <a:sym typeface="Arial Bold"/>
              </a:rPr>
              <a:t>JAXA</a:t>
            </a:r>
            <a:endParaRPr sz="2400" b="1"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sz="2400" b="1" smtClean="0">
                <a:solidFill>
                  <a:srgbClr val="FFFFFF"/>
                </a:solidFill>
                <a:latin typeface="Helvetica"/>
                <a:ea typeface="Arial Bold"/>
                <a:cs typeface="Arial Bold"/>
                <a:sym typeface="Arial Bold"/>
              </a:rPr>
              <a:t>GEO XIII GEOGLOWS side event</a:t>
            </a:r>
            <a:endParaRPr lang="en-AU" sz="2400" b="1" dirty="0" smtClean="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sz="2400" b="1" smtClean="0">
                <a:solidFill>
                  <a:srgbClr val="FFFFFF"/>
                </a:solidFill>
                <a:latin typeface="Helvetica"/>
                <a:ea typeface="Arial Bold"/>
                <a:cs typeface="Arial Bold"/>
                <a:sym typeface="Arial Bold"/>
              </a:rPr>
              <a:t>St. Petersburg</a:t>
            </a:r>
            <a:r>
              <a:rPr lang="en-AU" sz="2400" b="1" smtClean="0">
                <a:solidFill>
                  <a:srgbClr val="FFFFFF"/>
                </a:solidFill>
                <a:latin typeface="Helvetica"/>
                <a:ea typeface="Arial Bold"/>
                <a:cs typeface="Arial Bold"/>
                <a:sym typeface="Arial Bold"/>
              </a:rPr>
              <a:t>, Russia</a:t>
            </a:r>
            <a:endParaRPr sz="2400" b="1"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sz="2400" b="1" smtClean="0">
                <a:solidFill>
                  <a:srgbClr val="FFFFFF"/>
                </a:solidFill>
                <a:latin typeface="Helvetica"/>
                <a:ea typeface="Arial Bold"/>
                <a:cs typeface="Arial Bold"/>
                <a:sym typeface="Arial Bold"/>
              </a:rPr>
              <a:t>8</a:t>
            </a:r>
            <a:r>
              <a:rPr lang="en-AU" sz="2400" b="1" baseline="30000" smtClean="0">
                <a:solidFill>
                  <a:srgbClr val="FFFFFF"/>
                </a:solidFill>
                <a:latin typeface="Helvetica"/>
                <a:ea typeface="Arial Bold"/>
                <a:cs typeface="Arial Bold"/>
                <a:sym typeface="Arial Bold"/>
              </a:rPr>
              <a:t>th</a:t>
            </a:r>
            <a:r>
              <a:rPr lang="en-AU" sz="2400" b="1" smtClean="0">
                <a:solidFill>
                  <a:srgbClr val="FFFFFF"/>
                </a:solidFill>
                <a:latin typeface="Helvetica"/>
                <a:ea typeface="Arial Bold"/>
                <a:cs typeface="Arial Bold"/>
                <a:sym typeface="Arial Bold"/>
              </a:rPr>
              <a:t> </a:t>
            </a:r>
            <a:r>
              <a:rPr lang="en-AU" sz="2400" b="1" smtClean="0">
                <a:solidFill>
                  <a:srgbClr val="FFFFFF"/>
                </a:solidFill>
                <a:latin typeface="Helvetica"/>
                <a:ea typeface="Arial Bold"/>
                <a:cs typeface="Arial Bold"/>
                <a:sym typeface="Arial Bold"/>
              </a:rPr>
              <a:t> </a:t>
            </a:r>
            <a:r>
              <a:rPr lang="en-AU" sz="2400" b="1" dirty="0" smtClean="0">
                <a:solidFill>
                  <a:srgbClr val="FFFFFF"/>
                </a:solidFill>
                <a:latin typeface="Helvetica"/>
                <a:ea typeface="Arial Bold"/>
                <a:cs typeface="Arial Bold"/>
                <a:sym typeface="Arial Bold"/>
              </a:rPr>
              <a:t>November 2016</a:t>
            </a:r>
            <a:endParaRPr sz="2400" b="1" dirty="0">
              <a:solidFill>
                <a:srgbClr val="FFFFFF"/>
              </a:solidFill>
              <a:latin typeface="Helvetica"/>
              <a:ea typeface="Arial Bold"/>
              <a:cs typeface="Arial Bold"/>
              <a:sym typeface="Arial Bold"/>
            </a:endParaRPr>
          </a:p>
        </p:txBody>
      </p:sp>
      <p:pic>
        <p:nvPicPr>
          <p:cNvPr id="12" name="ceos_logo.png"/>
          <p:cNvPicPr/>
          <p:nvPr/>
        </p:nvPicPr>
        <p:blipFill>
          <a:blip r:embed="rId3">
            <a:extLst/>
          </a:blip>
          <a:stretch>
            <a:fillRect/>
          </a:stretch>
        </p:blipFill>
        <p:spPr>
          <a:xfrm>
            <a:off x="632728" y="762000"/>
            <a:ext cx="2507906" cy="993132"/>
          </a:xfrm>
          <a:prstGeom prst="rect">
            <a:avLst/>
          </a:prstGeom>
          <a:ln w="12700">
            <a:miter lim="400000"/>
          </a:ln>
        </p:spPr>
      </p:pic>
      <p:sp>
        <p:nvSpPr>
          <p:cNvPr id="5" name="Shape 10"/>
          <p:cNvSpPr txBox="1">
            <a:spLocks/>
          </p:cNvSpPr>
          <p:nvPr/>
        </p:nvSpPr>
        <p:spPr>
          <a:xfrm>
            <a:off x="632728" y="1835136"/>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10309002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34280"/>
            <a:ext cx="8229600" cy="1143000"/>
          </a:xfrm>
        </p:spPr>
        <p:txBody>
          <a:bodyPr>
            <a:normAutofit/>
          </a:bodyPr>
          <a:lstStyle/>
          <a:p>
            <a:pPr>
              <a:lnSpc>
                <a:spcPts val="2000"/>
              </a:lnSpc>
            </a:pPr>
            <a:r>
              <a:rPr kumimoji="1" lang="en-US" sz="3200" dirty="0" smtClean="0"/>
              <a:t>Water Cycle observation status: </a:t>
            </a:r>
            <a:br>
              <a:rPr kumimoji="1" lang="en-US" sz="3200" dirty="0" smtClean="0"/>
            </a:br>
            <a:r>
              <a:rPr kumimoji="1" lang="en-US" sz="2400" dirty="0" smtClean="0"/>
              <a:t>requirements vs existing/future capabilities</a:t>
            </a:r>
            <a:endParaRPr kumimoji="1" lang="en-US" sz="3200" dirty="0"/>
          </a:p>
        </p:txBody>
      </p:sp>
      <p:graphicFrame>
        <p:nvGraphicFramePr>
          <p:cNvPr id="7" name="表 6"/>
          <p:cNvGraphicFramePr>
            <a:graphicFrameLocks noGrp="1"/>
          </p:cNvGraphicFramePr>
          <p:nvPr>
            <p:extLst>
              <p:ext uri="{D42A27DB-BD31-4B8C-83A1-F6EECF244321}">
                <p14:modId xmlns:p14="http://schemas.microsoft.com/office/powerpoint/2010/main" val="2101961118"/>
              </p:ext>
            </p:extLst>
          </p:nvPr>
        </p:nvGraphicFramePr>
        <p:xfrm>
          <a:off x="2504792" y="717390"/>
          <a:ext cx="4488160" cy="882810"/>
        </p:xfrm>
        <a:graphic>
          <a:graphicData uri="http://schemas.openxmlformats.org/drawingml/2006/table">
            <a:tbl>
              <a:tblPr firstRow="1" bandRow="1">
                <a:tableStyleId>{5C22544A-7EE6-4342-B048-85BDC9FD1C3A}</a:tableStyleId>
              </a:tblPr>
              <a:tblGrid>
                <a:gridCol w="1080120"/>
                <a:gridCol w="876457"/>
                <a:gridCol w="830711"/>
                <a:gridCol w="826899"/>
                <a:gridCol w="873973"/>
              </a:tblGrid>
              <a:tr h="402750">
                <a:tc>
                  <a:txBody>
                    <a:bodyPr/>
                    <a:lstStyle/>
                    <a:p>
                      <a:pPr algn="just">
                        <a:spcAft>
                          <a:spcPts val="0"/>
                        </a:spcAft>
                      </a:pPr>
                      <a:r>
                        <a:rPr lang="en-US" sz="1050" kern="100" dirty="0">
                          <a:effectLst/>
                          <a:latin typeface="Century"/>
                          <a:ea typeface="ＭＳ 明朝"/>
                          <a:cs typeface="Cordia New"/>
                        </a:rPr>
                        <a:t>Horizontal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Time</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Vertical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Accuracy</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Latency</a:t>
                      </a:r>
                      <a:endParaRPr lang="ja-JP" sz="1050" kern="100" dirty="0">
                        <a:effectLst/>
                        <a:latin typeface="Century"/>
                        <a:ea typeface="ＭＳ 明朝"/>
                        <a:cs typeface="Cordia New"/>
                      </a:endParaRPr>
                    </a:p>
                  </a:txBody>
                  <a:tcPr marL="68580" marR="68580" marT="0" marB="0"/>
                </a:tc>
              </a:tr>
              <a:tr h="370840">
                <a:tc>
                  <a:txBody>
                    <a:bodyPr/>
                    <a:lstStyle/>
                    <a:p>
                      <a:pPr algn="l">
                        <a:spcAft>
                          <a:spcPts val="0"/>
                        </a:spcAft>
                      </a:pPr>
                      <a:r>
                        <a:rPr lang="en-US" sz="1050" kern="100" dirty="0">
                          <a:effectLst/>
                          <a:latin typeface="Century"/>
                          <a:ea typeface="ＭＳ 明朝"/>
                          <a:cs typeface="Cordia New"/>
                        </a:rPr>
                        <a:t>L:1km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R:10km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G:50 to </a:t>
                      </a:r>
                      <a:r>
                        <a:rPr lang="en-US" sz="1050" kern="100" dirty="0" smtClean="0">
                          <a:effectLst/>
                          <a:latin typeface="Century"/>
                          <a:ea typeface="ＭＳ 明朝"/>
                          <a:cs typeface="Cordia New"/>
                        </a:rPr>
                        <a:t>100 km</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c>
                  <a:txBody>
                    <a:bodyPr/>
                    <a:lstStyle/>
                    <a:p>
                      <a:pPr algn="l">
                        <a:spcAft>
                          <a:spcPts val="0"/>
                        </a:spcAft>
                      </a:pPr>
                      <a:r>
                        <a:rPr lang="en-US" sz="1050" kern="100" dirty="0">
                          <a:effectLst/>
                          <a:latin typeface="Century"/>
                          <a:ea typeface="ＭＳ 明朝"/>
                          <a:cs typeface="Cordia New"/>
                        </a:rPr>
                        <a:t>L: 1hr</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R:3hr</a:t>
                      </a:r>
                      <a:endParaRPr lang="ja-JP" sz="1050" kern="100" dirty="0">
                        <a:effectLst/>
                        <a:latin typeface="Century"/>
                        <a:ea typeface="ＭＳ 明朝"/>
                        <a:cs typeface="Cordia New"/>
                      </a:endParaRPr>
                    </a:p>
                    <a:p>
                      <a:pPr algn="l">
                        <a:spcAft>
                          <a:spcPts val="0"/>
                        </a:spcAft>
                      </a:pPr>
                      <a:r>
                        <a:rPr lang="en-US" sz="1050" kern="100" dirty="0" smtClean="0">
                          <a:effectLst/>
                          <a:latin typeface="Century"/>
                          <a:ea typeface="ＭＳ 明朝"/>
                          <a:cs typeface="Cordia New"/>
                        </a:rPr>
                        <a:t>G:1d</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N/A</a:t>
                      </a:r>
                      <a:endParaRPr lang="ja-JP" sz="1050" kern="100" dirty="0">
                        <a:effectLst/>
                        <a:latin typeface="Century"/>
                        <a:ea typeface="ＭＳ 明朝"/>
                        <a:cs typeface="Cordia New"/>
                      </a:endParaRPr>
                    </a:p>
                  </a:txBody>
                  <a:tcPr marL="68580" marR="68580" marT="0" marB="0">
                    <a:noFill/>
                  </a:tcPr>
                </a:tc>
                <a:tc>
                  <a:txBody>
                    <a:bodyPr/>
                    <a:lstStyle/>
                    <a:p>
                      <a:pPr algn="l">
                        <a:spcAft>
                          <a:spcPts val="0"/>
                        </a:spcAft>
                      </a:pPr>
                      <a:r>
                        <a:rPr lang="en-US" sz="1050" kern="100" dirty="0">
                          <a:effectLst/>
                          <a:latin typeface="Century"/>
                          <a:ea typeface="ＭＳ 明朝"/>
                          <a:cs typeface="Cordia New"/>
                        </a:rPr>
                        <a:t>0.1mm/5%</a:t>
                      </a:r>
                      <a:endParaRPr lang="ja-JP" sz="1050" kern="100" dirty="0">
                        <a:effectLst/>
                        <a:latin typeface="Century"/>
                        <a:ea typeface="ＭＳ 明朝"/>
                        <a:cs typeface="Cordia New"/>
                      </a:endParaRPr>
                    </a:p>
                    <a:p>
                      <a:pPr algn="l">
                        <a:spcAft>
                          <a:spcPts val="0"/>
                        </a:spcAft>
                      </a:pP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c>
                  <a:txBody>
                    <a:bodyPr/>
                    <a:lstStyle/>
                    <a:p>
                      <a:pPr algn="l">
                        <a:spcAft>
                          <a:spcPts val="0"/>
                        </a:spcAft>
                      </a:pPr>
                      <a:r>
                        <a:rPr lang="en-US" sz="1050" kern="100" dirty="0">
                          <a:effectLst/>
                          <a:latin typeface="Century"/>
                          <a:ea typeface="ＭＳ 明朝"/>
                          <a:cs typeface="Cordia New"/>
                        </a:rPr>
                        <a:t>0.1h to </a:t>
                      </a:r>
                      <a:r>
                        <a:rPr lang="en-US" sz="1050" kern="100" dirty="0" smtClean="0">
                          <a:effectLst/>
                          <a:latin typeface="Century"/>
                          <a:ea typeface="ＭＳ 明朝"/>
                          <a:cs typeface="Cordia New"/>
                        </a:rPr>
                        <a:t>6hr</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r>
            </a:tbl>
          </a:graphicData>
        </a:graphic>
      </p:graphicFrame>
      <p:sp>
        <p:nvSpPr>
          <p:cNvPr id="8" name="テキスト ボックス 7"/>
          <p:cNvSpPr txBox="1"/>
          <p:nvPr/>
        </p:nvSpPr>
        <p:spPr>
          <a:xfrm>
            <a:off x="533400" y="909935"/>
            <a:ext cx="1577676" cy="461665"/>
          </a:xfrm>
          <a:prstGeom prst="rect">
            <a:avLst/>
          </a:prstGeom>
          <a:noFill/>
        </p:spPr>
        <p:txBody>
          <a:bodyPr wrap="none" rtlCol="0">
            <a:spAutoFit/>
          </a:bodyPr>
          <a:lstStyle/>
          <a:p>
            <a:pPr algn="l" defTabSz="914400" rtl="0"/>
            <a:r>
              <a:rPr kumimoji="1" lang="en-US" sz="2400" kern="1200" dirty="0" smtClean="0">
                <a:solidFill>
                  <a:prstClr val="black"/>
                </a:solidFill>
                <a:latin typeface="Arial Narrow" panose="020B0606020202030204" pitchFamily="34" charset="0"/>
                <a:ea typeface="+mn-ea"/>
                <a:cs typeface="+mn-cs"/>
              </a:rPr>
              <a:t>Precipitation</a:t>
            </a:r>
            <a:endParaRPr kumimoji="1" lang="en-US" sz="2400" kern="1200" dirty="0">
              <a:solidFill>
                <a:prstClr val="black"/>
              </a:solidFill>
              <a:latin typeface="Arial Narrow" panose="020B0606020202030204" pitchFamily="34" charset="0"/>
              <a:ea typeface="+mn-ea"/>
              <a:cs typeface="+mn-cs"/>
            </a:endParaRPr>
          </a:p>
        </p:txBody>
      </p:sp>
      <p:graphicFrame>
        <p:nvGraphicFramePr>
          <p:cNvPr id="12" name="表 11"/>
          <p:cNvGraphicFramePr>
            <a:graphicFrameLocks noGrp="1"/>
          </p:cNvGraphicFramePr>
          <p:nvPr>
            <p:extLst>
              <p:ext uri="{D42A27DB-BD31-4B8C-83A1-F6EECF244321}">
                <p14:modId xmlns:p14="http://schemas.microsoft.com/office/powerpoint/2010/main" val="4157686614"/>
              </p:ext>
            </p:extLst>
          </p:nvPr>
        </p:nvGraphicFramePr>
        <p:xfrm>
          <a:off x="2743200" y="1679680"/>
          <a:ext cx="4481714" cy="987320"/>
        </p:xfrm>
        <a:graphic>
          <a:graphicData uri="http://schemas.openxmlformats.org/drawingml/2006/table">
            <a:tbl>
              <a:tblPr firstRow="1" bandRow="1">
                <a:tableStyleId>{5C22544A-7EE6-4342-B048-85BDC9FD1C3A}</a:tableStyleId>
              </a:tblPr>
              <a:tblGrid>
                <a:gridCol w="1051320"/>
                <a:gridCol w="1016496"/>
                <a:gridCol w="838200"/>
                <a:gridCol w="827784"/>
                <a:gridCol w="747914"/>
              </a:tblGrid>
              <a:tr h="347240">
                <a:tc>
                  <a:txBody>
                    <a:bodyPr/>
                    <a:lstStyle/>
                    <a:p>
                      <a:pPr algn="just">
                        <a:spcAft>
                          <a:spcPts val="0"/>
                        </a:spcAft>
                      </a:pPr>
                      <a:r>
                        <a:rPr lang="en-US" sz="1050" kern="100" dirty="0">
                          <a:effectLst/>
                          <a:latin typeface="Century"/>
                          <a:ea typeface="ＭＳ 明朝"/>
                          <a:cs typeface="Cordia New"/>
                        </a:rPr>
                        <a:t>Horizontal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Time</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Vertical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Accuracy</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Latency</a:t>
                      </a:r>
                      <a:endParaRPr lang="ja-JP" sz="1050" kern="100" dirty="0">
                        <a:effectLst/>
                        <a:latin typeface="Century"/>
                        <a:ea typeface="ＭＳ 明朝"/>
                        <a:cs typeface="Cordia New"/>
                      </a:endParaRPr>
                    </a:p>
                  </a:txBody>
                  <a:tcPr marL="68580" marR="68580" marT="0" marB="0"/>
                </a:tc>
              </a:tr>
              <a:tr h="370840">
                <a:tc>
                  <a:txBody>
                    <a:bodyPr/>
                    <a:lstStyle/>
                    <a:p>
                      <a:pPr algn="l">
                        <a:spcAft>
                          <a:spcPts val="0"/>
                        </a:spcAft>
                      </a:pPr>
                      <a:r>
                        <a:rPr lang="en-US" sz="1050" kern="100" dirty="0">
                          <a:effectLst/>
                          <a:latin typeface="Century"/>
                          <a:ea typeface="ＭＳ 明朝"/>
                          <a:cs typeface="Cordia New"/>
                        </a:rPr>
                        <a:t>L:0.1km to 1km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 10km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G:50 to </a:t>
                      </a:r>
                      <a:r>
                        <a:rPr lang="en-US" sz="1050" kern="100" dirty="0" smtClean="0">
                          <a:effectLst/>
                          <a:latin typeface="Century"/>
                          <a:ea typeface="ＭＳ 明朝"/>
                          <a:cs typeface="Cordia New"/>
                        </a:rPr>
                        <a:t>100km</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dirty="0">
                          <a:effectLst/>
                          <a:latin typeface="Century"/>
                          <a:ea typeface="ＭＳ 明朝"/>
                          <a:cs typeface="Cordia New"/>
                        </a:rPr>
                        <a:t>L/R: 1 </a:t>
                      </a:r>
                      <a:r>
                        <a:rPr lang="en-US" sz="1050" kern="100" dirty="0" smtClean="0">
                          <a:effectLst/>
                          <a:latin typeface="Century"/>
                          <a:ea typeface="ＭＳ 明朝"/>
                          <a:cs typeface="Cordia New"/>
                        </a:rPr>
                        <a:t>to 6 hrs R:1d </a:t>
                      </a:r>
                      <a:r>
                        <a:rPr lang="en-US" sz="1050" kern="100" dirty="0">
                          <a:effectLst/>
                          <a:latin typeface="Century"/>
                          <a:ea typeface="ＭＳ 明朝"/>
                          <a:cs typeface="Cordia New"/>
                        </a:rPr>
                        <a:t>to 3d </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G:1 to 30d to </a:t>
                      </a:r>
                      <a:r>
                        <a:rPr lang="en-US" sz="1050" kern="100" dirty="0" smtClean="0">
                          <a:effectLst/>
                          <a:latin typeface="Century"/>
                          <a:ea typeface="ＭＳ 明朝"/>
                          <a:cs typeface="Cordia New"/>
                        </a:rPr>
                        <a:t>3</a:t>
                      </a:r>
                      <a:r>
                        <a:rPr lang="en-US" sz="1050" kern="100" baseline="0" dirty="0" smtClean="0">
                          <a:effectLst/>
                          <a:latin typeface="Century"/>
                          <a:ea typeface="ＭＳ 明朝"/>
                          <a:cs typeface="Cordia New"/>
                        </a:rPr>
                        <a:t> </a:t>
                      </a:r>
                      <a:r>
                        <a:rPr lang="en-US" sz="1050" kern="100" dirty="0" smtClean="0">
                          <a:effectLst/>
                          <a:latin typeface="Century"/>
                          <a:ea typeface="ＭＳ 明朝"/>
                          <a:cs typeface="Cordia New"/>
                        </a:rPr>
                        <a:t>months </a:t>
                      </a:r>
                      <a:r>
                        <a:rPr lang="en-US" sz="1050" kern="100" dirty="0">
                          <a:effectLst/>
                          <a:latin typeface="Century"/>
                          <a:ea typeface="ＭＳ 明朝"/>
                          <a:cs typeface="Cordia New"/>
                        </a:rPr>
                        <a:t> </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c>
                  <a:txBody>
                    <a:bodyPr/>
                    <a:lstStyle/>
                    <a:p>
                      <a:pPr algn="l">
                        <a:spcAft>
                          <a:spcPts val="0"/>
                        </a:spcAft>
                      </a:pPr>
                      <a:r>
                        <a:rPr lang="en-US" sz="1050" kern="100" dirty="0">
                          <a:solidFill>
                            <a:schemeClr val="tx1"/>
                          </a:solidFill>
                          <a:effectLst/>
                          <a:latin typeface="Century"/>
                          <a:ea typeface="ＭＳ 明朝"/>
                          <a:cs typeface="Cordia New"/>
                        </a:rPr>
                        <a:t>10cm Res. to 1m depth; </a:t>
                      </a:r>
                      <a:endParaRPr lang="ja-JP" sz="1050" kern="100" dirty="0">
                        <a:solidFill>
                          <a:schemeClr val="tx1"/>
                        </a:solidFill>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dirty="0">
                          <a:effectLst/>
                          <a:latin typeface="Century"/>
                          <a:ea typeface="ＭＳ 明朝"/>
                          <a:cs typeface="Cordia New"/>
                        </a:rPr>
                        <a:t>0.02m</a:t>
                      </a:r>
                      <a:r>
                        <a:rPr lang="en-US" sz="1050" kern="100" baseline="30000" dirty="0">
                          <a:effectLst/>
                          <a:latin typeface="Century"/>
                          <a:ea typeface="ＭＳ 明朝"/>
                          <a:cs typeface="Cordia New"/>
                        </a:rPr>
                        <a:t>3</a:t>
                      </a:r>
                      <a:r>
                        <a:rPr lang="en-US" sz="1050" kern="100" dirty="0">
                          <a:effectLst/>
                          <a:latin typeface="Century"/>
                          <a:ea typeface="ＭＳ 明朝"/>
                          <a:cs typeface="Cordia New"/>
                        </a:rPr>
                        <a:t>/m</a:t>
                      </a:r>
                      <a:r>
                        <a:rPr lang="en-US" sz="1050" kern="100" baseline="30000" dirty="0">
                          <a:effectLst/>
                          <a:latin typeface="Century"/>
                          <a:ea typeface="ＭＳ 明朝"/>
                          <a:cs typeface="Cordia New"/>
                        </a:rPr>
                        <a:t>3 </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dirty="0" smtClean="0">
                          <a:effectLst/>
                          <a:latin typeface="Century"/>
                          <a:ea typeface="ＭＳ 明朝"/>
                          <a:cs typeface="Cordia New"/>
                        </a:rPr>
                        <a:t>NRT </a:t>
                      </a:r>
                      <a:r>
                        <a:rPr lang="en-US" sz="1050" kern="100" dirty="0">
                          <a:effectLst/>
                          <a:latin typeface="Century"/>
                          <a:ea typeface="ＭＳ 明朝"/>
                          <a:cs typeface="Cordia New"/>
                        </a:rPr>
                        <a:t>or 0.5d to </a:t>
                      </a:r>
                      <a:r>
                        <a:rPr lang="en-US" sz="1050" kern="100" dirty="0" smtClean="0">
                          <a:effectLst/>
                          <a:latin typeface="Century"/>
                          <a:ea typeface="ＭＳ 明朝"/>
                          <a:cs typeface="Cordia New"/>
                        </a:rPr>
                        <a:t>1d</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r>
            </a:tbl>
          </a:graphicData>
        </a:graphic>
      </p:graphicFrame>
      <p:sp>
        <p:nvSpPr>
          <p:cNvPr id="14" name="テキスト ボックス 13"/>
          <p:cNvSpPr txBox="1"/>
          <p:nvPr/>
        </p:nvSpPr>
        <p:spPr>
          <a:xfrm>
            <a:off x="850198" y="2967335"/>
            <a:ext cx="2278234" cy="461665"/>
          </a:xfrm>
          <a:prstGeom prst="rect">
            <a:avLst/>
          </a:prstGeom>
          <a:noFill/>
        </p:spPr>
        <p:txBody>
          <a:bodyPr wrap="square" rtlCol="0">
            <a:spAutoFit/>
          </a:bodyPr>
          <a:lstStyle/>
          <a:p>
            <a:pPr algn="l" defTabSz="914400" rtl="0"/>
            <a:r>
              <a:rPr kumimoji="1" lang="en-US" sz="2400" kern="1200" smtClean="0">
                <a:solidFill>
                  <a:prstClr val="black"/>
                </a:solidFill>
                <a:latin typeface="Arial Narrow" panose="020B0606020202030204" pitchFamily="34" charset="0"/>
                <a:ea typeface="+mn-ea"/>
                <a:cs typeface="+mn-cs"/>
              </a:rPr>
              <a:t>Evaporation/ET</a:t>
            </a:r>
            <a:endParaRPr kumimoji="1" lang="en-US" sz="2400" kern="1200" dirty="0">
              <a:solidFill>
                <a:prstClr val="black"/>
              </a:solidFill>
              <a:latin typeface="Arial Narrow" panose="020B0606020202030204" pitchFamily="34" charset="0"/>
              <a:ea typeface="+mn-ea"/>
              <a:cs typeface="+mn-cs"/>
            </a:endParaRPr>
          </a:p>
        </p:txBody>
      </p:sp>
      <p:graphicFrame>
        <p:nvGraphicFramePr>
          <p:cNvPr id="15" name="表 14"/>
          <p:cNvGraphicFramePr>
            <a:graphicFrameLocks noGrp="1"/>
          </p:cNvGraphicFramePr>
          <p:nvPr>
            <p:extLst>
              <p:ext uri="{D42A27DB-BD31-4B8C-83A1-F6EECF244321}">
                <p14:modId xmlns:p14="http://schemas.microsoft.com/office/powerpoint/2010/main" val="2992292884"/>
              </p:ext>
            </p:extLst>
          </p:nvPr>
        </p:nvGraphicFramePr>
        <p:xfrm>
          <a:off x="2909686" y="2773680"/>
          <a:ext cx="4481714" cy="960120"/>
        </p:xfrm>
        <a:graphic>
          <a:graphicData uri="http://schemas.openxmlformats.org/drawingml/2006/table">
            <a:tbl>
              <a:tblPr firstRow="1" bandRow="1">
                <a:tableStyleId>{5C22544A-7EE6-4342-B048-85BDC9FD1C3A}</a:tableStyleId>
              </a:tblPr>
              <a:tblGrid>
                <a:gridCol w="936104"/>
                <a:gridCol w="936104"/>
                <a:gridCol w="864096"/>
                <a:gridCol w="871437"/>
                <a:gridCol w="873973"/>
              </a:tblGrid>
              <a:tr h="0">
                <a:tc>
                  <a:txBody>
                    <a:bodyPr/>
                    <a:lstStyle/>
                    <a:p>
                      <a:pPr algn="just">
                        <a:spcAft>
                          <a:spcPts val="0"/>
                        </a:spcAft>
                      </a:pPr>
                      <a:r>
                        <a:rPr lang="en-US" sz="1050" kern="100" dirty="0">
                          <a:effectLst/>
                          <a:latin typeface="Century"/>
                          <a:ea typeface="ＭＳ 明朝"/>
                          <a:cs typeface="Cordia New"/>
                        </a:rPr>
                        <a:t>Horizontal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Time</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Vertical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Accuracy</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Latency</a:t>
                      </a:r>
                      <a:endParaRPr lang="ja-JP" sz="1050" kern="100" dirty="0">
                        <a:effectLst/>
                        <a:latin typeface="Century"/>
                        <a:ea typeface="ＭＳ 明朝"/>
                        <a:cs typeface="Cordia New"/>
                      </a:endParaRPr>
                    </a:p>
                  </a:txBody>
                  <a:tcPr marL="68580" marR="68580" marT="0" marB="0"/>
                </a:tc>
              </a:tr>
              <a:tr h="370840">
                <a:tc>
                  <a:txBody>
                    <a:bodyPr/>
                    <a:lstStyle/>
                    <a:p>
                      <a:pPr algn="l">
                        <a:spcAft>
                          <a:spcPts val="0"/>
                        </a:spcAft>
                      </a:pPr>
                      <a:r>
                        <a:rPr lang="en-US" sz="1050" kern="100" dirty="0">
                          <a:effectLst/>
                          <a:latin typeface="Century"/>
                          <a:ea typeface="ＭＳ 明朝"/>
                          <a:cs typeface="Cordia New"/>
                        </a:rPr>
                        <a:t>L:1km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R:10km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G:50 to 100km </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L:1 to 6 hrs</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R:1d</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G:1d to 1m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 </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smtClean="0">
                          <a:effectLst/>
                          <a:latin typeface="Century"/>
                          <a:ea typeface="ＭＳ 明朝"/>
                          <a:cs typeface="Cordia New"/>
                        </a:rPr>
                        <a:t>Surface(E</a:t>
                      </a:r>
                      <a:r>
                        <a:rPr lang="en-US" sz="1050" kern="100" dirty="0">
                          <a:effectLst/>
                          <a:latin typeface="Century"/>
                          <a:ea typeface="ＭＳ 明朝"/>
                          <a:cs typeface="Cordia New"/>
                        </a:rPr>
                        <a:t>), and LS veg cover or canopy </a:t>
                      </a:r>
                      <a:r>
                        <a:rPr lang="en-US" sz="1050" kern="100">
                          <a:effectLst/>
                          <a:latin typeface="Century"/>
                          <a:ea typeface="ＭＳ 明朝"/>
                          <a:cs typeface="Cordia New"/>
                        </a:rPr>
                        <a:t>ht </a:t>
                      </a:r>
                      <a:r>
                        <a:rPr lang="en-US" sz="1050" kern="100" smtClean="0">
                          <a:effectLst/>
                          <a:latin typeface="Century"/>
                          <a:ea typeface="ＭＳ 明朝"/>
                          <a:cs typeface="Cordia New"/>
                        </a:rPr>
                        <a:t>f</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c>
                  <a:txBody>
                    <a:bodyPr/>
                    <a:lstStyle/>
                    <a:p>
                      <a:pPr algn="l">
                        <a:spcAft>
                          <a:spcPts val="0"/>
                        </a:spcAft>
                      </a:pPr>
                      <a:r>
                        <a:rPr lang="en-US" sz="1050" kern="100" dirty="0">
                          <a:effectLst/>
                          <a:latin typeface="Century"/>
                          <a:ea typeface="ＭＳ 明朝"/>
                          <a:cs typeface="Cordia New"/>
                        </a:rPr>
                        <a:t>0.1mm or 5%. </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dirty="0" smtClean="0">
                          <a:effectLst/>
                          <a:latin typeface="Century"/>
                          <a:ea typeface="ＭＳ 明朝"/>
                          <a:cs typeface="Cordia New"/>
                        </a:rPr>
                        <a:t>RT</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r>
            </a:tbl>
          </a:graphicData>
        </a:graphic>
      </p:graphicFrame>
      <p:sp>
        <p:nvSpPr>
          <p:cNvPr id="17" name="テキスト ボックス 16"/>
          <p:cNvSpPr txBox="1"/>
          <p:nvPr/>
        </p:nvSpPr>
        <p:spPr>
          <a:xfrm>
            <a:off x="1518707" y="6019800"/>
            <a:ext cx="1648208" cy="461665"/>
          </a:xfrm>
          <a:prstGeom prst="rect">
            <a:avLst/>
          </a:prstGeom>
          <a:noFill/>
        </p:spPr>
        <p:txBody>
          <a:bodyPr wrap="none" rtlCol="0">
            <a:spAutoFit/>
          </a:bodyPr>
          <a:lstStyle/>
          <a:p>
            <a:pPr algn="l" defTabSz="914400" rtl="0"/>
            <a:r>
              <a:rPr kumimoji="1" lang="en-US" sz="2400" kern="1200" smtClean="0">
                <a:solidFill>
                  <a:prstClr val="black"/>
                </a:solidFill>
                <a:latin typeface="Arial Narrow" panose="020B0606020202030204" pitchFamily="34" charset="0"/>
                <a:ea typeface="+mn-ea"/>
                <a:cs typeface="+mn-cs"/>
              </a:rPr>
              <a:t>Groundwater</a:t>
            </a:r>
            <a:endParaRPr kumimoji="1" lang="en-US" sz="2400" kern="1200" dirty="0">
              <a:solidFill>
                <a:prstClr val="black"/>
              </a:solidFill>
              <a:latin typeface="Arial Narrow" panose="020B0606020202030204" pitchFamily="34" charset="0"/>
              <a:ea typeface="+mn-ea"/>
              <a:cs typeface="+mn-cs"/>
            </a:endParaRPr>
          </a:p>
        </p:txBody>
      </p:sp>
      <p:sp>
        <p:nvSpPr>
          <p:cNvPr id="19" name="テキスト ボックス 18"/>
          <p:cNvSpPr txBox="1"/>
          <p:nvPr/>
        </p:nvSpPr>
        <p:spPr>
          <a:xfrm>
            <a:off x="709614" y="1880998"/>
            <a:ext cx="1646605" cy="461665"/>
          </a:xfrm>
          <a:prstGeom prst="rect">
            <a:avLst/>
          </a:prstGeom>
          <a:noFill/>
        </p:spPr>
        <p:txBody>
          <a:bodyPr wrap="none" rtlCol="0">
            <a:spAutoFit/>
          </a:bodyPr>
          <a:lstStyle/>
          <a:p>
            <a:pPr algn="l" defTabSz="914400" rtl="0"/>
            <a:r>
              <a:rPr kumimoji="1" lang="en-US" sz="2400" kern="1200" dirty="0" smtClean="0">
                <a:solidFill>
                  <a:prstClr val="black"/>
                </a:solidFill>
                <a:latin typeface="Arial Narrow" panose="020B0606020202030204" pitchFamily="34" charset="0"/>
                <a:ea typeface="+mn-ea"/>
                <a:cs typeface="+mn-cs"/>
              </a:rPr>
              <a:t>Soil Moisture</a:t>
            </a:r>
            <a:endParaRPr kumimoji="1" lang="en-US" sz="2400" kern="1200" dirty="0">
              <a:solidFill>
                <a:prstClr val="black"/>
              </a:solidFill>
              <a:latin typeface="Arial Narrow" panose="020B0606020202030204" pitchFamily="34" charset="0"/>
              <a:ea typeface="+mn-ea"/>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2137880508"/>
              </p:ext>
            </p:extLst>
          </p:nvPr>
        </p:nvGraphicFramePr>
        <p:xfrm>
          <a:off x="3671686" y="5791200"/>
          <a:ext cx="4481714" cy="1000120"/>
        </p:xfrm>
        <a:graphic>
          <a:graphicData uri="http://schemas.openxmlformats.org/drawingml/2006/table">
            <a:tbl>
              <a:tblPr firstRow="1" bandRow="1">
                <a:tableStyleId>{5C22544A-7EE6-4342-B048-85BDC9FD1C3A}</a:tableStyleId>
              </a:tblPr>
              <a:tblGrid>
                <a:gridCol w="936104"/>
                <a:gridCol w="936104"/>
                <a:gridCol w="864096"/>
                <a:gridCol w="871437"/>
                <a:gridCol w="873973"/>
              </a:tblGrid>
              <a:tr h="360040">
                <a:tc>
                  <a:txBody>
                    <a:bodyPr/>
                    <a:lstStyle/>
                    <a:p>
                      <a:pPr algn="just">
                        <a:spcAft>
                          <a:spcPts val="0"/>
                        </a:spcAft>
                      </a:pPr>
                      <a:r>
                        <a:rPr lang="en-US" sz="1050" kern="100" dirty="0">
                          <a:effectLst/>
                          <a:latin typeface="Century"/>
                          <a:ea typeface="ＭＳ 明朝"/>
                          <a:cs typeface="Cordia New"/>
                        </a:rPr>
                        <a:t>Horizontal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Time</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Vertical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Accuracy</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Latency</a:t>
                      </a:r>
                      <a:endParaRPr lang="ja-JP" sz="1050" kern="100" dirty="0">
                        <a:effectLst/>
                        <a:latin typeface="Century"/>
                        <a:ea typeface="ＭＳ 明朝"/>
                        <a:cs typeface="Cordia New"/>
                      </a:endParaRPr>
                    </a:p>
                  </a:txBody>
                  <a:tcPr marL="68580" marR="68580" marT="0" marB="0"/>
                </a:tc>
              </a:tr>
              <a:tr h="370840">
                <a:tc>
                  <a:txBody>
                    <a:bodyPr/>
                    <a:lstStyle/>
                    <a:p>
                      <a:pPr algn="l">
                        <a:spcAft>
                          <a:spcPts val="0"/>
                        </a:spcAft>
                      </a:pPr>
                      <a:r>
                        <a:rPr lang="en-US" sz="1050" kern="100" dirty="0">
                          <a:effectLst/>
                          <a:latin typeface="Century"/>
                          <a:ea typeface="ＭＳ 明朝"/>
                          <a:cs typeface="Cordia New"/>
                        </a:rPr>
                        <a:t>L/R:1km-10km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R/G:50km to </a:t>
                      </a:r>
                      <a:r>
                        <a:rPr lang="en-US" sz="1050" kern="100" dirty="0" smtClean="0">
                          <a:effectLst/>
                          <a:latin typeface="Century"/>
                          <a:ea typeface="ＭＳ 明朝"/>
                          <a:cs typeface="Cordia New"/>
                        </a:rPr>
                        <a:t>100km</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dirty="0">
                          <a:effectLst/>
                          <a:latin typeface="Century"/>
                          <a:ea typeface="ＭＳ 明朝"/>
                          <a:cs typeface="Cordia New"/>
                        </a:rPr>
                        <a:t>1m to 3m to </a:t>
                      </a:r>
                      <a:r>
                        <a:rPr lang="en-US" sz="1050" kern="100" dirty="0" smtClean="0">
                          <a:effectLst/>
                          <a:latin typeface="Century"/>
                          <a:ea typeface="ＭＳ 明朝"/>
                          <a:cs typeface="Cordia New"/>
                        </a:rPr>
                        <a:t>1year</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 </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0.1km;Variable--depth</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5</a:t>
                      </a:r>
                      <a:r>
                        <a:rPr lang="en-US" sz="1050" kern="100" dirty="0" smtClean="0">
                          <a:effectLst/>
                          <a:latin typeface="Century"/>
                          <a:ea typeface="ＭＳ 明朝"/>
                          <a:cs typeface="Cordia New"/>
                        </a:rPr>
                        <a:t>%-</a:t>
                      </a:r>
                      <a:r>
                        <a:rPr lang="en-US" altLang="ja-JP" sz="1050" kern="100" dirty="0" smtClean="0">
                          <a:effectLst/>
                          <a:latin typeface="Century"/>
                          <a:ea typeface="ＭＳ 明朝"/>
                          <a:cs typeface="Cordia New"/>
                        </a:rPr>
                        <a:t>7</a:t>
                      </a:r>
                      <a:r>
                        <a:rPr lang="ja-JP" altLang="en-US" sz="1050" kern="100" dirty="0" smtClean="0">
                          <a:effectLst/>
                          <a:latin typeface="Century"/>
                          <a:ea typeface="ＭＳ 明朝"/>
                          <a:cs typeface="Cordia New"/>
                        </a:rPr>
                        <a:t>％</a:t>
                      </a:r>
                      <a:r>
                        <a:rPr lang="en-US" altLang="ja-JP" sz="1050" kern="100" dirty="0" smtClean="0">
                          <a:effectLst/>
                          <a:latin typeface="Century"/>
                          <a:ea typeface="ＭＳ 明朝"/>
                          <a:cs typeface="Cordia New"/>
                        </a:rPr>
                        <a:t>(Depth to W-table)</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1m to 3m Also stated as </a:t>
                      </a:r>
                      <a:r>
                        <a:rPr lang="en-US" sz="1050" kern="100" dirty="0" smtClean="0">
                          <a:effectLst/>
                          <a:latin typeface="Century"/>
                          <a:ea typeface="ＭＳ 明朝"/>
                          <a:cs typeface="Cordia New"/>
                        </a:rPr>
                        <a:t>TBD-</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r>
            </a:tbl>
          </a:graphicData>
        </a:graphic>
      </p:graphicFrame>
      <p:sp>
        <p:nvSpPr>
          <p:cNvPr id="22" name="テキスト ボックス 21"/>
          <p:cNvSpPr txBox="1"/>
          <p:nvPr/>
        </p:nvSpPr>
        <p:spPr>
          <a:xfrm>
            <a:off x="779857" y="4025793"/>
            <a:ext cx="2198755" cy="461665"/>
          </a:xfrm>
          <a:prstGeom prst="rect">
            <a:avLst/>
          </a:prstGeom>
          <a:noFill/>
        </p:spPr>
        <p:txBody>
          <a:bodyPr wrap="square" rtlCol="0">
            <a:spAutoFit/>
          </a:bodyPr>
          <a:lstStyle/>
          <a:p>
            <a:pPr algn="l" defTabSz="914400" rtl="0"/>
            <a:r>
              <a:rPr kumimoji="1" lang="en-US" sz="2400" kern="1200">
                <a:solidFill>
                  <a:prstClr val="black"/>
                </a:solidFill>
                <a:latin typeface="Calibri"/>
                <a:ea typeface="+mn-ea"/>
                <a:cs typeface="+mn-cs"/>
              </a:rPr>
              <a:t> </a:t>
            </a:r>
            <a:r>
              <a:rPr kumimoji="1" lang="en-US" sz="2400" kern="1200" smtClean="0">
                <a:solidFill>
                  <a:prstClr val="black"/>
                </a:solidFill>
                <a:latin typeface="Arial Narrow" panose="020B0606020202030204" pitchFamily="34" charset="0"/>
                <a:ea typeface="+mn-ea"/>
                <a:cs typeface="+mn-cs"/>
              </a:rPr>
              <a:t>River discharge</a:t>
            </a:r>
            <a:endParaRPr kumimoji="1" lang="en-US" sz="2400" kern="1200" dirty="0">
              <a:solidFill>
                <a:prstClr val="black"/>
              </a:solidFill>
              <a:latin typeface="Arial Narrow" panose="020B0606020202030204" pitchFamily="34" charset="0"/>
              <a:ea typeface="+mn-ea"/>
              <a:cs typeface="+mn-cs"/>
            </a:endParaRPr>
          </a:p>
        </p:txBody>
      </p:sp>
      <p:graphicFrame>
        <p:nvGraphicFramePr>
          <p:cNvPr id="23" name="表 22"/>
          <p:cNvGraphicFramePr>
            <a:graphicFrameLocks noGrp="1"/>
          </p:cNvGraphicFramePr>
          <p:nvPr>
            <p:extLst>
              <p:ext uri="{D42A27DB-BD31-4B8C-83A1-F6EECF244321}">
                <p14:modId xmlns:p14="http://schemas.microsoft.com/office/powerpoint/2010/main" val="1691481437"/>
              </p:ext>
            </p:extLst>
          </p:nvPr>
        </p:nvGraphicFramePr>
        <p:xfrm>
          <a:off x="3138286" y="3810000"/>
          <a:ext cx="4481714" cy="858988"/>
        </p:xfrm>
        <a:graphic>
          <a:graphicData uri="http://schemas.openxmlformats.org/drawingml/2006/table">
            <a:tbl>
              <a:tblPr firstRow="1" bandRow="1">
                <a:tableStyleId>{5C22544A-7EE6-4342-B048-85BDC9FD1C3A}</a:tableStyleId>
              </a:tblPr>
              <a:tblGrid>
                <a:gridCol w="936104"/>
                <a:gridCol w="936104"/>
                <a:gridCol w="864096"/>
                <a:gridCol w="871437"/>
                <a:gridCol w="873973"/>
              </a:tblGrid>
              <a:tr h="378928">
                <a:tc>
                  <a:txBody>
                    <a:bodyPr/>
                    <a:lstStyle/>
                    <a:p>
                      <a:pPr algn="just">
                        <a:spcAft>
                          <a:spcPts val="0"/>
                        </a:spcAft>
                      </a:pPr>
                      <a:r>
                        <a:rPr lang="en-US" sz="1050" kern="100" dirty="0">
                          <a:effectLst/>
                          <a:latin typeface="Century"/>
                          <a:ea typeface="ＭＳ 明朝"/>
                          <a:cs typeface="Cordia New"/>
                        </a:rPr>
                        <a:t>Horizontal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Time</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Vertical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Accuracy</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Latency</a:t>
                      </a:r>
                      <a:endParaRPr lang="ja-JP" sz="1050" kern="100" dirty="0">
                        <a:effectLst/>
                        <a:latin typeface="Century"/>
                        <a:ea typeface="ＭＳ 明朝"/>
                        <a:cs typeface="Cordia New"/>
                      </a:endParaRPr>
                    </a:p>
                  </a:txBody>
                  <a:tcPr marL="68580" marR="68580" marT="0" marB="0"/>
                </a:tc>
              </a:tr>
              <a:tr h="370840">
                <a:tc>
                  <a:txBody>
                    <a:bodyPr/>
                    <a:lstStyle/>
                    <a:p>
                      <a:pPr algn="l">
                        <a:spcAft>
                          <a:spcPts val="0"/>
                        </a:spcAft>
                      </a:pPr>
                      <a:r>
                        <a:rPr lang="en-US" sz="1050" kern="100" dirty="0" smtClean="0">
                          <a:effectLst/>
                          <a:latin typeface="Century"/>
                          <a:ea typeface="ＭＳ 明朝"/>
                          <a:cs typeface="Cordia New"/>
                        </a:rPr>
                        <a:t>L:1km-10km</a:t>
                      </a:r>
                      <a:br>
                        <a:rPr lang="en-US" sz="1050" kern="100" dirty="0" smtClean="0">
                          <a:effectLst/>
                          <a:latin typeface="Century"/>
                          <a:ea typeface="ＭＳ 明朝"/>
                          <a:cs typeface="Cordia New"/>
                        </a:rPr>
                      </a:br>
                      <a:r>
                        <a:rPr lang="en-US" sz="1050" kern="100" dirty="0" smtClean="0">
                          <a:effectLst/>
                          <a:latin typeface="Century"/>
                          <a:ea typeface="ＭＳ 明朝"/>
                          <a:cs typeface="Cordia New"/>
                        </a:rPr>
                        <a:t>G: 50 km-200km</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L:1 to 6 hrs</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R/G:1d-10d, </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c>
                  <a:txBody>
                    <a:bodyPr/>
                    <a:lstStyle/>
                    <a:p>
                      <a:pPr algn="l">
                        <a:spcAft>
                          <a:spcPts val="0"/>
                        </a:spcAft>
                      </a:pPr>
                      <a:r>
                        <a:rPr lang="en-US" sz="1050" kern="100" dirty="0">
                          <a:effectLst/>
                          <a:latin typeface="Century"/>
                          <a:ea typeface="ＭＳ 明朝"/>
                          <a:cs typeface="Cordia New"/>
                        </a:rPr>
                        <a:t>N/A</a:t>
                      </a:r>
                      <a:endParaRPr lang="ja-JP" sz="1050" kern="100" dirty="0">
                        <a:effectLst/>
                        <a:latin typeface="Century"/>
                        <a:ea typeface="ＭＳ 明朝"/>
                        <a:cs typeface="Cordia New"/>
                      </a:endParaRPr>
                    </a:p>
                  </a:txBody>
                  <a:tcPr marL="68580" marR="68580" marT="0" marB="0">
                    <a:noFill/>
                  </a:tcPr>
                </a:tc>
                <a:tc>
                  <a:txBody>
                    <a:bodyPr/>
                    <a:lstStyle/>
                    <a:p>
                      <a:pPr algn="l">
                        <a:spcAft>
                          <a:spcPts val="0"/>
                        </a:spcAft>
                      </a:pPr>
                      <a:r>
                        <a:rPr lang="en-US" sz="1050" kern="100" dirty="0" smtClean="0">
                          <a:effectLst/>
                          <a:latin typeface="Century"/>
                          <a:ea typeface="ＭＳ 明朝"/>
                          <a:cs typeface="Cordia New"/>
                        </a:rPr>
                        <a:t>5%10</a:t>
                      </a:r>
                      <a:r>
                        <a:rPr lang="en-US" sz="1050" kern="100" dirty="0">
                          <a:effectLst/>
                          <a:latin typeface="Century"/>
                          <a:ea typeface="ＭＳ 明朝"/>
                          <a:cs typeface="Cordia New"/>
                        </a:rPr>
                        <a:t>%;Units:m**3/sec. </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Hourly to daily (NRT</a:t>
                      </a:r>
                      <a:r>
                        <a:rPr lang="en-US" sz="1050" kern="100" dirty="0" smtClean="0">
                          <a:effectLst/>
                          <a:latin typeface="Century"/>
                          <a:ea typeface="ＭＳ 明朝"/>
                          <a:cs typeface="Cordia New"/>
                        </a:rPr>
                        <a:t>)</a:t>
                      </a:r>
                      <a:endParaRPr lang="ja-JP" sz="1050" kern="100" dirty="0">
                        <a:effectLst/>
                        <a:latin typeface="Century"/>
                        <a:ea typeface="ＭＳ 明朝"/>
                        <a:cs typeface="Cordia New"/>
                      </a:endParaRPr>
                    </a:p>
                  </a:txBody>
                  <a:tcPr marL="68580" marR="68580" marT="0" marB="0">
                    <a:solidFill>
                      <a:schemeClr val="accent2">
                        <a:lumMod val="60000"/>
                        <a:lumOff val="40000"/>
                      </a:schemeClr>
                    </a:solidFill>
                  </a:tcPr>
                </a:tc>
              </a:tr>
            </a:tbl>
          </a:graphicData>
        </a:graphic>
      </p:graphicFrame>
      <p:sp>
        <p:nvSpPr>
          <p:cNvPr id="25" name="テキスト ボックス 24"/>
          <p:cNvSpPr txBox="1"/>
          <p:nvPr/>
        </p:nvSpPr>
        <p:spPr>
          <a:xfrm>
            <a:off x="501878" y="5031432"/>
            <a:ext cx="2661306" cy="461665"/>
          </a:xfrm>
          <a:prstGeom prst="rect">
            <a:avLst/>
          </a:prstGeom>
          <a:noFill/>
        </p:spPr>
        <p:txBody>
          <a:bodyPr wrap="none" rtlCol="0">
            <a:spAutoFit/>
          </a:bodyPr>
          <a:lstStyle/>
          <a:p>
            <a:pPr algn="l" defTabSz="914400" rtl="0"/>
            <a:r>
              <a:rPr kumimoji="1" lang="en-US" sz="2400" kern="1200" smtClean="0">
                <a:solidFill>
                  <a:prstClr val="black"/>
                </a:solidFill>
                <a:latin typeface="Arial Narrow" panose="020B0606020202030204" pitchFamily="34" charset="0"/>
                <a:ea typeface="+mn-ea"/>
                <a:cs typeface="+mn-cs"/>
              </a:rPr>
              <a:t>Surface water</a:t>
            </a:r>
            <a:r>
              <a:rPr kumimoji="1" lang="en-US" sz="2400" kern="1200" dirty="0">
                <a:solidFill>
                  <a:prstClr val="black"/>
                </a:solidFill>
                <a:latin typeface="Arial Narrow" panose="020B0606020202030204" pitchFamily="34" charset="0"/>
                <a:ea typeface="+mn-ea"/>
                <a:cs typeface="+mn-cs"/>
              </a:rPr>
              <a:t> </a:t>
            </a:r>
            <a:r>
              <a:rPr kumimoji="1" lang="en-US" sz="2400" kern="1200" smtClean="0">
                <a:solidFill>
                  <a:prstClr val="black"/>
                </a:solidFill>
                <a:latin typeface="Arial Narrow" panose="020B0606020202030204" pitchFamily="34" charset="0"/>
                <a:ea typeface="+mn-ea"/>
                <a:cs typeface="+mn-cs"/>
              </a:rPr>
              <a:t>storage</a:t>
            </a:r>
            <a:endParaRPr kumimoji="1" lang="en-US" sz="2400" kern="1200" dirty="0" smtClean="0">
              <a:solidFill>
                <a:prstClr val="black"/>
              </a:solidFill>
              <a:latin typeface="Arial Narrow" panose="020B0606020202030204" pitchFamily="34" charset="0"/>
              <a:ea typeface="+mn-ea"/>
              <a:cs typeface="+mn-cs"/>
            </a:endParaRPr>
          </a:p>
        </p:txBody>
      </p:sp>
      <p:graphicFrame>
        <p:nvGraphicFramePr>
          <p:cNvPr id="26" name="表 25"/>
          <p:cNvGraphicFramePr>
            <a:graphicFrameLocks noGrp="1"/>
          </p:cNvGraphicFramePr>
          <p:nvPr>
            <p:extLst>
              <p:ext uri="{D42A27DB-BD31-4B8C-83A1-F6EECF244321}">
                <p14:modId xmlns:p14="http://schemas.microsoft.com/office/powerpoint/2010/main" val="1511491120"/>
              </p:ext>
            </p:extLst>
          </p:nvPr>
        </p:nvGraphicFramePr>
        <p:xfrm>
          <a:off x="3409806" y="4724400"/>
          <a:ext cx="4514994" cy="1000120"/>
        </p:xfrm>
        <a:graphic>
          <a:graphicData uri="http://schemas.openxmlformats.org/drawingml/2006/table">
            <a:tbl>
              <a:tblPr firstRow="1" bandRow="1">
                <a:tableStyleId>{5C22544A-7EE6-4342-B048-85BDC9FD1C3A}</a:tableStyleId>
              </a:tblPr>
              <a:tblGrid>
                <a:gridCol w="943055"/>
                <a:gridCol w="943055"/>
                <a:gridCol w="870513"/>
                <a:gridCol w="877908"/>
                <a:gridCol w="880463"/>
              </a:tblGrid>
              <a:tr h="360040">
                <a:tc>
                  <a:txBody>
                    <a:bodyPr/>
                    <a:lstStyle/>
                    <a:p>
                      <a:pPr algn="just">
                        <a:spcAft>
                          <a:spcPts val="0"/>
                        </a:spcAft>
                      </a:pPr>
                      <a:r>
                        <a:rPr lang="en-US" sz="1050" kern="100" dirty="0">
                          <a:effectLst/>
                          <a:latin typeface="Century"/>
                          <a:ea typeface="ＭＳ 明朝"/>
                          <a:cs typeface="Cordia New"/>
                        </a:rPr>
                        <a:t>Horizontal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Time</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Vertical</a:t>
                      </a:r>
                      <a:endParaRPr lang="ja-JP" sz="1050" kern="100" dirty="0">
                        <a:effectLst/>
                        <a:latin typeface="Century"/>
                        <a:ea typeface="ＭＳ 明朝"/>
                        <a:cs typeface="Cordia New"/>
                      </a:endParaRPr>
                    </a:p>
                    <a:p>
                      <a:pPr algn="just">
                        <a:spcAft>
                          <a:spcPts val="0"/>
                        </a:spcAft>
                      </a:pPr>
                      <a:r>
                        <a:rPr lang="en-US" sz="1050" kern="100" dirty="0">
                          <a:effectLst/>
                          <a:latin typeface="Century"/>
                          <a:ea typeface="ＭＳ 明朝"/>
                          <a:cs typeface="Cordia New"/>
                        </a:rPr>
                        <a:t>Resolution</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Accuracy</a:t>
                      </a:r>
                      <a:endParaRPr lang="ja-JP" sz="1050" kern="100" dirty="0">
                        <a:effectLst/>
                        <a:latin typeface="Century"/>
                        <a:ea typeface="ＭＳ 明朝"/>
                        <a:cs typeface="Cordia New"/>
                      </a:endParaRPr>
                    </a:p>
                  </a:txBody>
                  <a:tcPr marL="68580" marR="68580" marT="0" marB="0"/>
                </a:tc>
                <a:tc>
                  <a:txBody>
                    <a:bodyPr/>
                    <a:lstStyle/>
                    <a:p>
                      <a:pPr algn="just">
                        <a:spcAft>
                          <a:spcPts val="0"/>
                        </a:spcAft>
                      </a:pPr>
                      <a:r>
                        <a:rPr lang="en-US" sz="1050" kern="100" dirty="0">
                          <a:effectLst/>
                          <a:latin typeface="Century"/>
                          <a:ea typeface="ＭＳ 明朝"/>
                          <a:cs typeface="Cordia New"/>
                        </a:rPr>
                        <a:t>Latency</a:t>
                      </a:r>
                      <a:endParaRPr lang="ja-JP" sz="1050" kern="100" dirty="0">
                        <a:effectLst/>
                        <a:latin typeface="Century"/>
                        <a:ea typeface="ＭＳ 明朝"/>
                        <a:cs typeface="Cordia New"/>
                      </a:endParaRPr>
                    </a:p>
                  </a:txBody>
                  <a:tcPr marL="68580" marR="68580" marT="0" marB="0"/>
                </a:tc>
              </a:tr>
              <a:tr h="370840">
                <a:tc>
                  <a:txBody>
                    <a:bodyPr/>
                    <a:lstStyle/>
                    <a:p>
                      <a:pPr algn="l">
                        <a:spcAft>
                          <a:spcPts val="0"/>
                        </a:spcAft>
                      </a:pPr>
                      <a:r>
                        <a:rPr lang="en-US" sz="1050" kern="100" dirty="0">
                          <a:effectLst/>
                          <a:latin typeface="Century"/>
                          <a:ea typeface="ＭＳ 明朝"/>
                          <a:cs typeface="Cordia New"/>
                        </a:rPr>
                        <a:t>L/R:1km-40km</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G:50km to </a:t>
                      </a:r>
                      <a:r>
                        <a:rPr lang="en-US" sz="1050" kern="100" dirty="0" smtClean="0">
                          <a:effectLst/>
                          <a:latin typeface="Century"/>
                          <a:ea typeface="ＭＳ 明朝"/>
                          <a:cs typeface="Cordia New"/>
                        </a:rPr>
                        <a:t>100km</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a:effectLst/>
                          <a:latin typeface="Century"/>
                          <a:ea typeface="ＭＳ 明朝"/>
                          <a:cs typeface="Cordia New"/>
                        </a:rPr>
                        <a:t>1wk to 1m </a:t>
                      </a:r>
                      <a:endParaRPr lang="ja-JP" sz="1050" kern="100" dirty="0">
                        <a:effectLst/>
                        <a:latin typeface="Century"/>
                        <a:ea typeface="ＭＳ 明朝"/>
                        <a:cs typeface="Cordia New"/>
                      </a:endParaRPr>
                    </a:p>
                    <a:p>
                      <a:pPr algn="l">
                        <a:spcAft>
                          <a:spcPts val="0"/>
                        </a:spcAft>
                      </a:pPr>
                      <a:r>
                        <a:rPr lang="en-US" sz="1050" kern="100" dirty="0">
                          <a:effectLst/>
                          <a:latin typeface="Century"/>
                          <a:ea typeface="ＭＳ 明朝"/>
                          <a:cs typeface="Cordia New"/>
                        </a:rPr>
                        <a:t>Or 30d to 90d </a:t>
                      </a:r>
                      <a:endParaRPr lang="ja-JP" sz="1050" kern="100" dirty="0">
                        <a:effectLst/>
                        <a:latin typeface="Century"/>
                        <a:ea typeface="ＭＳ 明朝"/>
                        <a:cs typeface="Cordia New"/>
                      </a:endParaRPr>
                    </a:p>
                  </a:txBody>
                  <a:tcPr marL="68580" marR="68580" marT="0" marB="0">
                    <a:solidFill>
                      <a:schemeClr val="accent1">
                        <a:lumMod val="60000"/>
                        <a:lumOff val="40000"/>
                      </a:schemeClr>
                    </a:solidFill>
                  </a:tcPr>
                </a:tc>
                <a:tc>
                  <a:txBody>
                    <a:bodyPr/>
                    <a:lstStyle/>
                    <a:p>
                      <a:pPr algn="l">
                        <a:spcAft>
                          <a:spcPts val="0"/>
                        </a:spcAft>
                      </a:pPr>
                      <a:r>
                        <a:rPr lang="en-US" sz="1050" kern="100" dirty="0">
                          <a:effectLst/>
                          <a:latin typeface="Century"/>
                          <a:ea typeface="ＭＳ 明朝"/>
                          <a:cs typeface="Cordia New"/>
                        </a:rPr>
                        <a:t>N/A</a:t>
                      </a:r>
                      <a:endParaRPr lang="ja-JP" sz="1050" kern="100" dirty="0">
                        <a:effectLst/>
                        <a:latin typeface="Century"/>
                        <a:ea typeface="ＭＳ 明朝"/>
                        <a:cs typeface="Cordia New"/>
                      </a:endParaRPr>
                    </a:p>
                  </a:txBody>
                  <a:tcPr marL="68580" marR="68580" marT="0" marB="0">
                    <a:noFill/>
                  </a:tcPr>
                </a:tc>
                <a:tc>
                  <a:txBody>
                    <a:bodyPr/>
                    <a:lstStyle/>
                    <a:p>
                      <a:pPr algn="l">
                        <a:spcAft>
                          <a:spcPts val="0"/>
                        </a:spcAft>
                      </a:pPr>
                      <a:r>
                        <a:rPr lang="en-US" sz="1050" kern="100" dirty="0">
                          <a:effectLst/>
                          <a:latin typeface="Century"/>
                          <a:ea typeface="ＭＳ 明朝"/>
                          <a:cs typeface="Cordia New"/>
                        </a:rPr>
                        <a:t>10cm-20cm(level);Or 5%. </a:t>
                      </a:r>
                      <a:endParaRPr lang="ja-JP" sz="1050" kern="100" dirty="0">
                        <a:effectLst/>
                        <a:latin typeface="Century"/>
                        <a:ea typeface="ＭＳ 明朝"/>
                        <a:cs typeface="Cordia New"/>
                      </a:endParaRPr>
                    </a:p>
                  </a:txBody>
                  <a:tcPr marL="68580" marR="68580" marT="0" marB="0">
                    <a:solidFill>
                      <a:srgbClr val="00B050"/>
                    </a:solidFill>
                  </a:tcPr>
                </a:tc>
                <a:tc>
                  <a:txBody>
                    <a:bodyPr/>
                    <a:lstStyle/>
                    <a:p>
                      <a:pPr algn="l">
                        <a:spcAft>
                          <a:spcPts val="0"/>
                        </a:spcAft>
                      </a:pPr>
                      <a:r>
                        <a:rPr lang="en-US" sz="1050" kern="100" dirty="0" smtClean="0">
                          <a:effectLst/>
                          <a:latin typeface="Century"/>
                          <a:ea typeface="ＭＳ 明朝"/>
                          <a:cs typeface="Cordia New"/>
                        </a:rPr>
                        <a:t>L/R: 1w-1m </a:t>
                      </a:r>
                      <a:br>
                        <a:rPr lang="en-US" sz="1050" kern="100" dirty="0" smtClean="0">
                          <a:effectLst/>
                          <a:latin typeface="Century"/>
                          <a:ea typeface="ＭＳ 明朝"/>
                          <a:cs typeface="Cordia New"/>
                        </a:rPr>
                      </a:br>
                      <a:r>
                        <a:rPr lang="en-US" sz="1050" kern="100" dirty="0" smtClean="0">
                          <a:effectLst/>
                          <a:latin typeface="Century"/>
                          <a:ea typeface="ＭＳ 明朝"/>
                          <a:cs typeface="Cordia New"/>
                        </a:rPr>
                        <a:t>R/G: 30d </a:t>
                      </a:r>
                      <a:r>
                        <a:rPr lang="en-US" sz="1050" kern="100" dirty="0">
                          <a:effectLst/>
                          <a:latin typeface="Century"/>
                          <a:ea typeface="ＭＳ 明朝"/>
                          <a:cs typeface="Cordia New"/>
                        </a:rPr>
                        <a:t>to </a:t>
                      </a:r>
                      <a:r>
                        <a:rPr lang="en-US" sz="1050" kern="100" dirty="0" smtClean="0">
                          <a:effectLst/>
                          <a:latin typeface="Century"/>
                          <a:ea typeface="ＭＳ 明朝"/>
                          <a:cs typeface="Cordia New"/>
                        </a:rPr>
                        <a:t>90d</a:t>
                      </a:r>
                      <a:endParaRPr lang="ja-JP" sz="1050" kern="100" dirty="0">
                        <a:effectLst/>
                        <a:latin typeface="Century"/>
                        <a:ea typeface="ＭＳ 明朝"/>
                        <a:cs typeface="Cordia New"/>
                      </a:endParaRPr>
                    </a:p>
                  </a:txBody>
                  <a:tcPr marL="68580" marR="68580" marT="0" marB="0">
                    <a:solidFill>
                      <a:srgbClr val="00B050"/>
                    </a:solidFill>
                  </a:tcPr>
                </a:tc>
              </a:tr>
            </a:tbl>
          </a:graphicData>
        </a:graphic>
      </p:graphicFrame>
      <p:sp>
        <p:nvSpPr>
          <p:cNvPr id="10" name="テキスト ボックス 9"/>
          <p:cNvSpPr txBox="1"/>
          <p:nvPr/>
        </p:nvSpPr>
        <p:spPr>
          <a:xfrm>
            <a:off x="7308304" y="699073"/>
            <a:ext cx="1808252" cy="923330"/>
          </a:xfrm>
          <a:prstGeom prst="rect">
            <a:avLst/>
          </a:prstGeom>
          <a:noFill/>
        </p:spPr>
        <p:txBody>
          <a:bodyPr wrap="none" rtlCol="0">
            <a:spAutoFit/>
          </a:bodyPr>
          <a:lstStyle/>
          <a:p>
            <a:pPr algn="l" defTabSz="914400" rtl="0"/>
            <a:r>
              <a:rPr kumimoji="1" lang="en-US" kern="1200" dirty="0" smtClean="0">
                <a:solidFill>
                  <a:prstClr val="black"/>
                </a:solidFill>
                <a:latin typeface="Calibri"/>
                <a:ea typeface="+mn-ea"/>
                <a:cs typeface="+mn-cs"/>
              </a:rPr>
              <a:t>Green: satisfied</a:t>
            </a:r>
          </a:p>
          <a:p>
            <a:pPr algn="l" defTabSz="914400" rtl="0"/>
            <a:r>
              <a:rPr kumimoji="1" lang="en-US" kern="1200" smtClean="0">
                <a:solidFill>
                  <a:prstClr val="black"/>
                </a:solidFill>
                <a:latin typeface="Calibri"/>
                <a:ea typeface="+mn-ea"/>
                <a:cs typeface="+mn-cs"/>
              </a:rPr>
              <a:t>Blue: </a:t>
            </a:r>
            <a:r>
              <a:rPr kumimoji="1" lang="en-US" kern="1200" dirty="0" smtClean="0">
                <a:solidFill>
                  <a:prstClr val="black"/>
                </a:solidFill>
                <a:latin typeface="Calibri"/>
                <a:ea typeface="+mn-ea"/>
                <a:cs typeface="+mn-cs"/>
              </a:rPr>
              <a:t>marginal</a:t>
            </a:r>
          </a:p>
          <a:p>
            <a:pPr algn="l" defTabSz="914400" rtl="0"/>
            <a:r>
              <a:rPr kumimoji="1" lang="en-US" kern="1200" smtClean="0">
                <a:solidFill>
                  <a:prstClr val="black"/>
                </a:solidFill>
                <a:latin typeface="Calibri"/>
                <a:ea typeface="+mn-ea"/>
                <a:cs typeface="+mn-cs"/>
              </a:rPr>
              <a:t>Red: </a:t>
            </a:r>
            <a:r>
              <a:rPr kumimoji="1" lang="en-US" kern="1200" dirty="0" smtClean="0">
                <a:solidFill>
                  <a:prstClr val="black"/>
                </a:solidFill>
                <a:latin typeface="Calibri"/>
                <a:ea typeface="+mn-ea"/>
                <a:cs typeface="+mn-cs"/>
              </a:rPr>
              <a:t>not satisfied</a:t>
            </a:r>
            <a:endParaRPr kumimoji="1" lang="en-US" kern="1200" dirty="0">
              <a:solidFill>
                <a:prstClr val="black"/>
              </a:solidFill>
              <a:latin typeface="Calibri"/>
              <a:ea typeface="+mn-ea"/>
              <a:cs typeface="+mn-cs"/>
            </a:endParaRPr>
          </a:p>
        </p:txBody>
      </p:sp>
    </p:spTree>
    <p:extLst>
      <p:ext uri="{BB962C8B-B14F-4D97-AF65-F5344CB8AC3E}">
        <p14:creationId xmlns:p14="http://schemas.microsoft.com/office/powerpoint/2010/main" val="397942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14400"/>
            <a:fld id="{86CB4B4D-7CA3-9044-876B-883B54F8677D}" type="slidenum">
              <a:rPr lang="uk-UA" smtClean="0"/>
              <a:pPr defTabSz="914400"/>
              <a:t>11</a:t>
            </a:fld>
            <a:endParaRPr lang="uk-UA" dirty="0"/>
          </a:p>
        </p:txBody>
      </p:sp>
      <p:sp>
        <p:nvSpPr>
          <p:cNvPr id="4" name="コンテンツ プレースホルダー 3"/>
          <p:cNvSpPr>
            <a:spLocks noGrp="1"/>
          </p:cNvSpPr>
          <p:nvPr>
            <p:ph sz="quarter" idx="4294967295"/>
          </p:nvPr>
        </p:nvSpPr>
        <p:spPr>
          <a:xfrm>
            <a:off x="1905000" y="304800"/>
            <a:ext cx="4953000" cy="533400"/>
          </a:xfrm>
          <a:prstGeom prst="rect">
            <a:avLst/>
          </a:prstGeom>
        </p:spPr>
        <p:txBody>
          <a:bodyPr/>
          <a:lstStyle/>
          <a:p>
            <a:pPr marL="0" indent="0">
              <a:buNone/>
            </a:pPr>
            <a:r>
              <a:rPr kumimoji="1" lang="en-US" altLang="ja-JP" sz="2800" b="1" smtClean="0">
                <a:solidFill>
                  <a:schemeClr val="bg1"/>
                </a:solidFill>
                <a:latin typeface="+mj-ea"/>
                <a:ea typeface="+mj-ea"/>
                <a:cs typeface="Arial" panose="020B0604020202020204" pitchFamily="34" charset="0"/>
              </a:rPr>
              <a:t>MWI  </a:t>
            </a:r>
            <a:r>
              <a:rPr kumimoji="1" lang="en-US" altLang="ja-JP" sz="2800" b="1" dirty="0" smtClean="0">
                <a:solidFill>
                  <a:schemeClr val="bg1"/>
                </a:solidFill>
                <a:latin typeface="+mj-ea"/>
                <a:ea typeface="+mj-ea"/>
                <a:cs typeface="Arial" panose="020B0604020202020204" pitchFamily="34" charset="0"/>
              </a:rPr>
              <a:t>Mission Timeline</a:t>
            </a:r>
            <a:endParaRPr kumimoji="1" lang="ja-JP" altLang="en-US" sz="2800" b="1" dirty="0">
              <a:solidFill>
                <a:schemeClr val="bg1"/>
              </a:solidFill>
              <a:latin typeface="+mj-ea"/>
              <a:ea typeface="+mj-ea"/>
              <a:cs typeface="Arial" panose="020B0604020202020204" pitchFamily="34" charset="0"/>
            </a:endParaRPr>
          </a:p>
        </p:txBody>
      </p:sp>
      <p:sp>
        <p:nvSpPr>
          <p:cNvPr id="6" name="円/楕円 5"/>
          <p:cNvSpPr/>
          <p:nvPr/>
        </p:nvSpPr>
        <p:spPr>
          <a:xfrm>
            <a:off x="4267200" y="5715000"/>
            <a:ext cx="1981200" cy="533400"/>
          </a:xfrm>
          <a:prstGeom prst="ellipse">
            <a:avLst/>
          </a:prstGeom>
          <a:no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2569"/>
              </a:solidFill>
              <a:effectLst/>
              <a:uFillTx/>
            </a:endParaRP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1742122" y="1143000"/>
            <a:ext cx="5801678" cy="5715000"/>
          </a:xfrm>
          <a:prstGeom prst="rect">
            <a:avLst/>
          </a:prstGeom>
          <a:noFill/>
          <a:ln>
            <a:noFill/>
          </a:ln>
        </p:spPr>
      </p:pic>
    </p:spTree>
    <p:extLst>
      <p:ext uri="{BB962C8B-B14F-4D97-AF65-F5344CB8AC3E}">
        <p14:creationId xmlns:p14="http://schemas.microsoft.com/office/powerpoint/2010/main" val="72821930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defTabSz="914400"/>
            <a:fld id="{86CB4B4D-7CA3-9044-876B-883B54F8677D}" type="slidenum">
              <a:rPr lang="uk-UA" smtClean="0"/>
              <a:pPr defTabSz="914400"/>
              <a:t>12</a:t>
            </a:fld>
            <a:endParaRPr lang="uk-UA" dirty="0"/>
          </a:p>
        </p:txBody>
      </p:sp>
      <p:sp>
        <p:nvSpPr>
          <p:cNvPr id="4" name="コンテンツ プレースホルダー 3"/>
          <p:cNvSpPr>
            <a:spLocks noGrp="1"/>
          </p:cNvSpPr>
          <p:nvPr>
            <p:ph sz="quarter" idx="4294967295"/>
          </p:nvPr>
        </p:nvSpPr>
        <p:spPr>
          <a:xfrm>
            <a:off x="2059954" y="258417"/>
            <a:ext cx="4953000" cy="533400"/>
          </a:xfrm>
          <a:prstGeom prst="rect">
            <a:avLst/>
          </a:prstGeom>
        </p:spPr>
        <p:txBody>
          <a:bodyPr/>
          <a:lstStyle/>
          <a:p>
            <a:pPr marL="0" indent="0">
              <a:buNone/>
            </a:pPr>
            <a:r>
              <a:rPr kumimoji="1" lang="en-US" altLang="ja-JP" sz="3200" b="1" dirty="0" smtClean="0">
                <a:solidFill>
                  <a:schemeClr val="bg1"/>
                </a:solidFill>
              </a:rPr>
              <a:t>Sampling Analysis</a:t>
            </a:r>
            <a:endParaRPr kumimoji="1" lang="ja-JP" altLang="en-US" sz="3200" b="1" dirty="0">
              <a:solidFill>
                <a:schemeClr val="bg1"/>
              </a:solidFill>
            </a:endParaRPr>
          </a:p>
        </p:txBody>
      </p:sp>
      <p:pic>
        <p:nvPicPr>
          <p:cNvPr id="2053" name="Picture 5" descr="ishidasan_pre_2016_mwi+sounder_onu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7995"/>
          <a:stretch>
            <a:fillRect/>
          </a:stretch>
        </p:blipFill>
        <p:spPr bwMode="auto">
          <a:xfrm>
            <a:off x="4718050" y="1361303"/>
            <a:ext cx="40449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ishidasan_pre_2016_mwi_onu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7720"/>
          <a:stretch>
            <a:fillRect/>
          </a:stretch>
        </p:blipFill>
        <p:spPr bwMode="auto">
          <a:xfrm>
            <a:off x="1281111" y="1371600"/>
            <a:ext cx="4094163" cy="260191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1311274" y="3733800"/>
            <a:ext cx="7451726" cy="3575050"/>
            <a:chOff x="-360363" y="3119438"/>
            <a:chExt cx="7451726" cy="3575050"/>
          </a:xfrm>
        </p:grpSpPr>
        <p:pic>
          <p:nvPicPr>
            <p:cNvPr id="2051" name="Picture 4" descr="ishidasan_pre_2021_mwi_onu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8237"/>
            <a:stretch>
              <a:fillRect/>
            </a:stretch>
          </p:blipFill>
          <p:spPr bwMode="auto">
            <a:xfrm>
              <a:off x="-360363" y="3155950"/>
              <a:ext cx="4064001" cy="25669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7" descr="ishidasan_pre_2021_mwi+sounder_onum"/>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8298"/>
            <a:stretch>
              <a:fillRect/>
            </a:stretch>
          </p:blipFill>
          <p:spPr bwMode="auto">
            <a:xfrm>
              <a:off x="2971800" y="3119438"/>
              <a:ext cx="4119563" cy="26003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ishidasan_pre_2016_mwi_onu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1802"/>
            <a:stretch>
              <a:fillRect/>
            </a:stretch>
          </p:blipFill>
          <p:spPr bwMode="auto">
            <a:xfrm>
              <a:off x="685800" y="5905500"/>
              <a:ext cx="5611813" cy="78898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Rectangle 7"/>
          <p:cNvSpPr>
            <a:spLocks noChangeArrowheads="1"/>
          </p:cNvSpPr>
          <p:nvPr/>
        </p:nvSpPr>
        <p:spPr bwMode="auto">
          <a:xfrm>
            <a:off x="930407" y="1124634"/>
            <a:ext cx="78325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b="1"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t>Figure 3.1.</a:t>
            </a:r>
            <a:r>
              <a:rPr kumimoji="1" lang="en-US" altLang="ja-JP" b="1"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t>2</a:t>
            </a:r>
            <a:r>
              <a:rPr kumimoji="1" lang="en-GB" altLang="ja-JP"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t> Precipitation observation sampling analysis in 2016 and 2021</a:t>
            </a:r>
            <a:r>
              <a:rPr kumimoji="1" lang="en-GB" altLang="ja-JP" sz="1400"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t>.</a:t>
            </a:r>
            <a:endParaRPr kumimoji="1" lang="en-GB"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8"/>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t/>
            </a:r>
            <a:br>
              <a:rPr kumimoji="1" lang="en-GB" altLang="ja-JP" sz="1200"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rPr>
            </a:br>
            <a:endParaRPr kumimoji="1" lang="en-GB"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テキスト ボックス 2"/>
          <p:cNvSpPr txBox="1"/>
          <p:nvPr/>
        </p:nvSpPr>
        <p:spPr>
          <a:xfrm>
            <a:off x="638100" y="2672556"/>
            <a:ext cx="66300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2000" b="1" i="0" u="none" strike="noStrike" cap="none" spc="0" normalizeH="0" baseline="0" smtClean="0">
                <a:ln>
                  <a:noFill/>
                </a:ln>
                <a:solidFill>
                  <a:srgbClr val="002569"/>
                </a:solidFill>
                <a:effectLst/>
                <a:uFillTx/>
              </a:rPr>
              <a:t>2016</a:t>
            </a:r>
            <a:endParaRPr kumimoji="0" lang="ja-JP" altLang="en-US" sz="2000" b="1" i="0" u="none" strike="noStrike" cap="none" spc="0" normalizeH="0" baseline="0">
              <a:ln>
                <a:noFill/>
              </a:ln>
              <a:solidFill>
                <a:srgbClr val="002569"/>
              </a:solidFill>
              <a:effectLst/>
              <a:uFillTx/>
            </a:endParaRPr>
          </a:p>
        </p:txBody>
      </p:sp>
      <p:sp>
        <p:nvSpPr>
          <p:cNvPr id="14" name="テキスト ボックス 13"/>
          <p:cNvSpPr txBox="1"/>
          <p:nvPr/>
        </p:nvSpPr>
        <p:spPr>
          <a:xfrm>
            <a:off x="609600" y="4953000"/>
            <a:ext cx="66300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2000" b="1" i="0" u="none" strike="noStrike" cap="none" spc="0" normalizeH="0" baseline="0" smtClean="0">
                <a:ln>
                  <a:noFill/>
                </a:ln>
                <a:solidFill>
                  <a:srgbClr val="002569"/>
                </a:solidFill>
                <a:effectLst/>
                <a:uFillTx/>
              </a:rPr>
              <a:t>2021</a:t>
            </a:r>
            <a:endParaRPr kumimoji="0" lang="ja-JP" altLang="en-US" sz="2000" b="1" i="0" u="none" strike="noStrike" cap="none" spc="0" normalizeH="0" baseline="0">
              <a:ln>
                <a:noFill/>
              </a:ln>
              <a:solidFill>
                <a:srgbClr val="002569"/>
              </a:solidFill>
              <a:effectLst/>
              <a:uFillTx/>
            </a:endParaRPr>
          </a:p>
        </p:txBody>
      </p:sp>
      <p:sp>
        <p:nvSpPr>
          <p:cNvPr id="9" name="テキスト ボックス 8"/>
          <p:cNvSpPr txBox="1"/>
          <p:nvPr/>
        </p:nvSpPr>
        <p:spPr>
          <a:xfrm>
            <a:off x="3059864" y="1450776"/>
            <a:ext cx="618116"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2000" b="1" i="0" u="none" strike="noStrike" cap="none" spc="0" normalizeH="0" baseline="0" smtClean="0">
                <a:ln>
                  <a:noFill/>
                </a:ln>
                <a:solidFill>
                  <a:srgbClr val="002569"/>
                </a:solidFill>
                <a:effectLst/>
                <a:uFillTx/>
              </a:rPr>
              <a:t>MWI</a:t>
            </a:r>
            <a:endParaRPr kumimoji="0" lang="ja-JP" altLang="en-US" sz="2000" b="1" i="0" u="none" strike="noStrike" cap="none" spc="0" normalizeH="0" baseline="0">
              <a:ln>
                <a:noFill/>
              </a:ln>
              <a:solidFill>
                <a:srgbClr val="002569"/>
              </a:solidFill>
              <a:effectLst/>
              <a:uFillTx/>
            </a:endParaRPr>
          </a:p>
        </p:txBody>
      </p:sp>
      <p:sp>
        <p:nvSpPr>
          <p:cNvPr id="16" name="テキスト ボックス 15"/>
          <p:cNvSpPr txBox="1"/>
          <p:nvPr/>
        </p:nvSpPr>
        <p:spPr>
          <a:xfrm>
            <a:off x="5943600" y="1447800"/>
            <a:ext cx="190500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2000" b="1" i="0" u="none" strike="noStrike" cap="none" spc="0" normalizeH="0" baseline="0" smtClean="0">
                <a:ln>
                  <a:noFill/>
                </a:ln>
                <a:solidFill>
                  <a:srgbClr val="002569"/>
                </a:solidFill>
                <a:effectLst/>
                <a:uFillTx/>
              </a:rPr>
              <a:t>MWI</a:t>
            </a:r>
            <a:r>
              <a:rPr kumimoji="0" lang="ja-JP" altLang="en-US" sz="2000" b="1" i="0" u="none" strike="noStrike" cap="none" spc="0" normalizeH="0" baseline="0" smtClean="0">
                <a:ln>
                  <a:noFill/>
                </a:ln>
                <a:solidFill>
                  <a:srgbClr val="002569"/>
                </a:solidFill>
                <a:effectLst/>
                <a:uFillTx/>
              </a:rPr>
              <a:t>＋</a:t>
            </a:r>
            <a:r>
              <a:rPr kumimoji="0" lang="en-US" altLang="ja-JP" sz="2000" b="1" i="0" u="none" strike="noStrike" cap="none" spc="0" normalizeH="0" baseline="0" smtClean="0">
                <a:ln>
                  <a:noFill/>
                </a:ln>
                <a:solidFill>
                  <a:srgbClr val="002569"/>
                </a:solidFill>
                <a:effectLst/>
                <a:uFillTx/>
              </a:rPr>
              <a:t>MWS</a:t>
            </a:r>
            <a:endParaRPr kumimoji="0" lang="ja-JP" altLang="en-US" sz="2000" b="1"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87870953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a:defRPr/>
            </a:pPr>
            <a:fld id="{D0F42E32-55FE-41C1-A352-559595A40185}" type="slidenum">
              <a:rPr lang="en-US" altLang="ja-JP" smtClean="0"/>
              <a:pPr>
                <a:defRPr/>
              </a:pPr>
              <a:t>13</a:t>
            </a:fld>
            <a:endParaRPr lang="en-US" altLang="ja-JP" dirty="0"/>
          </a:p>
        </p:txBody>
      </p:sp>
      <p:sp>
        <p:nvSpPr>
          <p:cNvPr id="6" name="コンテンツ プレースホルダー 5"/>
          <p:cNvSpPr>
            <a:spLocks noGrp="1"/>
          </p:cNvSpPr>
          <p:nvPr>
            <p:ph sz="quarter" idx="10"/>
          </p:nvPr>
        </p:nvSpPr>
        <p:spPr>
          <a:xfrm>
            <a:off x="533400" y="1295400"/>
            <a:ext cx="8153400" cy="4724400"/>
          </a:xfrm>
          <a:prstGeom prst="rect">
            <a:avLst/>
          </a:prstGeom>
        </p:spPr>
        <p:txBody>
          <a:bodyPr/>
          <a:lstStyle/>
          <a:p>
            <a:r>
              <a:rPr kumimoji="1" lang="en-US" altLang="ja-JP" sz="1600" b="1" dirty="0" smtClean="0"/>
              <a:t>Precipitation (P)</a:t>
            </a:r>
          </a:p>
          <a:p>
            <a:pPr lvl="1"/>
            <a:r>
              <a:rPr kumimoji="1" lang="en-US" altLang="ja-JP" sz="1600" dirty="0" smtClean="0"/>
              <a:t>Very closely connected with soil moisture and evapotranspiration (ET)</a:t>
            </a:r>
          </a:p>
          <a:p>
            <a:pPr lvl="1"/>
            <a:r>
              <a:rPr kumimoji="1" lang="en-US" altLang="ja-JP" sz="1600" dirty="0" smtClean="0"/>
              <a:t>provides input to </a:t>
            </a:r>
            <a:r>
              <a:rPr kumimoji="1" lang="en-US" altLang="ja-JP" sz="1600" dirty="0"/>
              <a:t>r</a:t>
            </a:r>
            <a:r>
              <a:rPr kumimoji="1" lang="en-US" altLang="ja-JP" sz="1600" dirty="0" smtClean="0"/>
              <a:t>iver discharge(RD), surface water storage(ST) and groundwater (GW)</a:t>
            </a:r>
          </a:p>
          <a:p>
            <a:r>
              <a:rPr kumimoji="1" lang="en-US" altLang="ja-JP" sz="1600" b="1" dirty="0" smtClean="0"/>
              <a:t>Soil moisture (SM)</a:t>
            </a:r>
          </a:p>
          <a:p>
            <a:pPr lvl="1"/>
            <a:r>
              <a:rPr kumimoji="1" lang="en-US" altLang="ja-JP" sz="1600" dirty="0" smtClean="0"/>
              <a:t>Observation at 6 AM is ideal because of low land surface temperature</a:t>
            </a:r>
          </a:p>
          <a:p>
            <a:pPr lvl="1"/>
            <a:r>
              <a:rPr kumimoji="1" lang="en-US" altLang="ja-JP" sz="1600" dirty="0" smtClean="0"/>
              <a:t>37GHz MW data is critical to retrieve soil moisture  from L/C/X band data</a:t>
            </a:r>
          </a:p>
          <a:p>
            <a:r>
              <a:rPr kumimoji="1" lang="en-US" altLang="ja-JP" sz="1600" b="1" dirty="0" smtClean="0"/>
              <a:t>Evapotranspiration (ET)</a:t>
            </a:r>
          </a:p>
          <a:p>
            <a:pPr lvl="1"/>
            <a:r>
              <a:rPr kumimoji="1" lang="en-US" altLang="ja-JP" sz="1600" dirty="0" smtClean="0"/>
              <a:t>Indirectly observed by soil moisture and land surface temperature</a:t>
            </a:r>
            <a:endParaRPr kumimoji="1" lang="en-US" altLang="ja-JP" sz="1600" dirty="0"/>
          </a:p>
          <a:p>
            <a:pPr lvl="1"/>
            <a:r>
              <a:rPr kumimoji="1" lang="en-US" altLang="ja-JP" sz="1600" dirty="0" smtClean="0"/>
              <a:t>Pairs of cloud-free land surface temperature images are required </a:t>
            </a:r>
          </a:p>
          <a:p>
            <a:r>
              <a:rPr kumimoji="1" lang="en-US" altLang="ja-JP" sz="1600" b="1" dirty="0" smtClean="0"/>
              <a:t>River discharge (RD)</a:t>
            </a:r>
          </a:p>
          <a:p>
            <a:pPr lvl="1"/>
            <a:r>
              <a:rPr kumimoji="1" lang="en-US" altLang="ja-JP" sz="1600" dirty="0" smtClean="0"/>
              <a:t>SWOT has a potential to provide river water level at major rivers</a:t>
            </a:r>
          </a:p>
          <a:p>
            <a:pPr lvl="1"/>
            <a:r>
              <a:rPr kumimoji="1" lang="en-US" altLang="ja-JP" sz="1600" dirty="0" smtClean="0"/>
              <a:t>Optical sensor and SARs are useful for flood extent monitoring</a:t>
            </a:r>
          </a:p>
          <a:p>
            <a:r>
              <a:rPr kumimoji="1" lang="en-US" altLang="ja-JP" sz="1600" b="1" dirty="0" smtClean="0"/>
              <a:t>Surface water storage (ST)</a:t>
            </a:r>
          </a:p>
          <a:p>
            <a:pPr lvl="1"/>
            <a:r>
              <a:rPr kumimoji="1" lang="en-US" altLang="ja-JP" sz="1600" dirty="0" smtClean="0"/>
              <a:t>SWOT plans to monitor water levels of lakes and reservoirs.</a:t>
            </a:r>
            <a:endParaRPr kumimoji="1" lang="en-US" altLang="ja-JP" sz="1600" dirty="0"/>
          </a:p>
          <a:p>
            <a:r>
              <a:rPr kumimoji="1" lang="en-US" altLang="ja-JP" sz="1600" b="1" dirty="0" smtClean="0"/>
              <a:t>Groundwater (GW)</a:t>
            </a:r>
          </a:p>
          <a:p>
            <a:pPr lvl="1"/>
            <a:r>
              <a:rPr kumimoji="1" lang="en-US" altLang="ja-JP" sz="1600" dirty="0" smtClean="0"/>
              <a:t>GW are connected with SM and ET in data assimilation</a:t>
            </a:r>
          </a:p>
        </p:txBody>
      </p:sp>
      <p:sp>
        <p:nvSpPr>
          <p:cNvPr id="3" name="正方形/長方形 2"/>
          <p:cNvSpPr/>
          <p:nvPr/>
        </p:nvSpPr>
        <p:spPr>
          <a:xfrm>
            <a:off x="2057399" y="249157"/>
            <a:ext cx="5077031" cy="523220"/>
          </a:xfrm>
          <a:prstGeom prst="rect">
            <a:avLst/>
          </a:prstGeom>
        </p:spPr>
        <p:txBody>
          <a:bodyPr wrap="none">
            <a:spAutoFit/>
          </a:bodyPr>
          <a:lstStyle/>
          <a:p>
            <a:r>
              <a:rPr lang="en-US" altLang="ja-JP" sz="2800" b="1" dirty="0">
                <a:solidFill>
                  <a:srgbClr val="FFFFFF"/>
                </a:solidFill>
                <a:ea typeface="ＭＳ Ｐゴシック" pitchFamily="50" charset="-128"/>
              </a:rPr>
              <a:t> </a:t>
            </a:r>
            <a:r>
              <a:rPr lang="en-US" altLang="ja-JP" sz="2800" b="1" dirty="0" smtClean="0">
                <a:solidFill>
                  <a:srgbClr val="FFFFFF"/>
                </a:solidFill>
                <a:ea typeface="ＭＳ Ｐゴシック" pitchFamily="50" charset="-128"/>
              </a:rPr>
              <a:t> Synergies among Variables</a:t>
            </a:r>
            <a:endParaRPr lang="ja-JP" altLang="en-US" sz="2800" b="1" dirty="0">
              <a:solidFill>
                <a:srgbClr val="FFFFFF"/>
              </a:solidFill>
            </a:endParaRPr>
          </a:p>
        </p:txBody>
      </p:sp>
    </p:spTree>
    <p:extLst>
      <p:ext uri="{BB962C8B-B14F-4D97-AF65-F5344CB8AC3E}">
        <p14:creationId xmlns:p14="http://schemas.microsoft.com/office/powerpoint/2010/main" val="11268398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graphicFrame>
        <p:nvGraphicFramePr>
          <p:cNvPr id="5" name="コンテンツ プレースホルダー 4"/>
          <p:cNvGraphicFramePr>
            <a:graphicFrameLocks noGrp="1"/>
          </p:cNvGraphicFramePr>
          <p:nvPr>
            <p:ph sz="quarter" idx="10"/>
            <p:extLst>
              <p:ext uri="{D42A27DB-BD31-4B8C-83A1-F6EECF244321}">
                <p14:modId xmlns:p14="http://schemas.microsoft.com/office/powerpoint/2010/main" val="2645851753"/>
              </p:ext>
            </p:extLst>
          </p:nvPr>
        </p:nvGraphicFramePr>
        <p:xfrm>
          <a:off x="914399" y="1493796"/>
          <a:ext cx="7239001" cy="5236048"/>
        </p:xfrm>
        <a:graphic>
          <a:graphicData uri="http://schemas.openxmlformats.org/drawingml/2006/table">
            <a:tbl>
              <a:tblPr firstRow="1" bandRow="1">
                <a:tableStyleId>{5940675A-B579-460E-94D1-54222C63F5DA}</a:tableStyleId>
              </a:tblPr>
              <a:tblGrid>
                <a:gridCol w="401651"/>
                <a:gridCol w="1004130"/>
                <a:gridCol w="937190"/>
                <a:gridCol w="1004130"/>
                <a:gridCol w="1071074"/>
                <a:gridCol w="953926"/>
                <a:gridCol w="952500"/>
                <a:gridCol w="914400"/>
              </a:tblGrid>
              <a:tr h="487404">
                <a:tc rowSpan="8">
                  <a:txBody>
                    <a:bodyPr/>
                    <a:lstStyle/>
                    <a:p>
                      <a:pPr algn="ctr">
                        <a:lnSpc>
                          <a:spcPts val="1800"/>
                        </a:lnSpc>
                        <a:spcAft>
                          <a:spcPts val="0"/>
                        </a:spcAft>
                      </a:pPr>
                      <a:r>
                        <a:rPr lang="en-US" sz="2400" b="1" kern="100" dirty="0">
                          <a:effectLst/>
                          <a:latin typeface="Arial Narrow" panose="020B0606020202030204" pitchFamily="34" charset="0"/>
                          <a:ea typeface="Times New Roman"/>
                          <a:cs typeface="Angsana New"/>
                        </a:rPr>
                        <a:t>Sensors and technologies’ synergie</a:t>
                      </a:r>
                      <a:r>
                        <a:rPr lang="en-US" sz="2000" b="1" kern="100" dirty="0">
                          <a:effectLst/>
                          <a:latin typeface="+mj-lt"/>
                          <a:ea typeface="Times New Roman"/>
                          <a:cs typeface="Angsana New"/>
                        </a:rPr>
                        <a:t>s</a:t>
                      </a:r>
                      <a:endParaRPr lang="ja-JP" sz="1200" kern="100" dirty="0">
                        <a:effectLst/>
                        <a:latin typeface="+mj-lt"/>
                        <a:ea typeface="Times New Roman"/>
                        <a:cs typeface="Angsana New"/>
                      </a:endParaRPr>
                    </a:p>
                  </a:txBody>
                  <a:tcPr marL="68580" marR="68580" marT="0" marB="0" vert="vert27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ts val="1100"/>
                        </a:lnSpc>
                        <a:spcAft>
                          <a:spcPts val="0"/>
                        </a:spcAft>
                      </a:pPr>
                      <a:endParaRPr lang="en-US" sz="2000" b="1" kern="100" dirty="0" smtClean="0">
                        <a:effectLst/>
                        <a:latin typeface="+mj-ea"/>
                        <a:ea typeface="+mj-ea"/>
                        <a:cs typeface="Angsana New"/>
                      </a:endParaRPr>
                    </a:p>
                    <a:p>
                      <a:pPr algn="ctr">
                        <a:lnSpc>
                          <a:spcPts val="1100"/>
                        </a:lnSpc>
                        <a:spcAft>
                          <a:spcPts val="0"/>
                        </a:spcAft>
                      </a:pPr>
                      <a:r>
                        <a:rPr lang="en-US" sz="2000" b="1" kern="100" dirty="0" smtClean="0">
                          <a:effectLst/>
                          <a:latin typeface="+mj-ea"/>
                          <a:ea typeface="+mj-ea"/>
                          <a:cs typeface="Angsana New"/>
                        </a:rPr>
                        <a:t>P</a:t>
                      </a:r>
                      <a:endParaRPr lang="ja-JP" sz="1200" kern="100" dirty="0">
                        <a:effectLst/>
                        <a:latin typeface="+mj-ea"/>
                        <a:ea typeface="+mj-ea"/>
                        <a:cs typeface="Angsana New"/>
                      </a:endParaRPr>
                    </a:p>
                  </a:txBody>
                  <a:tcPr marL="68580" marR="68580" marT="0" marB="0"/>
                </a:tc>
                <a:tc>
                  <a:txBody>
                    <a:bodyPr/>
                    <a:lstStyle/>
                    <a:p>
                      <a:pPr algn="ctr">
                        <a:lnSpc>
                          <a:spcPts val="1100"/>
                        </a:lnSpc>
                        <a:spcAft>
                          <a:spcPts val="0"/>
                        </a:spcAft>
                      </a:pPr>
                      <a:endParaRPr lang="en-US" sz="2000" b="1" kern="100" dirty="0" smtClean="0">
                        <a:effectLst/>
                        <a:latin typeface="+mj-ea"/>
                        <a:ea typeface="+mj-ea"/>
                        <a:cs typeface="Angsana New"/>
                      </a:endParaRPr>
                    </a:p>
                    <a:p>
                      <a:pPr algn="ctr">
                        <a:lnSpc>
                          <a:spcPts val="1100"/>
                        </a:lnSpc>
                        <a:spcAft>
                          <a:spcPts val="0"/>
                        </a:spcAft>
                      </a:pPr>
                      <a:r>
                        <a:rPr lang="en-US" sz="2000" b="1" kern="100" dirty="0" smtClean="0">
                          <a:effectLst/>
                          <a:latin typeface="+mj-ea"/>
                          <a:ea typeface="+mj-ea"/>
                          <a:cs typeface="Angsana New"/>
                        </a:rPr>
                        <a:t>SM</a:t>
                      </a:r>
                      <a:endParaRPr lang="ja-JP" sz="1200" kern="100" dirty="0">
                        <a:effectLst/>
                        <a:latin typeface="+mj-ea"/>
                        <a:ea typeface="+mj-ea"/>
                        <a:cs typeface="Angsana New"/>
                      </a:endParaRPr>
                    </a:p>
                  </a:txBody>
                  <a:tcPr marL="68580" marR="68580" marT="0" marB="0"/>
                </a:tc>
                <a:tc>
                  <a:txBody>
                    <a:bodyPr/>
                    <a:lstStyle/>
                    <a:p>
                      <a:pPr algn="ctr">
                        <a:lnSpc>
                          <a:spcPts val="1100"/>
                        </a:lnSpc>
                        <a:spcAft>
                          <a:spcPts val="0"/>
                        </a:spcAft>
                      </a:pPr>
                      <a:endParaRPr lang="en-US" sz="2000" b="1" kern="100" dirty="0" smtClean="0">
                        <a:effectLst/>
                        <a:latin typeface="+mj-ea"/>
                        <a:ea typeface="+mj-ea"/>
                        <a:cs typeface="Angsana New"/>
                      </a:endParaRPr>
                    </a:p>
                    <a:p>
                      <a:pPr algn="ctr">
                        <a:lnSpc>
                          <a:spcPts val="1100"/>
                        </a:lnSpc>
                        <a:spcAft>
                          <a:spcPts val="0"/>
                        </a:spcAft>
                      </a:pPr>
                      <a:r>
                        <a:rPr lang="en-US" sz="2000" b="1" kern="100" dirty="0" smtClean="0">
                          <a:effectLst/>
                          <a:latin typeface="+mj-ea"/>
                          <a:ea typeface="+mj-ea"/>
                          <a:cs typeface="Angsana New"/>
                        </a:rPr>
                        <a:t>ET</a:t>
                      </a:r>
                      <a:endParaRPr lang="ja-JP" sz="1200" kern="100" dirty="0">
                        <a:effectLst/>
                        <a:latin typeface="+mj-ea"/>
                        <a:ea typeface="+mj-ea"/>
                        <a:cs typeface="Angsana New"/>
                      </a:endParaRPr>
                    </a:p>
                  </a:txBody>
                  <a:tcPr marL="68580" marR="68580" marT="0" marB="0"/>
                </a:tc>
                <a:tc>
                  <a:txBody>
                    <a:bodyPr/>
                    <a:lstStyle/>
                    <a:p>
                      <a:pPr algn="ctr">
                        <a:lnSpc>
                          <a:spcPts val="1100"/>
                        </a:lnSpc>
                        <a:spcAft>
                          <a:spcPts val="0"/>
                        </a:spcAft>
                      </a:pPr>
                      <a:endParaRPr lang="en-US" sz="2000" b="1" kern="100" dirty="0" smtClean="0">
                        <a:effectLst/>
                        <a:latin typeface="+mj-ea"/>
                        <a:ea typeface="+mj-ea"/>
                        <a:cs typeface="Angsana New"/>
                      </a:endParaRPr>
                    </a:p>
                    <a:p>
                      <a:pPr algn="ctr">
                        <a:lnSpc>
                          <a:spcPts val="1100"/>
                        </a:lnSpc>
                        <a:spcAft>
                          <a:spcPts val="0"/>
                        </a:spcAft>
                      </a:pPr>
                      <a:r>
                        <a:rPr lang="en-US" sz="2000" b="1" kern="100" dirty="0" smtClean="0">
                          <a:effectLst/>
                          <a:latin typeface="+mj-ea"/>
                          <a:ea typeface="+mj-ea"/>
                          <a:cs typeface="Angsana New"/>
                        </a:rPr>
                        <a:t>RD</a:t>
                      </a:r>
                      <a:endParaRPr lang="ja-JP" sz="1200" kern="100" dirty="0">
                        <a:effectLst/>
                        <a:latin typeface="+mj-ea"/>
                        <a:ea typeface="+mj-ea"/>
                        <a:cs typeface="Angsana New"/>
                      </a:endParaRPr>
                    </a:p>
                  </a:txBody>
                  <a:tcPr marL="68580" marR="68580" marT="0" marB="0"/>
                </a:tc>
                <a:tc>
                  <a:txBody>
                    <a:bodyPr/>
                    <a:lstStyle/>
                    <a:p>
                      <a:pPr algn="ctr">
                        <a:lnSpc>
                          <a:spcPts val="1100"/>
                        </a:lnSpc>
                        <a:spcAft>
                          <a:spcPts val="0"/>
                        </a:spcAft>
                      </a:pPr>
                      <a:endParaRPr lang="en-US" sz="2000" b="1" kern="100" dirty="0" smtClean="0">
                        <a:effectLst/>
                        <a:latin typeface="+mj-ea"/>
                        <a:ea typeface="+mj-ea"/>
                        <a:cs typeface="Angsana New"/>
                      </a:endParaRPr>
                    </a:p>
                    <a:p>
                      <a:pPr algn="ctr">
                        <a:lnSpc>
                          <a:spcPts val="1100"/>
                        </a:lnSpc>
                        <a:spcAft>
                          <a:spcPts val="0"/>
                        </a:spcAft>
                      </a:pPr>
                      <a:r>
                        <a:rPr lang="en-US" sz="2000" b="1" kern="100" dirty="0" smtClean="0">
                          <a:effectLst/>
                          <a:latin typeface="+mj-ea"/>
                          <a:ea typeface="+mj-ea"/>
                          <a:cs typeface="Angsana New"/>
                        </a:rPr>
                        <a:t>ST</a:t>
                      </a:r>
                      <a:endParaRPr lang="ja-JP" sz="1200" kern="100" dirty="0">
                        <a:effectLst/>
                        <a:latin typeface="+mj-ea"/>
                        <a:ea typeface="+mj-ea"/>
                        <a:cs typeface="Angsana New"/>
                      </a:endParaRPr>
                    </a:p>
                  </a:txBody>
                  <a:tcPr marL="68580" marR="68580" marT="0" marB="0"/>
                </a:tc>
                <a:tc>
                  <a:txBody>
                    <a:bodyPr/>
                    <a:lstStyle/>
                    <a:p>
                      <a:pPr algn="ctr">
                        <a:lnSpc>
                          <a:spcPts val="1100"/>
                        </a:lnSpc>
                        <a:spcAft>
                          <a:spcPts val="0"/>
                        </a:spcAft>
                      </a:pPr>
                      <a:endParaRPr lang="en-US" sz="2000" b="1" kern="100" dirty="0" smtClean="0">
                        <a:effectLst/>
                        <a:latin typeface="+mj-ea"/>
                        <a:ea typeface="+mj-ea"/>
                        <a:cs typeface="Angsana New"/>
                      </a:endParaRPr>
                    </a:p>
                    <a:p>
                      <a:pPr algn="ctr">
                        <a:lnSpc>
                          <a:spcPts val="1100"/>
                        </a:lnSpc>
                        <a:spcAft>
                          <a:spcPts val="0"/>
                        </a:spcAft>
                      </a:pPr>
                      <a:r>
                        <a:rPr lang="en-US" sz="2000" b="1" kern="100" dirty="0" smtClean="0">
                          <a:effectLst/>
                          <a:latin typeface="+mj-ea"/>
                          <a:ea typeface="+mj-ea"/>
                          <a:cs typeface="Angsana New"/>
                        </a:rPr>
                        <a:t>GW</a:t>
                      </a:r>
                      <a:endParaRPr lang="ja-JP" sz="1200" kern="100" dirty="0">
                        <a:effectLst/>
                        <a:latin typeface="+mj-ea"/>
                        <a:ea typeface="+mj-ea"/>
                        <a:cs typeface="Angsana New"/>
                      </a:endParaRPr>
                    </a:p>
                    <a:p>
                      <a:pPr algn="ctr">
                        <a:lnSpc>
                          <a:spcPts val="1100"/>
                        </a:lnSpc>
                        <a:spcAft>
                          <a:spcPts val="0"/>
                        </a:spcAft>
                      </a:pPr>
                      <a:r>
                        <a:rPr lang="en-GB" sz="1800" kern="100" dirty="0">
                          <a:effectLst/>
                          <a:latin typeface="+mj-ea"/>
                          <a:ea typeface="+mj-ea"/>
                          <a:cs typeface="Times New Roman"/>
                        </a:rPr>
                        <a:t> </a:t>
                      </a:r>
                      <a:endParaRPr lang="ja-JP" sz="1200" kern="100" dirty="0">
                        <a:effectLst/>
                        <a:latin typeface="+mj-ea"/>
                        <a:ea typeface="+mj-ea"/>
                        <a:cs typeface="Angsana New"/>
                      </a:endParaRPr>
                    </a:p>
                  </a:txBody>
                  <a:tcPr marL="68580" marR="68580" marT="0" marB="0"/>
                </a:tc>
              </a:tr>
              <a:tr h="869261">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2000" b="1" kern="100" dirty="0" smtClean="0">
                          <a:effectLst/>
                          <a:latin typeface="+mj-ea"/>
                          <a:ea typeface="+mj-ea"/>
                          <a:cs typeface="Angsana New"/>
                        </a:rPr>
                        <a:t>P</a:t>
                      </a:r>
                      <a:endParaRPr lang="ja-JP" sz="120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tx1"/>
                    </a:solidFill>
                  </a:tcPr>
                </a:tc>
                <a:tc>
                  <a:txBody>
                    <a:bodyPr/>
                    <a:lstStyle/>
                    <a:p>
                      <a:pPr algn="l">
                        <a:lnSpc>
                          <a:spcPts val="1100"/>
                        </a:lnSpc>
                        <a:spcAft>
                          <a:spcPts val="0"/>
                        </a:spcAft>
                      </a:pPr>
                      <a:r>
                        <a:rPr lang="en-US" sz="1200" kern="100" dirty="0">
                          <a:effectLst/>
                          <a:latin typeface="Times New Roman"/>
                          <a:ea typeface="Times New Roman"/>
                          <a:cs typeface="Angsana New"/>
                        </a:rPr>
                        <a:t>Irrigation water allocation and scheduling</a:t>
                      </a:r>
                      <a:endParaRPr lang="ja-JP" sz="1200" kern="100" dirty="0">
                        <a:effectLst/>
                        <a:latin typeface="Times New Roman"/>
                        <a:ea typeface="Times New Roman"/>
                        <a:cs typeface="Angsana New"/>
                      </a:endParaRPr>
                    </a:p>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Water balance</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Irrigation water allocation and scheduling</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Water allocation and treatment</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smtClean="0">
                          <a:effectLst/>
                          <a:latin typeface="Times New Roman"/>
                          <a:ea typeface="Times New Roman"/>
                          <a:cs typeface="Angsana New"/>
                        </a:rPr>
                        <a:t>Water </a:t>
                      </a:r>
                      <a:r>
                        <a:rPr lang="en-US" sz="1200" kern="100" dirty="0">
                          <a:effectLst/>
                          <a:latin typeface="Times New Roman"/>
                          <a:ea typeface="Times New Roman"/>
                          <a:cs typeface="Angsana New"/>
                        </a:rPr>
                        <a:t>allocation</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Dam operation</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Water Recharge</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r>
              <a:tr h="651946">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2000" b="1" kern="100" dirty="0" smtClean="0">
                          <a:effectLst/>
                          <a:latin typeface="+mj-ea"/>
                          <a:ea typeface="+mj-ea"/>
                          <a:cs typeface="Angsana New"/>
                        </a:rPr>
                        <a:t>SM</a:t>
                      </a:r>
                      <a:endParaRPr lang="ja-JP" sz="120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US" sz="1200" kern="100" dirty="0">
                          <a:effectLst/>
                          <a:latin typeface="Times New Roman"/>
                          <a:ea typeface="Times New Roman"/>
                          <a:cs typeface="Angsana New"/>
                        </a:rPr>
                        <a:t>Radar</a:t>
                      </a:r>
                      <a:br>
                        <a:rPr lang="en-US" sz="1200" kern="100" dirty="0">
                          <a:effectLst/>
                          <a:latin typeface="Times New Roman"/>
                          <a:ea typeface="Times New Roman"/>
                          <a:cs typeface="Angsana New"/>
                        </a:rPr>
                      </a:br>
                      <a:r>
                        <a:rPr lang="en-US" sz="1200" kern="100" dirty="0">
                          <a:effectLst/>
                          <a:latin typeface="Times New Roman"/>
                          <a:ea typeface="Times New Roman"/>
                          <a:cs typeface="Angsana New"/>
                        </a:rPr>
                        <a:t>LST</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MWI</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tx1"/>
                    </a:solidFill>
                  </a:tcPr>
                </a:tc>
                <a:tc>
                  <a:txBody>
                    <a:bodyPr/>
                    <a:lstStyle/>
                    <a:p>
                      <a:pPr algn="l">
                        <a:lnSpc>
                          <a:spcPts val="1100"/>
                        </a:lnSpc>
                        <a:spcAft>
                          <a:spcPts val="0"/>
                        </a:spcAft>
                      </a:pPr>
                      <a:r>
                        <a:rPr lang="en-US" altLang="ja-JP" sz="1200" strike="noStrike" kern="100" dirty="0" smtClean="0">
                          <a:solidFill>
                            <a:schemeClr val="tx2">
                              <a:lumMod val="75000"/>
                            </a:schemeClr>
                          </a:solidFill>
                          <a:effectLst/>
                          <a:latin typeface="Times New Roman"/>
                          <a:ea typeface="Times New Roman"/>
                          <a:cs typeface="Angsana New"/>
                        </a:rPr>
                        <a:t>vegetation</a:t>
                      </a:r>
                      <a:r>
                        <a:rPr lang="en-US" altLang="ja-JP" sz="1200" strike="noStrike" kern="100" baseline="0" dirty="0" smtClean="0">
                          <a:solidFill>
                            <a:schemeClr val="tx2">
                              <a:lumMod val="75000"/>
                            </a:schemeClr>
                          </a:solidFill>
                          <a:effectLst/>
                          <a:latin typeface="Times New Roman"/>
                          <a:ea typeface="Times New Roman"/>
                          <a:cs typeface="Angsana New"/>
                        </a:rPr>
                        <a:t> growth</a:t>
                      </a:r>
                      <a:endParaRPr lang="ja-JP" sz="1200" strike="noStrike" kern="100" dirty="0">
                        <a:solidFill>
                          <a:schemeClr val="tx2">
                            <a:lumMod val="75000"/>
                          </a:schemeClr>
                        </a:solidFill>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Discharge predict for allocation </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US" sz="1200" kern="100" dirty="0">
                          <a:effectLst/>
                          <a:latin typeface="Times New Roman"/>
                          <a:ea typeface="Times New Roman"/>
                          <a:cs typeface="Angsana New"/>
                        </a:rPr>
                        <a:t>Leakage from reservoirs</a:t>
                      </a:r>
                      <a:endParaRPr lang="ja-JP" sz="1200" kern="100" dirty="0">
                        <a:effectLst/>
                        <a:latin typeface="Times New Roman"/>
                        <a:ea typeface="Times New Roman"/>
                        <a:cs typeface="Angsana New"/>
                      </a:endParaRPr>
                    </a:p>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US" sz="1200" kern="100" dirty="0" smtClean="0">
                          <a:effectLst/>
                          <a:latin typeface="Times New Roman"/>
                          <a:ea typeface="Times New Roman"/>
                          <a:cs typeface="Angsana New"/>
                        </a:rPr>
                        <a:t>Aquifer </a:t>
                      </a:r>
                      <a:r>
                        <a:rPr lang="en-US" sz="1200" kern="100" dirty="0">
                          <a:effectLst/>
                          <a:latin typeface="Times New Roman"/>
                          <a:ea typeface="Times New Roman"/>
                          <a:cs typeface="Angsana New"/>
                        </a:rPr>
                        <a:t>water availability</a:t>
                      </a:r>
                      <a:endParaRPr lang="ja-JP" sz="1200" kern="100" dirty="0">
                        <a:effectLst/>
                        <a:latin typeface="Times New Roman"/>
                        <a:ea typeface="Times New Roman"/>
                        <a:cs typeface="Angsana New"/>
                      </a:endParaRPr>
                    </a:p>
                  </a:txBody>
                  <a:tcPr marL="68580" marR="68580" marT="0" marB="0"/>
                </a:tc>
              </a:tr>
              <a:tr h="507069">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2000" b="1" kern="100" dirty="0" smtClean="0">
                          <a:effectLst/>
                          <a:latin typeface="+mj-ea"/>
                          <a:ea typeface="+mj-ea"/>
                          <a:cs typeface="Angsana New"/>
                        </a:rPr>
                        <a:t>ET</a:t>
                      </a:r>
                      <a:endParaRPr lang="ja-JP" sz="120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US" sz="1200" kern="100" dirty="0">
                          <a:effectLst/>
                          <a:latin typeface="Times New Roman"/>
                          <a:ea typeface="Times New Roman"/>
                          <a:cs typeface="Angsana New"/>
                        </a:rPr>
                        <a:t>High res LST</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High res LST</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LC Maps</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tx1"/>
                    </a:solidFill>
                  </a:tcPr>
                </a:tc>
                <a:tc>
                  <a:txBody>
                    <a:bodyPr/>
                    <a:lstStyle/>
                    <a:p>
                      <a:pPr algn="l">
                        <a:lnSpc>
                          <a:spcPts val="1100"/>
                        </a:lnSpc>
                        <a:spcAft>
                          <a:spcPts val="0"/>
                        </a:spcAft>
                      </a:pPr>
                      <a:r>
                        <a:rPr lang="en-US" sz="1200" kern="100" dirty="0">
                          <a:effectLst/>
                          <a:latin typeface="Times New Roman"/>
                          <a:ea typeface="Times New Roman"/>
                          <a:cs typeface="Angsana New"/>
                        </a:rPr>
                        <a:t>TBD</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US" sz="1200" kern="100">
                          <a:effectLst/>
                          <a:latin typeface="Times New Roman"/>
                          <a:ea typeface="Times New Roman"/>
                          <a:cs typeface="Angsana New"/>
                        </a:rPr>
                        <a:t>Storage </a:t>
                      </a:r>
                      <a:r>
                        <a:rPr lang="en-US" sz="1200" kern="100" smtClean="0">
                          <a:effectLst/>
                          <a:latin typeface="Times New Roman"/>
                          <a:ea typeface="Times New Roman"/>
                          <a:cs typeface="Angsana New"/>
                        </a:rPr>
                        <a:t>water</a:t>
                      </a:r>
                    </a:p>
                    <a:p>
                      <a:pPr algn="l">
                        <a:lnSpc>
                          <a:spcPts val="1100"/>
                        </a:lnSpc>
                        <a:spcAft>
                          <a:spcPts val="0"/>
                        </a:spcAft>
                      </a:pPr>
                      <a:r>
                        <a:rPr lang="en-US" sz="1200" kern="100" smtClean="0">
                          <a:effectLst/>
                          <a:latin typeface="Times New Roman"/>
                          <a:ea typeface="Times New Roman"/>
                          <a:cs typeface="Angsana New"/>
                        </a:rPr>
                        <a:t>loss</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Aquifer water availability</a:t>
                      </a:r>
                      <a:endParaRPr lang="ja-JP" sz="1200" kern="100" dirty="0">
                        <a:effectLst/>
                        <a:latin typeface="Times New Roman"/>
                        <a:ea typeface="Times New Roman"/>
                        <a:cs typeface="Angsana New"/>
                      </a:endParaRPr>
                    </a:p>
                  </a:txBody>
                  <a:tcPr marL="68580" marR="68580" marT="0" marB="0"/>
                </a:tc>
              </a:tr>
              <a:tr h="700510">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2000" b="1" kern="100" dirty="0" smtClean="0">
                          <a:effectLst/>
                          <a:latin typeface="+mj-ea"/>
                          <a:ea typeface="+mj-ea"/>
                          <a:cs typeface="Angsana New"/>
                        </a:rPr>
                        <a:t>RD</a:t>
                      </a:r>
                      <a:endParaRPr lang="ja-JP" sz="120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US" sz="1200" kern="100" dirty="0">
                          <a:effectLst/>
                          <a:latin typeface="Times New Roman"/>
                          <a:ea typeface="Times New Roman"/>
                          <a:cs typeface="Angsana New"/>
                        </a:rPr>
                        <a:t>Radar</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Radar</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US" sz="1200" kern="100" dirty="0">
                          <a:effectLst/>
                          <a:latin typeface="Times New Roman"/>
                          <a:ea typeface="Times New Roman"/>
                          <a:cs typeface="Angsana New"/>
                        </a:rPr>
                        <a:t>TBD</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tx1"/>
                    </a:solidFill>
                  </a:tcPr>
                </a:tc>
                <a:tc>
                  <a:txBody>
                    <a:bodyPr/>
                    <a:lstStyle/>
                    <a:p>
                      <a:pPr algn="l">
                        <a:lnSpc>
                          <a:spcPts val="1100"/>
                        </a:lnSpc>
                        <a:spcAft>
                          <a:spcPts val="0"/>
                        </a:spcAft>
                      </a:pPr>
                      <a:r>
                        <a:rPr lang="en-US" sz="1200" kern="100" dirty="0">
                          <a:effectLst/>
                          <a:latin typeface="Times New Roman"/>
                          <a:ea typeface="Times New Roman"/>
                          <a:cs typeface="Angsana New"/>
                        </a:rPr>
                        <a:t>Storage change and refill </a:t>
                      </a:r>
                      <a:r>
                        <a:rPr lang="en-US" sz="1200" kern="100" dirty="0" smtClean="0">
                          <a:effectLst/>
                          <a:latin typeface="Times New Roman"/>
                          <a:ea typeface="Times New Roman"/>
                          <a:cs typeface="Angsana New"/>
                        </a:rPr>
                        <a:t>strategy</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In mountains, GW discharge</a:t>
                      </a:r>
                      <a:endParaRPr lang="ja-JP" sz="1200" kern="100" dirty="0">
                        <a:effectLst/>
                        <a:latin typeface="Times New Roman"/>
                        <a:ea typeface="Times New Roman"/>
                        <a:cs typeface="Angsana New"/>
                      </a:endParaRPr>
                    </a:p>
                  </a:txBody>
                  <a:tcPr marL="68580" marR="68580" marT="0" marB="0"/>
                </a:tc>
              </a:tr>
              <a:tr h="362192">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2000" b="1" kern="100" dirty="0" smtClean="0">
                          <a:effectLst/>
                          <a:latin typeface="+mj-ea"/>
                          <a:ea typeface="+mj-ea"/>
                          <a:cs typeface="Angsana New"/>
                        </a:rPr>
                        <a:t>ST</a:t>
                      </a:r>
                      <a:endParaRPr lang="ja-JP" sz="120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US" sz="1200" kern="100" dirty="0">
                          <a:effectLst/>
                          <a:latin typeface="Times New Roman"/>
                          <a:ea typeface="ＭＳ 明朝"/>
                          <a:cs typeface="Angsana New"/>
                        </a:rPr>
                        <a:t>Radar</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Soil Type and profile map</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US" sz="1200" kern="100" dirty="0">
                          <a:effectLst/>
                          <a:latin typeface="Times New Roman"/>
                          <a:ea typeface="Times New Roman"/>
                          <a:cs typeface="Angsana New"/>
                        </a:rPr>
                        <a:t>Surface temp</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Altimetry</a:t>
                      </a:r>
                      <a:endParaRPr lang="ja-JP" sz="1200" kern="100" dirty="0">
                        <a:effectLst/>
                        <a:latin typeface="Times New Roman"/>
                        <a:ea typeface="Times New Roman"/>
                        <a:cs typeface="Angsana New"/>
                      </a:endParaRPr>
                    </a:p>
                    <a:p>
                      <a:pPr algn="l">
                        <a:lnSpc>
                          <a:spcPts val="1100"/>
                        </a:lnSpc>
                        <a:spcAft>
                          <a:spcPts val="0"/>
                        </a:spcAft>
                      </a:pPr>
                      <a:r>
                        <a:rPr lang="en-US" sz="1200" kern="100">
                          <a:effectLst/>
                          <a:latin typeface="Times New Roman"/>
                          <a:ea typeface="Times New Roman"/>
                          <a:cs typeface="Angsana New"/>
                        </a:rPr>
                        <a:t>water </a:t>
                      </a:r>
                      <a:r>
                        <a:rPr lang="en-US" sz="1200" kern="100" smtClean="0">
                          <a:effectLst/>
                          <a:latin typeface="Times New Roman"/>
                          <a:ea typeface="Times New Roman"/>
                          <a:cs typeface="Angsana New"/>
                        </a:rPr>
                        <a:t>level</a:t>
                      </a:r>
                    </a:p>
                    <a:p>
                      <a:pPr algn="l">
                        <a:lnSpc>
                          <a:spcPts val="1100"/>
                        </a:lnSpc>
                        <a:spcAft>
                          <a:spcPts val="0"/>
                        </a:spcAft>
                      </a:pPr>
                      <a:r>
                        <a:rPr lang="en-US" altLang="ja-JP" sz="1200" kern="100" smtClean="0">
                          <a:effectLst/>
                          <a:latin typeface="Times New Roman"/>
                          <a:ea typeface="Times New Roman"/>
                          <a:cs typeface="Angsana New"/>
                        </a:rPr>
                        <a:t>DEM</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tx1"/>
                    </a:solidFill>
                  </a:tcPr>
                </a:tc>
                <a:tc>
                  <a:txBody>
                    <a:bodyPr/>
                    <a:lstStyle/>
                    <a:p>
                      <a:pPr algn="l">
                        <a:lnSpc>
                          <a:spcPts val="1100"/>
                        </a:lnSpc>
                        <a:spcAft>
                          <a:spcPts val="0"/>
                        </a:spcAft>
                      </a:pPr>
                      <a:r>
                        <a:rPr lang="en-US" sz="1200" kern="100" dirty="0">
                          <a:effectLst/>
                          <a:latin typeface="Times New Roman"/>
                          <a:ea typeface="Times New Roman"/>
                          <a:cs typeface="Angsana New"/>
                        </a:rPr>
                        <a:t>Aquifer</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recharge</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r>
              <a:tr h="362192">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2000" b="1" kern="100" dirty="0" smtClean="0">
                          <a:effectLst/>
                          <a:latin typeface="+mj-ea"/>
                          <a:ea typeface="+mj-ea"/>
                          <a:cs typeface="Angsana New"/>
                        </a:rPr>
                        <a:t>GW</a:t>
                      </a:r>
                      <a:endParaRPr lang="ja-JP" sz="120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US" sz="1200" kern="100" dirty="0">
                          <a:effectLst/>
                          <a:latin typeface="Times New Roman"/>
                          <a:ea typeface="Times New Roman"/>
                          <a:cs typeface="Angsana New"/>
                        </a:rPr>
                        <a:t>TBD</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Data assimilation</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US" sz="1200" kern="100" dirty="0">
                          <a:effectLst/>
                          <a:latin typeface="Times New Roman"/>
                          <a:ea typeface="Times New Roman"/>
                          <a:cs typeface="Angsana New"/>
                        </a:rPr>
                        <a:t>Soil type and profile map</a:t>
                      </a:r>
                      <a:endParaRPr lang="ja-JP" sz="1200" kern="100" dirty="0">
                        <a:effectLst/>
                        <a:latin typeface="Times New Roman"/>
                        <a:ea typeface="Times New Roman"/>
                        <a:cs typeface="Angsana New"/>
                      </a:endParaRPr>
                    </a:p>
                  </a:txBody>
                  <a:tcPr marL="68580" marR="68580" marT="0" marB="0">
                    <a:noFill/>
                  </a:tcPr>
                </a:tc>
                <a:tc>
                  <a:txBody>
                    <a:bodyPr/>
                    <a:lstStyle/>
                    <a:p>
                      <a:pPr algn="l">
                        <a:lnSpc>
                          <a:spcPts val="1100"/>
                        </a:lnSpc>
                        <a:spcAft>
                          <a:spcPts val="0"/>
                        </a:spcAft>
                      </a:pPr>
                      <a:r>
                        <a:rPr lang="en-US" sz="1200" kern="100" dirty="0">
                          <a:effectLst/>
                          <a:latin typeface="Times New Roman"/>
                          <a:ea typeface="Times New Roman"/>
                          <a:cs typeface="Angsana New"/>
                        </a:rPr>
                        <a:t>Soil type and profile map</a:t>
                      </a:r>
                      <a:endParaRPr lang="ja-JP" sz="1200" kern="100" dirty="0">
                        <a:effectLst/>
                        <a:latin typeface="Times New Roman"/>
                        <a:ea typeface="Times New Roman"/>
                        <a:cs typeface="Angsana New"/>
                      </a:endParaRPr>
                    </a:p>
                  </a:txBody>
                  <a:tcPr marL="68580" marR="68580" marT="0" marB="0"/>
                </a:tc>
                <a:tc>
                  <a:txBody>
                    <a:bodyPr/>
                    <a:lstStyle/>
                    <a:p>
                      <a:pPr algn="l">
                        <a:lnSpc>
                          <a:spcPts val="1100"/>
                        </a:lnSpc>
                        <a:spcAft>
                          <a:spcPts val="0"/>
                        </a:spcAft>
                      </a:pPr>
                      <a:r>
                        <a:rPr lang="en-GB" sz="1200" kern="100" dirty="0">
                          <a:effectLst/>
                          <a:latin typeface="Times New Roman"/>
                          <a:ea typeface="ＭＳ 明朝"/>
                          <a:cs typeface="Times New Roman"/>
                        </a:rPr>
                        <a:t>Data</a:t>
                      </a:r>
                      <a:endParaRPr lang="ja-JP" sz="1200" kern="100" dirty="0">
                        <a:effectLst/>
                        <a:latin typeface="Times New Roman"/>
                        <a:ea typeface="Times New Roman"/>
                        <a:cs typeface="Angsana New"/>
                      </a:endParaRPr>
                    </a:p>
                    <a:p>
                      <a:pPr algn="l">
                        <a:lnSpc>
                          <a:spcPts val="1100"/>
                        </a:lnSpc>
                        <a:spcAft>
                          <a:spcPts val="0"/>
                        </a:spcAft>
                      </a:pPr>
                      <a:r>
                        <a:rPr lang="en-GB" sz="1200" kern="100" dirty="0" smtClean="0">
                          <a:effectLst/>
                          <a:latin typeface="Times New Roman"/>
                          <a:ea typeface="ＭＳ 明朝"/>
                          <a:cs typeface="Times New Roman"/>
                        </a:rPr>
                        <a:t>assimilation</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GB" sz="1800" kern="100" dirty="0">
                          <a:effectLst/>
                          <a:latin typeface="Times New Roman"/>
                          <a:ea typeface="ＭＳ 明朝"/>
                          <a:cs typeface="Times New Roman"/>
                        </a:rPr>
                        <a:t> </a:t>
                      </a:r>
                      <a:endParaRPr lang="ja-JP" sz="1200" kern="100" dirty="0">
                        <a:effectLst/>
                        <a:latin typeface="Times New Roman"/>
                        <a:ea typeface="Times New Roman"/>
                        <a:cs typeface="Angsana New"/>
                      </a:endParaRPr>
                    </a:p>
                  </a:txBody>
                  <a:tcPr marL="68580" marR="68580" marT="0" marB="0">
                    <a:solidFill>
                      <a:schemeClr val="tx1"/>
                    </a:solidFill>
                  </a:tcPr>
                </a:tc>
              </a:tr>
              <a:tr h="1002070">
                <a:tc vMerge="1">
                  <a:txBody>
                    <a:bodyPr/>
                    <a:lstStyle/>
                    <a:p>
                      <a:endParaRPr kumimoji="1" lang="ja-JP" altLang="en-US"/>
                    </a:p>
                  </a:txBody>
                  <a:tcPr/>
                </a:tc>
                <a:tc>
                  <a:txBody>
                    <a:bodyPr/>
                    <a:lstStyle/>
                    <a:p>
                      <a:pPr algn="just">
                        <a:lnSpc>
                          <a:spcPts val="1100"/>
                        </a:lnSpc>
                        <a:spcAft>
                          <a:spcPts val="0"/>
                        </a:spcAft>
                      </a:pPr>
                      <a:endParaRPr lang="en-US" sz="2000" b="1" kern="100" dirty="0" smtClean="0">
                        <a:effectLst/>
                        <a:latin typeface="+mj-ea"/>
                        <a:ea typeface="+mj-ea"/>
                        <a:cs typeface="Angsana New"/>
                      </a:endParaRPr>
                    </a:p>
                    <a:p>
                      <a:pPr algn="just">
                        <a:lnSpc>
                          <a:spcPts val="1100"/>
                        </a:lnSpc>
                        <a:spcAft>
                          <a:spcPts val="0"/>
                        </a:spcAft>
                      </a:pPr>
                      <a:r>
                        <a:rPr lang="en-US" sz="1600" b="1" kern="100" dirty="0" smtClean="0">
                          <a:effectLst/>
                          <a:latin typeface="+mj-ea"/>
                          <a:ea typeface="+mj-ea"/>
                          <a:cs typeface="Angsana New"/>
                        </a:rPr>
                        <a:t>Observe</a:t>
                      </a:r>
                    </a:p>
                    <a:p>
                      <a:pPr algn="just">
                        <a:lnSpc>
                          <a:spcPts val="1100"/>
                        </a:lnSpc>
                        <a:spcAft>
                          <a:spcPts val="0"/>
                        </a:spcAft>
                      </a:pPr>
                      <a:r>
                        <a:rPr lang="en-US" sz="1600" b="1" kern="100" dirty="0" smtClean="0">
                          <a:effectLst/>
                          <a:latin typeface="+mj-ea"/>
                          <a:ea typeface="+mj-ea"/>
                          <a:cs typeface="Angsana New"/>
                        </a:rPr>
                        <a:t>vation</a:t>
                      </a:r>
                      <a:endParaRPr lang="ja-JP" sz="1050" kern="100" dirty="0">
                        <a:effectLst/>
                        <a:latin typeface="+mj-ea"/>
                        <a:ea typeface="+mj-ea"/>
                        <a:cs typeface="Angsana New"/>
                      </a:endParaRPr>
                    </a:p>
                    <a:p>
                      <a:pPr algn="just">
                        <a:lnSpc>
                          <a:spcPts val="1100"/>
                        </a:lnSpc>
                        <a:spcAft>
                          <a:spcPts val="0"/>
                        </a:spcAft>
                      </a:pPr>
                      <a:r>
                        <a:rPr lang="en-US" sz="1600" b="1" kern="100" dirty="0" smtClean="0">
                          <a:effectLst/>
                          <a:latin typeface="+mj-ea"/>
                          <a:ea typeface="+mj-ea"/>
                          <a:cs typeface="Angsana New"/>
                        </a:rPr>
                        <a:t>synergies</a:t>
                      </a:r>
                      <a:endParaRPr lang="ja-JP" sz="1050" kern="100" dirty="0">
                        <a:effectLst/>
                        <a:latin typeface="+mj-ea"/>
                        <a:ea typeface="+mj-ea"/>
                        <a:cs typeface="Angsana New"/>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ts val="1100"/>
                        </a:lnSpc>
                        <a:spcAft>
                          <a:spcPts val="0"/>
                        </a:spcAft>
                      </a:pPr>
                      <a:r>
                        <a:rPr lang="en-US" sz="1200" kern="100" dirty="0">
                          <a:effectLst/>
                          <a:latin typeface="Times New Roman"/>
                          <a:ea typeface="ＭＳ 明朝"/>
                          <a:cs typeface="Angsana New"/>
                        </a:rPr>
                        <a:t>R</a:t>
                      </a:r>
                      <a:r>
                        <a:rPr lang="en-US" sz="1200" kern="100" dirty="0">
                          <a:effectLst/>
                          <a:latin typeface="Times New Roman"/>
                          <a:ea typeface="Times New Roman"/>
                          <a:cs typeface="Angsana New"/>
                        </a:rPr>
                        <a:t>adar, High res LST, MWI</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High res LST, LC Maps, Radar, Soil maps, Data assimilation</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fr-FR" sz="1200" kern="100">
                          <a:effectLst/>
                          <a:latin typeface="Times New Roman"/>
                          <a:ea typeface="Times New Roman"/>
                          <a:cs typeface="Angsana New"/>
                        </a:rPr>
                        <a:t>Surface temp/LST, LC maps, </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Soil maps, </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200" kern="100" dirty="0">
                          <a:effectLst/>
                          <a:latin typeface="Times New Roman"/>
                          <a:ea typeface="Times New Roman"/>
                          <a:cs typeface="Angsana New"/>
                        </a:rPr>
                        <a:t>Radar, Altimetry</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Soil type and profile map</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fr-FR" sz="1200" kern="100">
                          <a:effectLst/>
                          <a:latin typeface="Times New Roman"/>
                          <a:ea typeface="Times New Roman"/>
                          <a:cs typeface="Angsana New"/>
                        </a:rPr>
                        <a:t>Radar, soil maps, Surface temp. </a:t>
                      </a:r>
                      <a:r>
                        <a:rPr lang="en-US" sz="1200" kern="100" dirty="0">
                          <a:effectLst/>
                          <a:latin typeface="Times New Roman"/>
                          <a:ea typeface="Times New Roman"/>
                          <a:cs typeface="Angsana New"/>
                        </a:rPr>
                        <a:t>Data assimilation</a:t>
                      </a:r>
                      <a:endParaRPr lang="ja-JP" sz="1200" kern="100" dirty="0">
                        <a:effectLst/>
                        <a:latin typeface="Times New Roman"/>
                        <a:ea typeface="Times New Roman"/>
                        <a:cs typeface="Angsana New"/>
                      </a:endParaRPr>
                    </a:p>
                    <a:p>
                      <a:pPr algn="l">
                        <a:lnSpc>
                          <a:spcPts val="1100"/>
                        </a:lnSpc>
                        <a:spcAft>
                          <a:spcPts val="0"/>
                        </a:spcAft>
                      </a:pPr>
                      <a:r>
                        <a:rPr lang="en-US" sz="1200" kern="100" dirty="0">
                          <a:effectLst/>
                          <a:latin typeface="Times New Roman"/>
                          <a:ea typeface="Times New Roman"/>
                          <a:cs typeface="Angsana New"/>
                        </a:rPr>
                        <a:t>Altimetry</a:t>
                      </a:r>
                      <a:endParaRPr lang="ja-JP" sz="1200" kern="100" dirty="0">
                        <a:effectLst/>
                        <a:latin typeface="Times New Roman"/>
                        <a:ea typeface="Times New Roman"/>
                        <a:cs typeface="Angsana New"/>
                      </a:endParaRPr>
                    </a:p>
                  </a:txBody>
                  <a:tcPr marL="68580" marR="68580" marT="0" marB="0">
                    <a:solidFill>
                      <a:schemeClr val="accent3">
                        <a:lumMod val="60000"/>
                        <a:lumOff val="40000"/>
                      </a:schemeClr>
                    </a:solidFill>
                  </a:tcPr>
                </a:tc>
                <a:tc>
                  <a:txBody>
                    <a:bodyPr/>
                    <a:lstStyle/>
                    <a:p>
                      <a:pPr algn="l">
                        <a:lnSpc>
                          <a:spcPts val="1100"/>
                        </a:lnSpc>
                        <a:spcAft>
                          <a:spcPts val="0"/>
                        </a:spcAft>
                      </a:pPr>
                      <a:r>
                        <a:rPr lang="en-US" sz="1100" kern="100" dirty="0">
                          <a:effectLst/>
                          <a:latin typeface="Times New Roman"/>
                          <a:ea typeface="Times New Roman"/>
                          <a:cs typeface="Angsana New"/>
                        </a:rPr>
                        <a:t>Data </a:t>
                      </a:r>
                      <a:r>
                        <a:rPr lang="en-US" sz="1100" kern="100" dirty="0" smtClean="0">
                          <a:effectLst/>
                          <a:latin typeface="Times New Roman"/>
                          <a:ea typeface="Times New Roman"/>
                          <a:cs typeface="Angsana New"/>
                        </a:rPr>
                        <a:t>assimilation, soil </a:t>
                      </a:r>
                      <a:r>
                        <a:rPr lang="en-US" sz="1100" kern="100" dirty="0">
                          <a:effectLst/>
                          <a:latin typeface="Times New Roman"/>
                          <a:ea typeface="Times New Roman"/>
                          <a:cs typeface="Angsana New"/>
                        </a:rPr>
                        <a:t>maps</a:t>
                      </a:r>
                      <a:endParaRPr lang="ja-JP" sz="1100" kern="100" dirty="0">
                        <a:effectLst/>
                        <a:latin typeface="Times New Roman"/>
                        <a:ea typeface="Times New Roman"/>
                        <a:cs typeface="Angsana New"/>
                      </a:endParaRPr>
                    </a:p>
                  </a:txBody>
                  <a:tcPr marL="68580" marR="68580" marT="0" marB="0">
                    <a:solidFill>
                      <a:schemeClr val="accent3">
                        <a:lumMod val="60000"/>
                        <a:lumOff val="40000"/>
                      </a:schemeClr>
                    </a:solidFill>
                  </a:tcPr>
                </a:tc>
              </a:tr>
            </a:tbl>
          </a:graphicData>
        </a:graphic>
      </p:graphicFrame>
      <p:sp>
        <p:nvSpPr>
          <p:cNvPr id="4" name="コンテンツ プレースホルダー 3"/>
          <p:cNvSpPr>
            <a:spLocks noGrp="1"/>
          </p:cNvSpPr>
          <p:nvPr>
            <p:ph sz="quarter" idx="11"/>
          </p:nvPr>
        </p:nvSpPr>
        <p:spPr>
          <a:xfrm>
            <a:off x="2133600" y="152400"/>
            <a:ext cx="4953000" cy="533400"/>
          </a:xfrm>
        </p:spPr>
        <p:txBody>
          <a:bodyPr/>
          <a:lstStyle/>
          <a:p>
            <a:r>
              <a:rPr kumimoji="1" lang="en-US" altLang="ja-JP" b="1" smtClean="0"/>
              <a:t>Observation Synergies </a:t>
            </a:r>
            <a:r>
              <a:rPr kumimoji="1" lang="en-US" altLang="ja-JP" b="1" dirty="0" smtClean="0"/>
              <a:t>for </a:t>
            </a:r>
          </a:p>
          <a:p>
            <a:r>
              <a:rPr kumimoji="1" lang="en-US" altLang="ja-JP" b="1" dirty="0" smtClean="0"/>
              <a:t>Water Resource Management</a:t>
            </a:r>
            <a:endParaRPr kumimoji="1" lang="ja-JP" altLang="en-US" b="1" dirty="0"/>
          </a:p>
        </p:txBody>
      </p:sp>
      <p:sp>
        <p:nvSpPr>
          <p:cNvPr id="6" name="正方形/長方形 5"/>
          <p:cNvSpPr/>
          <p:nvPr/>
        </p:nvSpPr>
        <p:spPr>
          <a:xfrm>
            <a:off x="1447800" y="1134080"/>
            <a:ext cx="6629400"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GB" altLang="ja-JP" b="1">
                <a:solidFill>
                  <a:schemeClr val="tx1"/>
                </a:solidFill>
                <a:latin typeface="Arial" pitchFamily="34" charset="0"/>
                <a:ea typeface="ＭＳ 明朝" pitchFamily="17" charset="-128"/>
                <a:cs typeface="Angsana New" pitchFamily="18" charset="-34"/>
              </a:rPr>
              <a:t> </a:t>
            </a:r>
            <a:r>
              <a:rPr kumimoji="1" lang="en-GB" altLang="ja-JP" b="1" smtClean="0">
                <a:solidFill>
                  <a:schemeClr val="tx1"/>
                </a:solidFill>
                <a:latin typeface="Arial" pitchFamily="34" charset="0"/>
                <a:ea typeface="ＭＳ 明朝" pitchFamily="17" charset="-128"/>
                <a:cs typeface="Angsana New" pitchFamily="18" charset="-34"/>
              </a:rPr>
              <a:t>                     </a:t>
            </a:r>
            <a:r>
              <a:rPr kumimoji="1" lang="en-GB" altLang="ja-JP" sz="2000" b="1" smtClean="0">
                <a:solidFill>
                  <a:schemeClr val="tx1"/>
                </a:solidFill>
                <a:latin typeface="Arial" pitchFamily="34" charset="0"/>
                <a:ea typeface="ＭＳ 明朝" pitchFamily="17" charset="-128"/>
                <a:cs typeface="Angsana New" pitchFamily="18" charset="-34"/>
              </a:rPr>
              <a:t>User needs </a:t>
            </a:r>
            <a:r>
              <a:rPr kumimoji="1" lang="en-GB" altLang="ja-JP" sz="2000" b="1" dirty="0" smtClean="0">
                <a:solidFill>
                  <a:schemeClr val="tx1"/>
                </a:solidFill>
                <a:latin typeface="Arial" pitchFamily="34" charset="0"/>
                <a:ea typeface="ＭＳ 明朝" pitchFamily="17" charset="-128"/>
                <a:cs typeface="Angsana New" pitchFamily="18" charset="-34"/>
              </a:rPr>
              <a:t>benefitting </a:t>
            </a:r>
            <a:r>
              <a:rPr kumimoji="1" lang="en-GB" altLang="ja-JP" sz="2000" b="1" dirty="0">
                <a:solidFill>
                  <a:schemeClr val="tx1"/>
                </a:solidFill>
                <a:latin typeface="Arial" pitchFamily="34" charset="0"/>
                <a:ea typeface="ＭＳ 明朝" pitchFamily="17" charset="-128"/>
                <a:cs typeface="Angsana New" pitchFamily="18" charset="-34"/>
              </a:rPr>
              <a:t>from synergies</a:t>
            </a:r>
            <a:endParaRPr kumimoji="1" lang="en-GB" altLang="ja-JP" sz="1050" dirty="0">
              <a:solidFill>
                <a:schemeClr val="tx1"/>
              </a:solidFill>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86525188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graphicFrame>
        <p:nvGraphicFramePr>
          <p:cNvPr id="5" name="コンテンツ プレースホルダー 4"/>
          <p:cNvGraphicFramePr>
            <a:graphicFrameLocks noGrp="1"/>
          </p:cNvGraphicFramePr>
          <p:nvPr>
            <p:ph sz="quarter" idx="10"/>
            <p:extLst>
              <p:ext uri="{D42A27DB-BD31-4B8C-83A1-F6EECF244321}">
                <p14:modId xmlns:p14="http://schemas.microsoft.com/office/powerpoint/2010/main" val="2127830299"/>
              </p:ext>
            </p:extLst>
          </p:nvPr>
        </p:nvGraphicFramePr>
        <p:xfrm>
          <a:off x="887399" y="2133600"/>
          <a:ext cx="7799401" cy="4396628"/>
        </p:xfrm>
        <a:graphic>
          <a:graphicData uri="http://schemas.openxmlformats.org/drawingml/2006/table">
            <a:tbl>
              <a:tblPr firstRow="1" bandRow="1">
                <a:tableStyleId>{5940675A-B579-460E-94D1-54222C63F5DA}</a:tableStyleId>
              </a:tblPr>
              <a:tblGrid>
                <a:gridCol w="729856"/>
                <a:gridCol w="695750"/>
                <a:gridCol w="600255"/>
                <a:gridCol w="675286"/>
                <a:gridCol w="675286"/>
                <a:gridCol w="675286"/>
                <a:gridCol w="675286"/>
                <a:gridCol w="600255"/>
                <a:gridCol w="675286"/>
                <a:gridCol w="1796855"/>
              </a:tblGrid>
              <a:tr h="751518">
                <a:tc>
                  <a:txBody>
                    <a:bodyPr/>
                    <a:lstStyle/>
                    <a:p>
                      <a:pPr algn="l">
                        <a:lnSpc>
                          <a:spcPts val="1200"/>
                        </a:lnSpc>
                      </a:pPr>
                      <a:r>
                        <a:rPr kumimoji="1" lang="en-US" altLang="ja-JP" dirty="0" smtClean="0">
                          <a:latin typeface="Arial Narrow" panose="020B0606020202030204" pitchFamily="34" charset="0"/>
                        </a:rPr>
                        <a:t>  </a:t>
                      </a:r>
                    </a:p>
                    <a:p>
                      <a:pPr algn="l">
                        <a:lnSpc>
                          <a:spcPts val="1200"/>
                        </a:lnSpc>
                      </a:pPr>
                      <a:endParaRPr kumimoji="1" lang="en-US" altLang="ja-JP" dirty="0" smtClean="0">
                        <a:latin typeface="Arial Narrow" panose="020B0606020202030204" pitchFamily="34" charset="0"/>
                      </a:endParaRPr>
                    </a:p>
                  </a:txBody>
                  <a:tcPr>
                    <a:lnTlToBr w="12700" cap="flat" cmpd="sng" algn="ctr">
                      <a:solidFill>
                        <a:schemeClr val="tx1"/>
                      </a:solidFill>
                      <a:prstDash val="solid"/>
                      <a:round/>
                      <a:headEnd type="none" w="med" len="med"/>
                      <a:tailEnd type="none" w="med" len="med"/>
                    </a:lnTlToBr>
                    <a:solidFill>
                      <a:schemeClr val="accent3">
                        <a:lumMod val="60000"/>
                        <a:lumOff val="40000"/>
                      </a:schemeClr>
                    </a:solidFill>
                  </a:tcPr>
                </a:tc>
                <a:tc>
                  <a:txBody>
                    <a:bodyPr/>
                    <a:lstStyle/>
                    <a:p>
                      <a:pPr algn="ctr">
                        <a:lnSpc>
                          <a:spcPts val="1200"/>
                        </a:lnSpc>
                      </a:pPr>
                      <a:r>
                        <a:rPr kumimoji="1" lang="en-US" altLang="ja-JP" sz="1400" b="1" dirty="0" smtClean="0">
                          <a:latin typeface="Arial Narrow" panose="020B0606020202030204" pitchFamily="34" charset="0"/>
                          <a:cs typeface="Arial" panose="020B0604020202020204" pitchFamily="34" charset="0"/>
                        </a:rPr>
                        <a:t>PR</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dirty="0" smtClean="0">
                          <a:latin typeface="Arial Narrow" panose="020B0606020202030204" pitchFamily="34" charset="0"/>
                          <a:cs typeface="Arial" panose="020B0604020202020204" pitchFamily="34" charset="0"/>
                        </a:rPr>
                        <a:t>MWI</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smtClean="0">
                          <a:latin typeface="Arial Narrow" panose="020B0606020202030204" pitchFamily="34" charset="0"/>
                          <a:cs typeface="Arial" panose="020B0604020202020204" pitchFamily="34" charset="0"/>
                        </a:rPr>
                        <a:t>MWS</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smtClean="0">
                          <a:latin typeface="Arial Narrow" panose="020B0606020202030204" pitchFamily="34" charset="0"/>
                          <a:cs typeface="Arial" panose="020B0604020202020204" pitchFamily="34" charset="0"/>
                        </a:rPr>
                        <a:t>TIR</a:t>
                      </a:r>
                    </a:p>
                    <a:p>
                      <a:pPr algn="ctr">
                        <a:lnSpc>
                          <a:spcPts val="1200"/>
                        </a:lnSpc>
                      </a:pPr>
                      <a:r>
                        <a:rPr kumimoji="1" lang="en-US" altLang="ja-JP" sz="1400" b="1" smtClean="0">
                          <a:latin typeface="Arial Narrow" panose="020B0606020202030204" pitchFamily="34" charset="0"/>
                          <a:cs typeface="Arial" panose="020B0604020202020204" pitchFamily="34" charset="0"/>
                        </a:rPr>
                        <a:t>GEO/</a:t>
                      </a:r>
                      <a:br>
                        <a:rPr kumimoji="1" lang="en-US" altLang="ja-JP" sz="1400" b="1" smtClean="0">
                          <a:latin typeface="Arial Narrow" panose="020B0606020202030204" pitchFamily="34" charset="0"/>
                          <a:cs typeface="Arial" panose="020B0604020202020204" pitchFamily="34" charset="0"/>
                        </a:rPr>
                      </a:br>
                      <a:r>
                        <a:rPr kumimoji="1" lang="en-US" altLang="ja-JP" sz="1400" b="1" smtClean="0">
                          <a:latin typeface="Arial Narrow" panose="020B0606020202030204" pitchFamily="34" charset="0"/>
                          <a:cs typeface="Arial" panose="020B0604020202020204" pitchFamily="34" charset="0"/>
                        </a:rPr>
                        <a:t>LEO</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dirty="0" smtClean="0">
                          <a:latin typeface="Arial Narrow" panose="020B0606020202030204" pitchFamily="34" charset="0"/>
                          <a:cs typeface="Arial" panose="020B0604020202020204" pitchFamily="34" charset="0"/>
                        </a:rPr>
                        <a:t>OPS</a:t>
                      </a:r>
                    </a:p>
                    <a:p>
                      <a:pPr algn="ctr">
                        <a:lnSpc>
                          <a:spcPts val="1200"/>
                        </a:lnSpc>
                      </a:pPr>
                      <a:r>
                        <a:rPr kumimoji="1" lang="en-US" altLang="ja-JP" sz="1200" b="1" dirty="0" smtClean="0">
                          <a:latin typeface="Arial Narrow" panose="020B0606020202030204" pitchFamily="34" charset="0"/>
                          <a:cs typeface="Arial" panose="020B0604020202020204" pitchFamily="34" charset="0"/>
                        </a:rPr>
                        <a:t>MODIS/Landsat</a:t>
                      </a:r>
                      <a:endParaRPr kumimoji="1" lang="ja-JP" altLang="en-US" sz="12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baseline="0" dirty="0" smtClean="0">
                          <a:latin typeface="Arial Narrow" panose="020B0606020202030204" pitchFamily="34" charset="0"/>
                          <a:cs typeface="Arial" panose="020B0604020202020204" pitchFamily="34" charset="0"/>
                        </a:rPr>
                        <a:t>Radar</a:t>
                      </a:r>
                      <a:r>
                        <a:rPr kumimoji="1" lang="en-US" altLang="ja-JP" sz="1400" b="1" baseline="0" smtClean="0">
                          <a:latin typeface="Arial Narrow" panose="020B0606020202030204" pitchFamily="34" charset="0"/>
                          <a:cs typeface="Arial" panose="020B0604020202020204" pitchFamily="34" charset="0"/>
                        </a:rPr>
                        <a:t/>
                      </a:r>
                      <a:br>
                        <a:rPr kumimoji="1" lang="en-US" altLang="ja-JP" sz="1400" b="1" baseline="0" smtClean="0">
                          <a:latin typeface="Arial Narrow" panose="020B0606020202030204" pitchFamily="34" charset="0"/>
                          <a:cs typeface="Arial" panose="020B0604020202020204" pitchFamily="34" charset="0"/>
                        </a:rPr>
                      </a:br>
                      <a:r>
                        <a:rPr kumimoji="1" lang="en-US" altLang="ja-JP" sz="1400" b="1" baseline="0" smtClean="0">
                          <a:latin typeface="Arial Narrow" panose="020B0606020202030204" pitchFamily="34" charset="0"/>
                          <a:cs typeface="Arial" panose="020B0604020202020204" pitchFamily="34" charset="0"/>
                        </a:rPr>
                        <a:t>L/C/X</a:t>
                      </a:r>
                      <a:br>
                        <a:rPr kumimoji="1" lang="en-US" altLang="ja-JP" sz="1400" b="1" baseline="0" smtClean="0">
                          <a:latin typeface="Arial Narrow" panose="020B0606020202030204" pitchFamily="34" charset="0"/>
                          <a:cs typeface="Arial" panose="020B0604020202020204" pitchFamily="34" charset="0"/>
                        </a:rPr>
                      </a:br>
                      <a:r>
                        <a:rPr kumimoji="1" lang="en-US" altLang="ja-JP" sz="1400" b="1" baseline="0" smtClean="0">
                          <a:latin typeface="Arial Narrow" panose="020B0606020202030204" pitchFamily="34" charset="0"/>
                          <a:cs typeface="Arial" panose="020B0604020202020204" pitchFamily="34" charset="0"/>
                        </a:rPr>
                        <a:t>band</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smtClean="0">
                          <a:latin typeface="Arial Narrow" panose="020B0606020202030204" pitchFamily="34" charset="0"/>
                          <a:cs typeface="Arial" panose="020B0604020202020204" pitchFamily="34" charset="0"/>
                        </a:rPr>
                        <a:t>Alti</a:t>
                      </a:r>
                      <a:br>
                        <a:rPr kumimoji="1" lang="en-US" altLang="ja-JP" sz="1400" b="1" smtClean="0">
                          <a:latin typeface="Arial Narrow" panose="020B0606020202030204" pitchFamily="34" charset="0"/>
                          <a:cs typeface="Arial" panose="020B0604020202020204" pitchFamily="34" charset="0"/>
                        </a:rPr>
                      </a:br>
                      <a:r>
                        <a:rPr kumimoji="1" lang="en-US" altLang="ja-JP" sz="1400" b="1" smtClean="0">
                          <a:latin typeface="Arial Narrow" panose="020B0606020202030204" pitchFamily="34" charset="0"/>
                          <a:cs typeface="Arial" panose="020B0604020202020204" pitchFamily="34" charset="0"/>
                        </a:rPr>
                        <a:t>meter</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200" b="1" dirty="0" smtClean="0">
                          <a:latin typeface="Arial Narrow" panose="020B0606020202030204" pitchFamily="34" charset="0"/>
                          <a:cs typeface="Arial" panose="020B0604020202020204" pitchFamily="34" charset="0"/>
                        </a:rPr>
                        <a:t>Gravity</a:t>
                      </a:r>
                      <a:endParaRPr kumimoji="1" lang="ja-JP" altLang="en-US" sz="12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c>
                  <a:txBody>
                    <a:bodyPr/>
                    <a:lstStyle/>
                    <a:p>
                      <a:pPr algn="ctr">
                        <a:lnSpc>
                          <a:spcPts val="1200"/>
                        </a:lnSpc>
                      </a:pPr>
                      <a:r>
                        <a:rPr kumimoji="1" lang="en-US" altLang="ja-JP" sz="1400" b="1" dirty="0" smtClean="0">
                          <a:latin typeface="Arial Narrow" panose="020B0606020202030204" pitchFamily="34" charset="0"/>
                          <a:cs typeface="Arial" panose="020B0604020202020204" pitchFamily="34" charset="0"/>
                        </a:rPr>
                        <a:t>Remarks</a:t>
                      </a:r>
                      <a:endParaRPr kumimoji="1" lang="ja-JP" altLang="en-US" sz="1400" b="1" dirty="0">
                        <a:latin typeface="Arial Narrow" panose="020B0606020202030204" pitchFamily="34" charset="0"/>
                        <a:cs typeface="Arial" panose="020B0604020202020204" pitchFamily="34" charset="0"/>
                      </a:endParaRPr>
                    </a:p>
                  </a:txBody>
                  <a:tcPr>
                    <a:solidFill>
                      <a:schemeClr val="accent3">
                        <a:lumMod val="60000"/>
                        <a:lumOff val="40000"/>
                      </a:schemeClr>
                    </a:solidFill>
                  </a:tcPr>
                </a:tc>
              </a:tr>
              <a:tr h="524231">
                <a:tc>
                  <a:txBody>
                    <a:bodyPr/>
                    <a:lstStyle/>
                    <a:p>
                      <a:pPr algn="ctr">
                        <a:lnSpc>
                          <a:spcPts val="1200"/>
                        </a:lnSpc>
                      </a:pPr>
                      <a:r>
                        <a:rPr kumimoji="1" lang="en-US" altLang="ja-JP" sz="1400" b="1" dirty="0" smtClean="0">
                          <a:latin typeface="Arial Narrow" panose="020B0606020202030204" pitchFamily="34" charset="0"/>
                        </a:rPr>
                        <a:t>P</a:t>
                      </a:r>
                      <a:endParaRPr kumimoji="1" lang="ja-JP" altLang="en-US" sz="1400" b="1" dirty="0">
                        <a:latin typeface="Arial Narrow" panose="020B0606020202030204" pitchFamily="34" charset="0"/>
                      </a:endParaRPr>
                    </a:p>
                  </a:txBody>
                  <a:tcPr>
                    <a:solidFill>
                      <a:schemeClr val="accent3">
                        <a:lumMod val="60000"/>
                        <a:lumOff val="40000"/>
                      </a:schemeClr>
                    </a:solidFill>
                  </a:tcPr>
                </a:tc>
                <a:tc>
                  <a:txBody>
                    <a:bodyPr/>
                    <a:lstStyle/>
                    <a:p>
                      <a:pPr algn="ctr">
                        <a:lnSpc>
                          <a:spcPts val="1200"/>
                        </a:lnSpc>
                      </a:pPr>
                      <a:r>
                        <a:rPr kumimoji="1" lang="ja-JP" altLang="en-US" sz="1400" smtClean="0">
                          <a:latin typeface="Arial Narrow" panose="020B0606020202030204" pitchFamily="34" charset="0"/>
                        </a:rPr>
                        <a:t>〇</a:t>
                      </a:r>
                      <a:endParaRPr kumimoji="1" lang="en-US" altLang="ja-JP" sz="1400" dirty="0" smtClean="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l">
                        <a:lnSpc>
                          <a:spcPts val="1200"/>
                        </a:lnSpc>
                      </a:pPr>
                      <a:r>
                        <a:rPr kumimoji="1" lang="en-US" altLang="ja-JP" sz="1400" dirty="0" smtClean="0">
                          <a:latin typeface="Arial Narrow" panose="020B0606020202030204" pitchFamily="34" charset="0"/>
                        </a:rPr>
                        <a:t>MWI is strongly</a:t>
                      </a:r>
                      <a:r>
                        <a:rPr kumimoji="1" lang="en-US" altLang="ja-JP" sz="1400" baseline="0" dirty="0" smtClean="0">
                          <a:latin typeface="Arial Narrow" panose="020B0606020202030204" pitchFamily="34" charset="0"/>
                        </a:rPr>
                        <a:t> preferred </a:t>
                      </a:r>
                      <a:r>
                        <a:rPr kumimoji="1" lang="en-US" altLang="ja-JP" sz="1400" baseline="0" smtClean="0">
                          <a:latin typeface="Arial Narrow" panose="020B0606020202030204" pitchFamily="34" charset="0"/>
                        </a:rPr>
                        <a:t>than MWS</a:t>
                      </a:r>
                      <a:r>
                        <a:rPr kumimoji="1" lang="ja-JP" altLang="en-US" sz="1400" baseline="0" smtClean="0">
                          <a:latin typeface="Arial Narrow" panose="020B0606020202030204" pitchFamily="34" charset="0"/>
                        </a:rPr>
                        <a:t> </a:t>
                      </a:r>
                      <a:r>
                        <a:rPr kumimoji="1" lang="en-US" altLang="ja-JP" sz="1400" baseline="0" smtClean="0">
                          <a:latin typeface="Arial Narrow" panose="020B0606020202030204" pitchFamily="34" charset="0"/>
                        </a:rPr>
                        <a:t>and TIR</a:t>
                      </a:r>
                      <a:r>
                        <a:rPr kumimoji="1" lang="en-US" altLang="ja-JP" sz="1400" baseline="0" dirty="0" smtClean="0">
                          <a:latin typeface="Arial Narrow" panose="020B0606020202030204" pitchFamily="34" charset="0"/>
                        </a:rPr>
                        <a:t>.</a:t>
                      </a:r>
                      <a:endParaRPr kumimoji="1" lang="ja-JP" altLang="en-US" sz="1400" dirty="0">
                        <a:latin typeface="Arial Narrow" panose="020B0606020202030204" pitchFamily="34" charset="0"/>
                      </a:endParaRPr>
                    </a:p>
                  </a:txBody>
                  <a:tcPr/>
                </a:tc>
              </a:tr>
              <a:tr h="751518">
                <a:tc>
                  <a:txBody>
                    <a:bodyPr/>
                    <a:lstStyle/>
                    <a:p>
                      <a:pPr algn="ctr">
                        <a:lnSpc>
                          <a:spcPts val="1200"/>
                        </a:lnSpc>
                      </a:pPr>
                      <a:r>
                        <a:rPr kumimoji="1" lang="en-US" altLang="ja-JP" sz="1400" b="1" dirty="0" smtClean="0">
                          <a:latin typeface="Arial Narrow" panose="020B0606020202030204" pitchFamily="34" charset="0"/>
                        </a:rPr>
                        <a:t>SM</a:t>
                      </a:r>
                      <a:endParaRPr kumimoji="1" lang="ja-JP" altLang="en-US" sz="1400" b="1" dirty="0">
                        <a:latin typeface="Arial Narrow" panose="020B0606020202030204" pitchFamily="34" charset="0"/>
                      </a:endParaRPr>
                    </a:p>
                  </a:txBody>
                  <a:tcPr>
                    <a:solidFill>
                      <a:schemeClr val="accent3">
                        <a:lumMod val="60000"/>
                        <a:lumOff val="40000"/>
                      </a:schemeClr>
                    </a:solidFill>
                  </a:tcP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en-US" altLang="ja-JP" sz="1400" dirty="0" smtClean="0">
                        <a:latin typeface="Arial Narrow" panose="020B0606020202030204" pitchFamily="34" charset="0"/>
                      </a:endParaRPr>
                    </a:p>
                    <a:p>
                      <a:pPr algn="ctr">
                        <a:lnSpc>
                          <a:spcPts val="1200"/>
                        </a:lnSpc>
                      </a:pPr>
                      <a:r>
                        <a:rPr kumimoji="1" lang="en-US" altLang="ja-JP" sz="1050" dirty="0" smtClean="0">
                          <a:latin typeface="Arial Narrow" panose="020B0606020202030204" pitchFamily="34" charset="0"/>
                        </a:rPr>
                        <a:t>37GHz is critical</a:t>
                      </a:r>
                      <a:endParaRPr kumimoji="1" lang="ja-JP" altLang="en-US" sz="105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en-US" altLang="ja-JP" sz="1400" dirty="0" smtClean="0">
                        <a:latin typeface="Arial Narrow" panose="020B0606020202030204" pitchFamily="34" charset="0"/>
                      </a:endParaRPr>
                    </a:p>
                    <a:p>
                      <a:pPr algn="ctr">
                        <a:lnSpc>
                          <a:spcPts val="1200"/>
                        </a:lnSpc>
                      </a:pPr>
                      <a:r>
                        <a:rPr kumimoji="1" lang="en-US" altLang="ja-JP" sz="1100" dirty="0" smtClean="0">
                          <a:latin typeface="Arial Narrow" panose="020B0606020202030204" pitchFamily="34" charset="0"/>
                        </a:rPr>
                        <a:t>Lband preferred</a:t>
                      </a:r>
                      <a:endParaRPr kumimoji="1" lang="ja-JP" altLang="en-US" sz="11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l">
                        <a:lnSpc>
                          <a:spcPts val="1200"/>
                        </a:lnSpc>
                      </a:pPr>
                      <a:r>
                        <a:rPr kumimoji="1" lang="en-US" altLang="ja-JP" sz="1200" dirty="0" smtClean="0">
                          <a:latin typeface="Arial Narrow" panose="020B0606020202030204" pitchFamily="34" charset="0"/>
                        </a:rPr>
                        <a:t>MWI+TIR, MWI+Radar can</a:t>
                      </a:r>
                      <a:r>
                        <a:rPr kumimoji="1" lang="en-US" altLang="ja-JP" sz="1200" baseline="0" dirty="0" smtClean="0">
                          <a:latin typeface="Arial Narrow" panose="020B0606020202030204" pitchFamily="34" charset="0"/>
                        </a:rPr>
                        <a:t> improve accuracy, resolution.</a:t>
                      </a:r>
                      <a:endParaRPr kumimoji="1" lang="ja-JP" altLang="en-US" sz="1200" dirty="0">
                        <a:latin typeface="Arial Narrow" panose="020B0606020202030204" pitchFamily="34" charset="0"/>
                      </a:endParaRPr>
                    </a:p>
                  </a:txBody>
                  <a:tcPr/>
                </a:tc>
              </a:tr>
              <a:tr h="476572">
                <a:tc>
                  <a:txBody>
                    <a:bodyPr/>
                    <a:lstStyle/>
                    <a:p>
                      <a:pPr algn="ctr">
                        <a:lnSpc>
                          <a:spcPts val="1200"/>
                        </a:lnSpc>
                      </a:pPr>
                      <a:r>
                        <a:rPr kumimoji="1" lang="en-US" altLang="ja-JP" sz="1400" b="1" dirty="0" smtClean="0">
                          <a:latin typeface="Arial Narrow" panose="020B0606020202030204" pitchFamily="34" charset="0"/>
                        </a:rPr>
                        <a:t>ET</a:t>
                      </a:r>
                      <a:endParaRPr kumimoji="1" lang="ja-JP" altLang="en-US" sz="1400" b="1" dirty="0">
                        <a:latin typeface="Arial Narrow" panose="020B0606020202030204" pitchFamily="34" charset="0"/>
                      </a:endParaRPr>
                    </a:p>
                  </a:txBody>
                  <a:tcPr>
                    <a:solidFill>
                      <a:schemeClr val="accent3">
                        <a:lumMod val="60000"/>
                        <a:lumOff val="40000"/>
                      </a:schemeClr>
                    </a:solidFill>
                  </a:tcP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l">
                        <a:lnSpc>
                          <a:spcPts val="1200"/>
                        </a:lnSpc>
                      </a:pPr>
                      <a:r>
                        <a:rPr kumimoji="1" lang="en-US" altLang="ja-JP" sz="1400" dirty="0" smtClean="0">
                          <a:latin typeface="Arial Narrow" panose="020B0606020202030204" pitchFamily="34" charset="0"/>
                        </a:rPr>
                        <a:t>Pairs</a:t>
                      </a:r>
                      <a:r>
                        <a:rPr kumimoji="1" lang="en-US" altLang="ja-JP" sz="1400" baseline="0" dirty="0" smtClean="0">
                          <a:latin typeface="Arial Narrow" panose="020B0606020202030204" pitchFamily="34" charset="0"/>
                        </a:rPr>
                        <a:t> of cloud-free TIR images are needed.</a:t>
                      </a:r>
                      <a:endParaRPr kumimoji="1" lang="ja-JP" altLang="en-US" sz="1400" dirty="0">
                        <a:latin typeface="Arial Narrow" panose="020B0606020202030204" pitchFamily="34" charset="0"/>
                      </a:endParaRPr>
                    </a:p>
                  </a:txBody>
                  <a:tcPr/>
                </a:tc>
              </a:tr>
              <a:tr h="476572">
                <a:tc>
                  <a:txBody>
                    <a:bodyPr/>
                    <a:lstStyle/>
                    <a:p>
                      <a:pPr algn="ctr">
                        <a:lnSpc>
                          <a:spcPts val="1200"/>
                        </a:lnSpc>
                      </a:pPr>
                      <a:r>
                        <a:rPr kumimoji="1" lang="en-US" altLang="ja-JP" sz="1400" b="1" dirty="0" smtClean="0">
                          <a:latin typeface="Arial Narrow" panose="020B0606020202030204" pitchFamily="34" charset="0"/>
                        </a:rPr>
                        <a:t>RD</a:t>
                      </a:r>
                      <a:endParaRPr kumimoji="1" lang="ja-JP" altLang="en-US" sz="1400" b="1" dirty="0">
                        <a:latin typeface="Arial Narrow" panose="020B0606020202030204" pitchFamily="34" charset="0"/>
                      </a:endParaRPr>
                    </a:p>
                  </a:txBody>
                  <a:tcPr>
                    <a:solidFill>
                      <a:schemeClr val="accent3">
                        <a:lumMod val="60000"/>
                        <a:lumOff val="40000"/>
                      </a:schemeClr>
                    </a:solidFill>
                  </a:tcP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l">
                        <a:lnSpc>
                          <a:spcPts val="1200"/>
                        </a:lnSpc>
                      </a:pPr>
                      <a:r>
                        <a:rPr kumimoji="1" lang="en-US" altLang="ja-JP" sz="1400" dirty="0" smtClean="0">
                          <a:latin typeface="Arial Narrow" panose="020B0606020202030204" pitchFamily="34" charset="0"/>
                        </a:rPr>
                        <a:t>Improvement of </a:t>
                      </a:r>
                      <a:r>
                        <a:rPr kumimoji="1" lang="en-US" altLang="ja-JP" sz="1400" smtClean="0">
                          <a:latin typeface="Arial Narrow" panose="020B0606020202030204" pitchFamily="34" charset="0"/>
                        </a:rPr>
                        <a:t>altimeter</a:t>
                      </a:r>
                      <a:r>
                        <a:rPr kumimoji="1" lang="en-US" altLang="ja-JP" sz="1400" baseline="0" smtClean="0">
                          <a:latin typeface="Arial Narrow" panose="020B0606020202030204" pitchFamily="34" charset="0"/>
                        </a:rPr>
                        <a:t> revisit time </a:t>
                      </a:r>
                      <a:r>
                        <a:rPr kumimoji="1" lang="en-US" altLang="ja-JP" sz="1400" baseline="0" dirty="0" smtClean="0">
                          <a:latin typeface="Arial Narrow" panose="020B0606020202030204" pitchFamily="34" charset="0"/>
                        </a:rPr>
                        <a:t>is needed.</a:t>
                      </a:r>
                      <a:endParaRPr kumimoji="1" lang="ja-JP" altLang="en-US" sz="1400" dirty="0">
                        <a:latin typeface="Arial Narrow" panose="020B0606020202030204" pitchFamily="34" charset="0"/>
                      </a:endParaRPr>
                    </a:p>
                  </a:txBody>
                  <a:tcPr/>
                </a:tc>
              </a:tr>
              <a:tr h="659870">
                <a:tc>
                  <a:txBody>
                    <a:bodyPr/>
                    <a:lstStyle/>
                    <a:p>
                      <a:pPr algn="ctr">
                        <a:lnSpc>
                          <a:spcPts val="1200"/>
                        </a:lnSpc>
                      </a:pPr>
                      <a:r>
                        <a:rPr kumimoji="1" lang="en-US" altLang="ja-JP" sz="1400" b="1" dirty="0" smtClean="0">
                          <a:latin typeface="Arial Narrow" panose="020B0606020202030204" pitchFamily="34" charset="0"/>
                        </a:rPr>
                        <a:t>ST</a:t>
                      </a:r>
                      <a:endParaRPr kumimoji="1" lang="ja-JP" altLang="en-US" sz="1400" b="1" dirty="0">
                        <a:latin typeface="Arial Narrow" panose="020B0606020202030204" pitchFamily="34" charset="0"/>
                      </a:endParaRPr>
                    </a:p>
                  </a:txBody>
                  <a:tcPr>
                    <a:solidFill>
                      <a:schemeClr val="accent3">
                        <a:lumMod val="60000"/>
                        <a:lumOff val="40000"/>
                      </a:schemeClr>
                    </a:solidFill>
                  </a:tcP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l">
                        <a:lnSpc>
                          <a:spcPts val="1200"/>
                        </a:lnSpc>
                      </a:pPr>
                      <a:r>
                        <a:rPr kumimoji="1" lang="en-US" altLang="ja-JP" sz="1400" baseline="0" smtClean="0">
                          <a:latin typeface="Arial Narrow" panose="020B0606020202030204" pitchFamily="34" charset="0"/>
                        </a:rPr>
                        <a:t>ditto</a:t>
                      </a:r>
                      <a:br>
                        <a:rPr kumimoji="1" lang="en-US" altLang="ja-JP" sz="1400" baseline="0" smtClean="0">
                          <a:latin typeface="Arial Narrow" panose="020B0606020202030204" pitchFamily="34" charset="0"/>
                        </a:rPr>
                      </a:br>
                      <a:r>
                        <a:rPr kumimoji="1" lang="en-US" altLang="ja-JP" sz="1400" baseline="0" smtClean="0">
                          <a:latin typeface="Arial Narrow" panose="020B0606020202030204" pitchFamily="34" charset="0"/>
                        </a:rPr>
                        <a:t>DEM is required to estimate water volume</a:t>
                      </a:r>
                      <a:endParaRPr kumimoji="1" lang="en-US" altLang="ja-JP" sz="1400" baseline="0" dirty="0" smtClean="0">
                        <a:latin typeface="Arial Narrow" panose="020B0606020202030204" pitchFamily="34" charset="0"/>
                      </a:endParaRPr>
                    </a:p>
                  </a:txBody>
                  <a:tcPr/>
                </a:tc>
              </a:tr>
              <a:tr h="659870">
                <a:tc>
                  <a:txBody>
                    <a:bodyPr/>
                    <a:lstStyle/>
                    <a:p>
                      <a:pPr algn="ctr">
                        <a:lnSpc>
                          <a:spcPts val="1200"/>
                        </a:lnSpc>
                      </a:pPr>
                      <a:r>
                        <a:rPr kumimoji="1" lang="en-US" altLang="ja-JP" sz="1400" b="1" dirty="0" smtClean="0">
                          <a:latin typeface="Arial Narrow" panose="020B0606020202030204" pitchFamily="34" charset="0"/>
                        </a:rPr>
                        <a:t>GW</a:t>
                      </a:r>
                      <a:endParaRPr kumimoji="1" lang="ja-JP" altLang="en-US" sz="1400" b="1" dirty="0">
                        <a:latin typeface="Arial Narrow" panose="020B0606020202030204" pitchFamily="34" charset="0"/>
                      </a:endParaRPr>
                    </a:p>
                  </a:txBody>
                  <a:tcPr>
                    <a:solidFill>
                      <a:schemeClr val="accent3">
                        <a:lumMod val="60000"/>
                        <a:lumOff val="40000"/>
                      </a:schemeClr>
                    </a:solidFill>
                  </a:tcP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endParaRPr kumimoji="1" lang="ja-JP" altLang="en-US" sz="1400" dirty="0">
                        <a:latin typeface="Arial Narrow" panose="020B0606020202030204" pitchFamily="34" charset="0"/>
                      </a:endParaRPr>
                    </a:p>
                  </a:txBody>
                  <a:tcPr anchor="ctr"/>
                </a:tc>
                <a:tc>
                  <a:txBody>
                    <a:bodyPr/>
                    <a:lstStyle/>
                    <a:p>
                      <a:pPr algn="ctr">
                        <a:lnSpc>
                          <a:spcPts val="1200"/>
                        </a:lnSpc>
                      </a:pPr>
                      <a:r>
                        <a:rPr kumimoji="1" lang="ja-JP" altLang="en-US" sz="1400" dirty="0" smtClean="0">
                          <a:latin typeface="Arial Narrow" panose="020B0606020202030204" pitchFamily="34" charset="0"/>
                        </a:rPr>
                        <a:t>〇</a:t>
                      </a:r>
                      <a:endParaRPr kumimoji="1" lang="ja-JP" altLang="en-US" sz="1400" dirty="0">
                        <a:latin typeface="Arial Narrow" panose="020B0606020202030204" pitchFamily="34" charset="0"/>
                      </a:endParaRPr>
                    </a:p>
                  </a:txBody>
                  <a:tcPr anchor="ctr"/>
                </a:tc>
                <a:tc>
                  <a:txBody>
                    <a:bodyPr/>
                    <a:lstStyle/>
                    <a:p>
                      <a:pPr algn="l">
                        <a:lnSpc>
                          <a:spcPts val="1200"/>
                        </a:lnSpc>
                      </a:pPr>
                      <a:r>
                        <a:rPr kumimoji="1" lang="en-US" altLang="ja-JP" sz="1400" dirty="0" smtClean="0">
                          <a:latin typeface="Arial Narrow" panose="020B0606020202030204" pitchFamily="34" charset="0"/>
                        </a:rPr>
                        <a:t>SM and ET are closely related with GW in data assimilation.</a:t>
                      </a:r>
                      <a:endParaRPr kumimoji="1" lang="ja-JP" altLang="en-US" sz="1400" dirty="0">
                        <a:latin typeface="Arial Narrow" panose="020B0606020202030204" pitchFamily="34" charset="0"/>
                      </a:endParaRPr>
                    </a:p>
                  </a:txBody>
                  <a:tcPr/>
                </a:tc>
              </a:tr>
            </a:tbl>
          </a:graphicData>
        </a:graphic>
      </p:graphicFrame>
      <p:sp>
        <p:nvSpPr>
          <p:cNvPr id="4" name="コンテンツ プレースホルダー 3"/>
          <p:cNvSpPr>
            <a:spLocks noGrp="1"/>
          </p:cNvSpPr>
          <p:nvPr>
            <p:ph sz="quarter" idx="11"/>
          </p:nvPr>
        </p:nvSpPr>
        <p:spPr>
          <a:xfrm>
            <a:off x="2057400" y="304800"/>
            <a:ext cx="5486400" cy="533400"/>
          </a:xfrm>
        </p:spPr>
        <p:txBody>
          <a:bodyPr/>
          <a:lstStyle/>
          <a:p>
            <a:r>
              <a:rPr kumimoji="1" lang="en-US" altLang="ja-JP" sz="2800" b="1" dirty="0" smtClean="0"/>
              <a:t>Proposed Water Constellation </a:t>
            </a:r>
          </a:p>
        </p:txBody>
      </p:sp>
      <p:sp>
        <p:nvSpPr>
          <p:cNvPr id="7" name="テキスト ボックス 6"/>
          <p:cNvSpPr txBox="1"/>
          <p:nvPr/>
        </p:nvSpPr>
        <p:spPr>
          <a:xfrm>
            <a:off x="376237" y="1295400"/>
            <a:ext cx="8703663"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Wingdings" panose="05000000000000000000" pitchFamily="2" charset="2"/>
              <a:buChar char="l"/>
              <a:tabLst/>
            </a:pPr>
            <a:r>
              <a:rPr lang="en-US" altLang="ja-JP" dirty="0" smtClean="0"/>
              <a:t>Instruments requirement for observing a water variables considering synergies of </a:t>
            </a:r>
            <a:br>
              <a:rPr lang="en-US" altLang="ja-JP" dirty="0" smtClean="0"/>
            </a:br>
            <a:r>
              <a:rPr lang="en-US" altLang="ja-JP" dirty="0" smtClean="0"/>
              <a:t>other variable observations are shown in the following.</a:t>
            </a:r>
          </a:p>
        </p:txBody>
      </p:sp>
      <p:sp>
        <p:nvSpPr>
          <p:cNvPr id="9" name="テキスト ボックス 8"/>
          <p:cNvSpPr txBox="1"/>
          <p:nvPr/>
        </p:nvSpPr>
        <p:spPr>
          <a:xfrm>
            <a:off x="990600" y="2085203"/>
            <a:ext cx="69025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200" b="0" i="0" u="none" strike="noStrike" cap="none" spc="0" normalizeH="0" baseline="0" dirty="0" smtClean="0">
                <a:ln>
                  <a:noFill/>
                </a:ln>
                <a:solidFill>
                  <a:srgbClr val="002569"/>
                </a:solidFill>
                <a:effectLst/>
                <a:uFillTx/>
                <a:latin typeface="Arial Narrow" panose="020B0606020202030204" pitchFamily="34" charset="0"/>
              </a:rPr>
              <a:t>Instrument</a:t>
            </a:r>
            <a:endParaRPr kumimoji="0" lang="ja-JP" altLang="en-US" sz="1200" b="0" i="0" u="none" strike="noStrike" cap="none" spc="0" normalizeH="0" baseline="0" dirty="0">
              <a:ln>
                <a:noFill/>
              </a:ln>
              <a:solidFill>
                <a:srgbClr val="002569"/>
              </a:solidFill>
              <a:effectLst/>
              <a:uFillTx/>
              <a:latin typeface="Arial Narrow" panose="020B0606020202030204" pitchFamily="34" charset="0"/>
            </a:endParaRPr>
          </a:p>
        </p:txBody>
      </p:sp>
      <p:sp>
        <p:nvSpPr>
          <p:cNvPr id="10" name="テキスト ボックス 9"/>
          <p:cNvSpPr txBox="1"/>
          <p:nvPr/>
        </p:nvSpPr>
        <p:spPr>
          <a:xfrm>
            <a:off x="887399" y="2590800"/>
            <a:ext cx="55559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sz="1200" dirty="0" smtClean="0">
                <a:latin typeface="Arial Narrow" panose="020B0606020202030204" pitchFamily="34" charset="0"/>
              </a:rPr>
              <a:t>Variable</a:t>
            </a:r>
            <a:endParaRPr kumimoji="0" lang="ja-JP" altLang="en-US" sz="1200" b="0" i="0" u="none" strike="noStrike" cap="none" spc="0" normalizeH="0" baseline="0" dirty="0">
              <a:ln>
                <a:noFill/>
              </a:ln>
              <a:solidFill>
                <a:srgbClr val="002569"/>
              </a:solidFill>
              <a:effectLst/>
              <a:uFillTx/>
              <a:latin typeface="Arial Narrow" panose="020B0606020202030204" pitchFamily="34" charset="0"/>
            </a:endParaRPr>
          </a:p>
        </p:txBody>
      </p:sp>
    </p:spTree>
    <p:extLst>
      <p:ext uri="{BB962C8B-B14F-4D97-AF65-F5344CB8AC3E}">
        <p14:creationId xmlns:p14="http://schemas.microsoft.com/office/powerpoint/2010/main" val="346683491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3" name="コンテンツ プレースホルダー 2"/>
          <p:cNvSpPr>
            <a:spLocks noGrp="1"/>
          </p:cNvSpPr>
          <p:nvPr>
            <p:ph sz="quarter" idx="10"/>
          </p:nvPr>
        </p:nvSpPr>
        <p:spPr>
          <a:xfrm>
            <a:off x="304800" y="1219200"/>
            <a:ext cx="8610600" cy="5410200"/>
          </a:xfrm>
          <a:ln>
            <a:solidFill>
              <a:schemeClr val="accent1"/>
            </a:solidFill>
          </a:ln>
        </p:spPr>
        <p:txBody>
          <a:bodyPr/>
          <a:lstStyle/>
          <a:p>
            <a:pPr marL="285750" marR="0" indent="-285750" algn="l" defTabSz="457200" rtl="0" fontAlgn="auto" latinLnBrk="1" hangingPunct="0">
              <a:lnSpc>
                <a:spcPct val="100000"/>
              </a:lnSpc>
              <a:spcBef>
                <a:spcPts val="0"/>
              </a:spcBef>
              <a:spcAft>
                <a:spcPts val="0"/>
              </a:spcAft>
              <a:buClrTx/>
              <a:buSzTx/>
              <a:buFont typeface="Wingdings" panose="05000000000000000000" pitchFamily="2" charset="2"/>
              <a:buChar char="l"/>
              <a:tabLst/>
            </a:pPr>
            <a:r>
              <a:rPr lang="en-US" altLang="ja-JP"/>
              <a:t>N</a:t>
            </a:r>
            <a:r>
              <a:rPr lang="en-US" altLang="ja-JP" smtClean="0"/>
              <a:t>ecessary </a:t>
            </a:r>
            <a:r>
              <a:rPr lang="en-US" altLang="ja-JP" dirty="0"/>
              <a:t>components </a:t>
            </a:r>
            <a:r>
              <a:rPr lang="en-US" altLang="ja-JP" dirty="0" smtClean="0"/>
              <a:t>for water constellation already exist </a:t>
            </a:r>
            <a:r>
              <a:rPr lang="en-US" altLang="ja-JP"/>
              <a:t>in </a:t>
            </a:r>
            <a:br>
              <a:rPr lang="en-US" altLang="ja-JP"/>
            </a:br>
            <a:r>
              <a:rPr lang="en-US" altLang="ja-JP" smtClean="0"/>
              <a:t>existing and future plans.</a:t>
            </a:r>
            <a:endParaRPr lang="en-US" altLang="ja-JP" dirty="0"/>
          </a:p>
          <a:p>
            <a:pPr marL="705542" lvl="2" indent="-285750" algn="l" rtl="0" latinLnBrk="1" hangingPunct="0">
              <a:buFont typeface="Arial" panose="020B0604020202020204" pitchFamily="34" charset="0"/>
              <a:buChar char="•"/>
            </a:pPr>
            <a:r>
              <a:rPr lang="en-US" altLang="ja-JP" sz="1800" dirty="0"/>
              <a:t>MWI constellation is a key </a:t>
            </a:r>
            <a:r>
              <a:rPr lang="en-US" altLang="ja-JP" sz="1800"/>
              <a:t>component </a:t>
            </a:r>
            <a:r>
              <a:rPr lang="en-US" altLang="ja-JP" sz="1800" smtClean="0">
                <a:solidFill>
                  <a:srgbClr val="002060"/>
                </a:solidFill>
              </a:rPr>
              <a:t>for retrieving precipitation, </a:t>
            </a:r>
            <a:br>
              <a:rPr lang="en-US" altLang="ja-JP" sz="1800" smtClean="0">
                <a:solidFill>
                  <a:srgbClr val="002060"/>
                </a:solidFill>
              </a:rPr>
            </a:br>
            <a:r>
              <a:rPr lang="en-US" altLang="ja-JP" sz="1800" smtClean="0">
                <a:solidFill>
                  <a:srgbClr val="002060"/>
                </a:solidFill>
              </a:rPr>
              <a:t>soil moisture and ET.  Prospective gaps of FO missions of AMSR-2, </a:t>
            </a:r>
            <a:br>
              <a:rPr lang="en-US" altLang="ja-JP" sz="1800" smtClean="0">
                <a:solidFill>
                  <a:srgbClr val="002060"/>
                </a:solidFill>
              </a:rPr>
            </a:br>
            <a:r>
              <a:rPr lang="en-US" altLang="ja-JP" sz="1800" smtClean="0">
                <a:solidFill>
                  <a:srgbClr val="002060"/>
                </a:solidFill>
              </a:rPr>
              <a:t>DMSP/SSMI, SMOS and SMAP need to be addressed.</a:t>
            </a:r>
            <a:endParaRPr lang="en-US" altLang="ja-JP" sz="1800">
              <a:solidFill>
                <a:srgbClr val="002060"/>
              </a:solidFill>
            </a:endParaRPr>
          </a:p>
          <a:p>
            <a:pPr marL="705542" lvl="2" indent="-285750" algn="l" rtl="0" latinLnBrk="1" hangingPunct="0">
              <a:buFont typeface="Arial" panose="020B0604020202020204" pitchFamily="34" charset="0"/>
              <a:buChar char="•"/>
            </a:pPr>
            <a:r>
              <a:rPr lang="en-US" altLang="ja-JP" sz="1800" smtClean="0">
                <a:solidFill>
                  <a:srgbClr val="002060"/>
                </a:solidFill>
              </a:rPr>
              <a:t>Next-generation precipitation radar and synergistic observation with </a:t>
            </a:r>
            <a:br>
              <a:rPr lang="en-US" altLang="ja-JP" sz="1800" smtClean="0">
                <a:solidFill>
                  <a:srgbClr val="002060"/>
                </a:solidFill>
              </a:rPr>
            </a:br>
            <a:r>
              <a:rPr lang="en-US" altLang="ja-JP" sz="1800" smtClean="0">
                <a:solidFill>
                  <a:srgbClr val="002060"/>
                </a:solidFill>
              </a:rPr>
              <a:t>EarthCARE should be made to study the process of aerosol, cloud and precipitation.</a:t>
            </a:r>
            <a:endParaRPr lang="en-US" altLang="ja-JP" sz="1800" dirty="0"/>
          </a:p>
          <a:p>
            <a:pPr marL="705542" lvl="2" indent="-285750" algn="l" rtl="0" latinLnBrk="1" hangingPunct="0">
              <a:buFont typeface="Arial" panose="020B0604020202020204" pitchFamily="34" charset="0"/>
              <a:buChar char="•"/>
            </a:pPr>
            <a:r>
              <a:rPr lang="en-US" altLang="ja-JP" sz="1800" smtClean="0"/>
              <a:t>TIR</a:t>
            </a:r>
            <a:r>
              <a:rPr lang="en-US" altLang="ja-JP" sz="1800" dirty="0"/>
              <a:t>, optical and L/C/X band </a:t>
            </a:r>
            <a:r>
              <a:rPr lang="en-US" altLang="ja-JP" sz="1800"/>
              <a:t>radars </a:t>
            </a:r>
            <a:r>
              <a:rPr lang="en-US" altLang="ja-JP" sz="1800" smtClean="0"/>
              <a:t>can be optimized for data aquisition and product generatio to </a:t>
            </a:r>
            <a:r>
              <a:rPr lang="en-US" altLang="ja-JP" sz="1800"/>
              <a:t>contribute  </a:t>
            </a:r>
            <a:r>
              <a:rPr lang="en-US" altLang="ja-JP" sz="1800" smtClean="0"/>
              <a:t>to </a:t>
            </a:r>
            <a:r>
              <a:rPr lang="en-US" altLang="ja-JP" sz="1800" dirty="0"/>
              <a:t>observations of SM, ET, RD </a:t>
            </a:r>
            <a:r>
              <a:rPr lang="en-US" altLang="ja-JP" sz="1800"/>
              <a:t>and </a:t>
            </a:r>
            <a:r>
              <a:rPr lang="en-US" altLang="ja-JP" sz="1800" smtClean="0"/>
              <a:t>ST.</a:t>
            </a:r>
          </a:p>
          <a:p>
            <a:pPr marL="705542" lvl="2" indent="-285750" algn="l" rtl="0" latinLnBrk="1" hangingPunct="0">
              <a:buFont typeface="Arial" panose="020B0604020202020204" pitchFamily="34" charset="0"/>
              <a:buChar char="•"/>
            </a:pPr>
            <a:r>
              <a:rPr lang="en-GB" altLang="ja-JP" sz="1800" smtClean="0"/>
              <a:t>Revisit </a:t>
            </a:r>
            <a:r>
              <a:rPr lang="en-GB" altLang="ja-JP" sz="1800"/>
              <a:t>time of </a:t>
            </a:r>
            <a:r>
              <a:rPr lang="en-GB" altLang="ja-JP" sz="1800" smtClean="0"/>
              <a:t>altimeter missions </a:t>
            </a:r>
            <a:r>
              <a:rPr lang="en-GB" altLang="ja-JP" sz="1800"/>
              <a:t>need to be improved for </a:t>
            </a:r>
            <a:r>
              <a:rPr lang="en-GB" altLang="ja-JP" sz="1800" smtClean="0"/>
              <a:t>monitoring </a:t>
            </a:r>
            <a:r>
              <a:rPr lang="en-GB" altLang="ja-JP" sz="1800"/>
              <a:t>river </a:t>
            </a:r>
            <a:r>
              <a:rPr lang="en-GB" altLang="ja-JP" sz="1800" smtClean="0"/>
              <a:t>discharge and surface water storage.</a:t>
            </a:r>
            <a:endParaRPr lang="en-US" altLang="ja-JP" sz="1800"/>
          </a:p>
          <a:p>
            <a:pPr marL="705542" lvl="2" indent="-285750" algn="l" rtl="0" latinLnBrk="1" hangingPunct="0">
              <a:buFont typeface="Arial" panose="020B0604020202020204" pitchFamily="34" charset="0"/>
              <a:buChar char="•"/>
            </a:pPr>
            <a:r>
              <a:rPr lang="en-GB" altLang="ja-JP" sz="1800" smtClean="0"/>
              <a:t>GRACE </a:t>
            </a:r>
            <a:r>
              <a:rPr lang="en-GB" altLang="ja-JP" sz="1800"/>
              <a:t>type missions should be continued for groundwater </a:t>
            </a:r>
            <a:r>
              <a:rPr lang="en-GB" altLang="ja-JP" sz="1800" smtClean="0"/>
              <a:t>monitoring.</a:t>
            </a:r>
            <a:endParaRPr lang="en-US" altLang="ja-JP" sz="1800"/>
          </a:p>
          <a:p>
            <a:pPr marL="705542" lvl="2" indent="-285750" algn="l" rtl="0" latinLnBrk="1" hangingPunct="0">
              <a:buFont typeface="Arial" panose="020B0604020202020204" pitchFamily="34" charset="0"/>
              <a:buChar char="•"/>
            </a:pPr>
            <a:r>
              <a:rPr lang="en-GB" altLang="ja-JP" sz="1800" smtClean="0"/>
              <a:t>Data </a:t>
            </a:r>
            <a:r>
              <a:rPr lang="en-GB" altLang="ja-JP" sz="1800"/>
              <a:t>assimilation systems should be developed to use actual data in a more optimal way.  </a:t>
            </a:r>
            <a:endParaRPr lang="en-GB" altLang="ja-JP" sz="1800" smtClean="0"/>
          </a:p>
          <a:p>
            <a:pPr marL="285750" lvl="3" indent="-285750" algn="l" rtl="0" latinLnBrk="1" hangingPunct="0">
              <a:buFont typeface="Wingdings" panose="05000000000000000000" pitchFamily="2" charset="2"/>
              <a:buChar char="l"/>
            </a:pPr>
            <a:r>
              <a:rPr lang="en-GB" altLang="ja-JP"/>
              <a:t>It is recommended that CEOS maintain some form or a water activity or advisory group to ensure that the benefits of these studies are incorporated into future CEOS discussions and plans.</a:t>
            </a:r>
            <a:endParaRPr lang="ja-JP" altLang="ja-JP"/>
          </a:p>
          <a:p>
            <a:pPr marL="0" lvl="3" indent="0" algn="l" rtl="0" latinLnBrk="1" hangingPunct="0">
              <a:buNone/>
            </a:pPr>
            <a:endParaRPr lang="ja-JP" altLang="ja-JP"/>
          </a:p>
          <a:p>
            <a:pPr marL="285750" lvl="3" indent="-285750" algn="l" rtl="0" latinLnBrk="1" hangingPunct="0">
              <a:buFont typeface="Wingdings" panose="05000000000000000000" pitchFamily="2" charset="2"/>
              <a:buChar char="l"/>
            </a:pPr>
            <a:endParaRPr lang="en-US" altLang="ja-JP" sz="1600" dirty="0"/>
          </a:p>
          <a:p>
            <a:pPr marL="781050" lvl="4" indent="-285750" algn="l" rtl="0" latinLnBrk="1" hangingPunct="0">
              <a:buFont typeface="Wingdings" panose="05000000000000000000" pitchFamily="2" charset="2"/>
              <a:buChar char="l"/>
            </a:pPr>
            <a:endParaRPr lang="en-US" altLang="ja-JP" sz="1800" dirty="0" smtClean="0"/>
          </a:p>
          <a:p>
            <a:pPr marL="285750" lvl="3" indent="-285750" algn="l" rtl="0" latinLnBrk="1" hangingPunct="0">
              <a:buFont typeface="Wingdings" panose="05000000000000000000" pitchFamily="2" charset="2"/>
              <a:buChar char="l"/>
            </a:pPr>
            <a:endParaRPr lang="en-US" altLang="ja-JP" sz="1800" dirty="0"/>
          </a:p>
          <a:p>
            <a:pPr marL="705542" lvl="2" indent="-285750" algn="l" rtl="0" latinLnBrk="1" hangingPunct="0">
              <a:buFont typeface="Wingdings" panose="05000000000000000000" pitchFamily="2" charset="2"/>
              <a:buChar char="l"/>
            </a:pPr>
            <a:endParaRPr lang="en-US" altLang="ja-JP" sz="1800" dirty="0" smtClean="0"/>
          </a:p>
          <a:p>
            <a:pPr marL="705542" lvl="2" indent="-285750" algn="l" rtl="0" latinLnBrk="1" hangingPunct="0">
              <a:buFont typeface="Wingdings" panose="05000000000000000000" pitchFamily="2" charset="2"/>
              <a:buChar char="l"/>
            </a:pPr>
            <a:endParaRPr lang="en-US" altLang="ja-JP" sz="1800" dirty="0"/>
          </a:p>
          <a:p>
            <a:endParaRPr kumimoji="1" lang="ja-JP" altLang="en-US" sz="2400" dirty="0"/>
          </a:p>
        </p:txBody>
      </p:sp>
      <p:sp>
        <p:nvSpPr>
          <p:cNvPr id="4" name="コンテンツ プレースホルダー 3"/>
          <p:cNvSpPr>
            <a:spLocks noGrp="1"/>
          </p:cNvSpPr>
          <p:nvPr>
            <p:ph sz="quarter" idx="11"/>
          </p:nvPr>
        </p:nvSpPr>
        <p:spPr>
          <a:xfrm>
            <a:off x="1905000" y="304800"/>
            <a:ext cx="6553200" cy="533400"/>
          </a:xfrm>
        </p:spPr>
        <p:txBody>
          <a:bodyPr/>
          <a:lstStyle/>
          <a:p>
            <a:r>
              <a:rPr kumimoji="1" lang="en-US" altLang="ja-JP" sz="2800" b="1" dirty="0"/>
              <a:t>Proposed Water Constellation (con’d) </a:t>
            </a:r>
          </a:p>
          <a:p>
            <a:endParaRPr kumimoji="1" lang="ja-JP" altLang="en-US" dirty="0"/>
          </a:p>
        </p:txBody>
      </p:sp>
    </p:spTree>
    <p:extLst>
      <p:ext uri="{BB962C8B-B14F-4D97-AF65-F5344CB8AC3E}">
        <p14:creationId xmlns:p14="http://schemas.microsoft.com/office/powerpoint/2010/main" val="8754709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3" name="コンテンツ プレースホルダー 2"/>
          <p:cNvSpPr>
            <a:spLocks noGrp="1"/>
          </p:cNvSpPr>
          <p:nvPr>
            <p:ph sz="quarter" idx="10"/>
          </p:nvPr>
        </p:nvSpPr>
        <p:spPr/>
        <p:txBody>
          <a:bodyPr/>
          <a:lstStyle/>
          <a:p>
            <a:r>
              <a:rPr kumimoji="1" lang="en-US" altLang="ja-JP" sz="2400" smtClean="0">
                <a:solidFill>
                  <a:srgbClr val="002060"/>
                </a:solidFill>
              </a:rPr>
              <a:t>The </a:t>
            </a:r>
            <a:r>
              <a:rPr kumimoji="1" lang="en-US" altLang="ja-JP" sz="2400" smtClean="0">
                <a:solidFill>
                  <a:srgbClr val="002060"/>
                </a:solidFill>
              </a:rPr>
              <a:t>30</a:t>
            </a:r>
            <a:r>
              <a:rPr kumimoji="1" lang="en-US" altLang="ja-JP" sz="2400" baseline="30000" smtClean="0">
                <a:solidFill>
                  <a:srgbClr val="002060"/>
                </a:solidFill>
              </a:rPr>
              <a:t>th</a:t>
            </a:r>
            <a:r>
              <a:rPr kumimoji="1" lang="en-US" altLang="ja-JP" sz="2400" smtClean="0">
                <a:solidFill>
                  <a:srgbClr val="002060"/>
                </a:solidFill>
              </a:rPr>
              <a:t> </a:t>
            </a:r>
            <a:r>
              <a:rPr kumimoji="1" lang="en-US" altLang="ja-JP" sz="2400" dirty="0" smtClean="0">
                <a:solidFill>
                  <a:srgbClr val="002060"/>
                </a:solidFill>
              </a:rPr>
              <a:t>CEOS </a:t>
            </a:r>
            <a:r>
              <a:rPr kumimoji="1" lang="en-US" altLang="ja-JP" sz="2400" smtClean="0">
                <a:solidFill>
                  <a:srgbClr val="002060"/>
                </a:solidFill>
              </a:rPr>
              <a:t>Plenary </a:t>
            </a:r>
            <a:r>
              <a:rPr kumimoji="1" lang="en-US" altLang="ja-JP" sz="2400" smtClean="0">
                <a:solidFill>
                  <a:srgbClr val="002060"/>
                </a:solidFill>
              </a:rPr>
              <a:t>decided;</a:t>
            </a:r>
            <a:endParaRPr kumimoji="1" lang="en-US" altLang="ja-JP" sz="2400" smtClean="0">
              <a:solidFill>
                <a:srgbClr val="002060"/>
              </a:solidFill>
            </a:endParaRPr>
          </a:p>
          <a:p>
            <a:pPr marL="0" indent="0">
              <a:buNone/>
            </a:pPr>
            <a:endParaRPr lang="en-US" altLang="ja-JP" sz="2400">
              <a:solidFill>
                <a:srgbClr val="002060"/>
              </a:solidFill>
            </a:endParaRPr>
          </a:p>
          <a:p>
            <a:pPr marL="0" indent="0">
              <a:buNone/>
            </a:pPr>
            <a:r>
              <a:rPr lang="en-US" altLang="ja-JP" sz="2400" smtClean="0">
                <a:solidFill>
                  <a:srgbClr val="002060"/>
                </a:solidFill>
              </a:rPr>
              <a:t> ‐to </a:t>
            </a:r>
            <a:r>
              <a:rPr lang="en-US" altLang="ja-JP" sz="2400">
                <a:solidFill>
                  <a:srgbClr val="002060"/>
                </a:solidFill>
              </a:rPr>
              <a:t>endorse the CEOS Water Constellation FS report </a:t>
            </a:r>
            <a:r>
              <a:rPr lang="en-US" altLang="ja-JP" sz="2400" smtClean="0">
                <a:solidFill>
                  <a:srgbClr val="002060"/>
                </a:solidFill>
              </a:rPr>
              <a:t/>
            </a:r>
            <a:br>
              <a:rPr lang="en-US" altLang="ja-JP" sz="2400" smtClean="0">
                <a:solidFill>
                  <a:srgbClr val="002060"/>
                </a:solidFill>
              </a:rPr>
            </a:br>
            <a:r>
              <a:rPr lang="en-US" altLang="ja-JP" sz="2400">
                <a:solidFill>
                  <a:srgbClr val="002060"/>
                </a:solidFill>
              </a:rPr>
              <a:t/>
            </a:r>
            <a:br>
              <a:rPr lang="en-US" altLang="ja-JP" sz="2400">
                <a:solidFill>
                  <a:srgbClr val="002060"/>
                </a:solidFill>
              </a:rPr>
            </a:br>
            <a:r>
              <a:rPr lang="en-US" altLang="ja-JP" sz="2400" smtClean="0">
                <a:solidFill>
                  <a:srgbClr val="002060"/>
                </a:solidFill>
              </a:rPr>
              <a:t>  - to consider next steps </a:t>
            </a:r>
            <a:r>
              <a:rPr lang="en-US" altLang="ja-JP" sz="2400">
                <a:solidFill>
                  <a:srgbClr val="002060"/>
                </a:solidFill>
              </a:rPr>
              <a:t>by the April 2017 CEOS SIT </a:t>
            </a:r>
            <a:r>
              <a:rPr lang="en-US" altLang="ja-JP" sz="2400" smtClean="0">
                <a:solidFill>
                  <a:srgbClr val="002060"/>
                </a:solidFill>
              </a:rPr>
              <a:t>  </a:t>
            </a:r>
            <a:br>
              <a:rPr lang="en-US" altLang="ja-JP" sz="2400" smtClean="0">
                <a:solidFill>
                  <a:srgbClr val="002060"/>
                </a:solidFill>
              </a:rPr>
            </a:br>
            <a:r>
              <a:rPr lang="en-US" altLang="ja-JP" sz="2400" smtClean="0">
                <a:solidFill>
                  <a:srgbClr val="002060"/>
                </a:solidFill>
              </a:rPr>
              <a:t>    meeting to </a:t>
            </a:r>
            <a:r>
              <a:rPr lang="en-US" altLang="ja-JP" sz="2400">
                <a:solidFill>
                  <a:srgbClr val="002060"/>
                </a:solidFill>
              </a:rPr>
              <a:t>address </a:t>
            </a:r>
            <a:r>
              <a:rPr lang="en-US" altLang="ja-JP" sz="2400" smtClean="0">
                <a:solidFill>
                  <a:srgbClr val="002060"/>
                </a:solidFill>
              </a:rPr>
              <a:t>recommendations of </a:t>
            </a:r>
            <a:r>
              <a:rPr lang="en-US" altLang="ja-JP" sz="2400">
                <a:solidFill>
                  <a:srgbClr val="002060"/>
                </a:solidFill>
              </a:rPr>
              <a:t>the water cycle </a:t>
            </a:r>
            <a:r>
              <a:rPr lang="en-US" altLang="ja-JP" sz="2400" smtClean="0">
                <a:solidFill>
                  <a:srgbClr val="002060"/>
                </a:solidFill>
              </a:rPr>
              <a:t> </a:t>
            </a:r>
            <a:br>
              <a:rPr lang="en-US" altLang="ja-JP" sz="2400" smtClean="0">
                <a:solidFill>
                  <a:srgbClr val="002060"/>
                </a:solidFill>
              </a:rPr>
            </a:br>
            <a:r>
              <a:rPr lang="en-US" altLang="ja-JP" sz="2400" smtClean="0">
                <a:solidFill>
                  <a:srgbClr val="002060"/>
                </a:solidFill>
              </a:rPr>
              <a:t>    FS </a:t>
            </a:r>
            <a:r>
              <a:rPr lang="en-US" altLang="ja-JP" sz="2400">
                <a:solidFill>
                  <a:srgbClr val="002060"/>
                </a:solidFill>
              </a:rPr>
              <a:t>and remaining CEOS Water Strategy actions (C2 to </a:t>
            </a:r>
            <a:r>
              <a:rPr lang="en-US" altLang="ja-JP" sz="2400" smtClean="0">
                <a:solidFill>
                  <a:srgbClr val="002060"/>
                </a:solidFill>
              </a:rPr>
              <a:t/>
            </a:r>
            <a:br>
              <a:rPr lang="en-US" altLang="ja-JP" sz="2400" smtClean="0">
                <a:solidFill>
                  <a:srgbClr val="002060"/>
                </a:solidFill>
              </a:rPr>
            </a:br>
            <a:r>
              <a:rPr lang="en-US" altLang="ja-JP" sz="2400" smtClean="0">
                <a:solidFill>
                  <a:srgbClr val="002060"/>
                </a:solidFill>
              </a:rPr>
              <a:t>    C9</a:t>
            </a:r>
            <a:r>
              <a:rPr lang="en-US" altLang="ja-JP" sz="2400">
                <a:solidFill>
                  <a:srgbClr val="002060"/>
                </a:solidFill>
              </a:rPr>
              <a:t>) </a:t>
            </a:r>
            <a:br>
              <a:rPr lang="en-US" altLang="ja-JP" sz="2400">
                <a:solidFill>
                  <a:srgbClr val="002060"/>
                </a:solidFill>
              </a:rPr>
            </a:br>
            <a:endParaRPr kumimoji="1" lang="en-US" altLang="ja-JP" sz="2400" dirty="0" smtClean="0">
              <a:solidFill>
                <a:srgbClr val="002060"/>
              </a:solidFill>
            </a:endParaRPr>
          </a:p>
        </p:txBody>
      </p:sp>
      <p:sp>
        <p:nvSpPr>
          <p:cNvPr id="4" name="コンテンツ プレースホルダー 3"/>
          <p:cNvSpPr>
            <a:spLocks noGrp="1"/>
          </p:cNvSpPr>
          <p:nvPr>
            <p:ph sz="quarter" idx="11"/>
          </p:nvPr>
        </p:nvSpPr>
        <p:spPr>
          <a:xfrm>
            <a:off x="2057400" y="152400"/>
            <a:ext cx="4953000" cy="533400"/>
          </a:xfrm>
        </p:spPr>
        <p:txBody>
          <a:bodyPr/>
          <a:lstStyle/>
          <a:p>
            <a:r>
              <a:rPr kumimoji="1" lang="en-US" altLang="ja-JP" b="1" smtClean="0"/>
              <a:t>Recommendations </a:t>
            </a:r>
            <a:r>
              <a:rPr kumimoji="1" lang="en-US" altLang="ja-JP" b="1" dirty="0" smtClean="0"/>
              <a:t>for </a:t>
            </a:r>
          </a:p>
          <a:p>
            <a:r>
              <a:rPr kumimoji="1" lang="en-US" altLang="ja-JP" b="1" dirty="0" smtClean="0"/>
              <a:t>CEOS Plenary Decision</a:t>
            </a:r>
            <a:endParaRPr kumimoji="1" lang="ja-JP" altLang="en-US" b="1" dirty="0"/>
          </a:p>
        </p:txBody>
      </p:sp>
    </p:spTree>
    <p:extLst>
      <p:ext uri="{BB962C8B-B14F-4D97-AF65-F5344CB8AC3E}">
        <p14:creationId xmlns:p14="http://schemas.microsoft.com/office/powerpoint/2010/main" val="66575811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11"/>
          <p:cNvSpPr txBox="1"/>
          <p:nvPr/>
        </p:nvSpPr>
        <p:spPr>
          <a:xfrm>
            <a:off x="755573" y="1219200"/>
            <a:ext cx="8007427" cy="2923877"/>
          </a:xfrm>
          <a:prstGeom prst="rect">
            <a:avLst/>
          </a:prstGeom>
          <a:noFill/>
        </p:spPr>
        <p:txBody>
          <a:bodyPr wrap="square" rtlCol="0">
            <a:spAutoFit/>
          </a:bodyPr>
          <a:lstStyle/>
          <a:p>
            <a:pPr marL="285750" indent="-285750">
              <a:buFont typeface="Arial" panose="020B0604020202020204" pitchFamily="34" charset="0"/>
              <a:buChar char="•"/>
            </a:pPr>
            <a:r>
              <a:rPr lang="en-CA" dirty="0"/>
              <a:t>The GEOSS Water Strategy  renews the observational </a:t>
            </a:r>
            <a:r>
              <a:rPr lang="en-CA" dirty="0" smtClean="0"/>
              <a:t>component</a:t>
            </a:r>
            <a:r>
              <a:rPr lang="ja-JP" altLang="en-US" dirty="0"/>
              <a:t> </a:t>
            </a:r>
            <a:r>
              <a:rPr lang="en-US" altLang="ja-JP" dirty="0" smtClean="0"/>
              <a:t>o</a:t>
            </a:r>
            <a:r>
              <a:rPr lang="en-CA" dirty="0" smtClean="0"/>
              <a:t>f </a:t>
            </a:r>
            <a:r>
              <a:rPr lang="en-CA" dirty="0"/>
              <a:t>the community’s efforts to communicate the needs  of the </a:t>
            </a:r>
            <a:r>
              <a:rPr lang="en-CA" dirty="0" smtClean="0"/>
              <a:t>Water </a:t>
            </a:r>
            <a:r>
              <a:rPr lang="en-CA" dirty="0"/>
              <a:t>community within the framework of </a:t>
            </a:r>
            <a:r>
              <a:rPr lang="en-CA" dirty="0" smtClean="0"/>
              <a:t>GEOSS.  </a:t>
            </a:r>
            <a:endParaRPr lang="en-CA" dirty="0"/>
          </a:p>
          <a:p>
            <a:pPr marL="285750" indent="-285750">
              <a:buFont typeface="Arial" panose="020B0604020202020204" pitchFamily="34" charset="0"/>
              <a:buChar char="•"/>
            </a:pPr>
            <a:r>
              <a:rPr lang="en-CA" smtClean="0"/>
              <a:t>CEOS Water Strategy Implementation Study Team (WSIST) prepared the CEOS </a:t>
            </a:r>
            <a:r>
              <a:rPr lang="en-CA" dirty="0" smtClean="0"/>
              <a:t>Water </a:t>
            </a:r>
            <a:r>
              <a:rPr lang="en-CA" smtClean="0"/>
              <a:t>Strategy to </a:t>
            </a:r>
            <a:r>
              <a:rPr lang="en-CA" dirty="0" smtClean="0"/>
              <a:t>the </a:t>
            </a:r>
            <a:r>
              <a:rPr lang="en-CA" smtClean="0"/>
              <a:t>GEOSS Water strategy recomendations.</a:t>
            </a:r>
          </a:p>
          <a:p>
            <a:pPr marL="285750" indent="-285750">
              <a:buFont typeface="Arial" panose="020B0604020202020204" pitchFamily="34" charset="0"/>
              <a:buChar char="•"/>
            </a:pPr>
            <a:r>
              <a:rPr lang="en-CA" smtClean="0"/>
              <a:t>CEOS Plenary 2016, Kyoto, decided on extention of WSIST for one year to implement the CEOS Water Strategy actions including the water constellation FS.</a:t>
            </a:r>
            <a:endParaRPr lang="en-CA" dirty="0" smtClean="0"/>
          </a:p>
          <a:p>
            <a:endParaRPr lang="en-CA" sz="2000" dirty="0" smtClean="0"/>
          </a:p>
          <a:p>
            <a:endParaRPr lang="en-CA" sz="2000" dirty="0"/>
          </a:p>
        </p:txBody>
      </p:sp>
      <p:pic>
        <p:nvPicPr>
          <p:cNvPr id="7" name="Picture 6" descr="NEWIGOSCOVERfron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022516"/>
            <a:ext cx="1291140" cy="16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icture 1"/>
          <p:cNvPicPr>
            <a:picLocks noChangeAspect="1" noChangeArrowheads="1"/>
          </p:cNvPicPr>
          <p:nvPr/>
        </p:nvPicPr>
        <p:blipFill>
          <a:blip r:embed="rId4"/>
          <a:srcRect/>
          <a:stretch>
            <a:fillRect/>
          </a:stretch>
        </p:blipFill>
        <p:spPr bwMode="auto">
          <a:xfrm>
            <a:off x="2077262" y="4066029"/>
            <a:ext cx="1281840" cy="1710017"/>
          </a:xfrm>
          <a:prstGeom prst="rect">
            <a:avLst/>
          </a:prstGeom>
          <a:noFill/>
          <a:ln w="9525">
            <a:noFill/>
            <a:miter lim="800000"/>
            <a:headEnd/>
            <a:tailEnd/>
          </a:ln>
        </p:spPr>
      </p:pic>
      <p:sp>
        <p:nvSpPr>
          <p:cNvPr id="9" name="Right Arrow 8"/>
          <p:cNvSpPr/>
          <p:nvPr/>
        </p:nvSpPr>
        <p:spPr>
          <a:xfrm>
            <a:off x="1643062" y="4821514"/>
            <a:ext cx="387194" cy="27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 name="グループ化 4"/>
          <p:cNvGrpSpPr/>
          <p:nvPr/>
        </p:nvGrpSpPr>
        <p:grpSpPr>
          <a:xfrm>
            <a:off x="3718946" y="3939837"/>
            <a:ext cx="1471185" cy="1838123"/>
            <a:chOff x="6074928" y="3298178"/>
            <a:chExt cx="2154672" cy="3006650"/>
          </a:xfrm>
        </p:grpSpPr>
        <p:pic>
          <p:nvPicPr>
            <p:cNvPr id="14"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758014" y="3831697"/>
              <a:ext cx="2844002" cy="2099171"/>
            </a:xfrm>
            <a:prstGeom prst="rect">
              <a:avLst/>
            </a:prstGeom>
          </p:spPr>
        </p:pic>
        <p:sp>
          <p:nvSpPr>
            <p:cNvPr id="2" name="Rectangle 1"/>
            <p:cNvSpPr/>
            <p:nvPr/>
          </p:nvSpPr>
          <p:spPr>
            <a:xfrm>
              <a:off x="6074928" y="3298178"/>
              <a:ext cx="150026" cy="3006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スライド番号プレースホルダー 2"/>
          <p:cNvSpPr>
            <a:spLocks noGrp="1"/>
          </p:cNvSpPr>
          <p:nvPr>
            <p:ph type="sldNum" sz="quarter" idx="12"/>
          </p:nvPr>
        </p:nvSpPr>
        <p:spPr>
          <a:xfrm>
            <a:off x="7239000" y="6546850"/>
            <a:ext cx="1905000" cy="297517"/>
          </a:xfrm>
        </p:spPr>
        <p:txBody>
          <a:bodyPr/>
          <a:lstStyle/>
          <a:p>
            <a:pPr>
              <a:lnSpc>
                <a:spcPts val="1600"/>
              </a:lnSpc>
            </a:pPr>
            <a:fld id="{65A4C642-086D-43E2-BEB5-56C5380C5CC1}" type="slidenum">
              <a:rPr lang="en-US" smtClean="0"/>
              <a:pPr>
                <a:lnSpc>
                  <a:spcPts val="1600"/>
                </a:lnSpc>
              </a:pPr>
              <a:t>2</a:t>
            </a:fld>
            <a:endParaRPr lang="en-US" dirty="0"/>
          </a:p>
        </p:txBody>
      </p:sp>
      <p:sp>
        <p:nvSpPr>
          <p:cNvPr id="4" name="テキスト ボックス 3"/>
          <p:cNvSpPr txBox="1"/>
          <p:nvPr/>
        </p:nvSpPr>
        <p:spPr>
          <a:xfrm>
            <a:off x="2129564" y="18288"/>
            <a:ext cx="5511445" cy="1569660"/>
          </a:xfrm>
          <a:prstGeom prst="rect">
            <a:avLst/>
          </a:prstGeom>
          <a:noFill/>
        </p:spPr>
        <p:txBody>
          <a:bodyPr wrap="none" rtlCol="0">
            <a:spAutoFit/>
          </a:bodyPr>
          <a:lstStyle/>
          <a:p>
            <a:r>
              <a:rPr kumimoji="1" lang="en-US" altLang="ja-JP" sz="3200" b="1" smtClean="0">
                <a:solidFill>
                  <a:schemeClr val="bg1"/>
                </a:solidFill>
              </a:rPr>
              <a:t>CEOS Water Strategy</a:t>
            </a:r>
          </a:p>
          <a:p>
            <a:r>
              <a:rPr kumimoji="1" lang="en-US" altLang="ja-JP" sz="3200" b="1" smtClean="0">
                <a:solidFill>
                  <a:schemeClr val="bg1"/>
                </a:solidFill>
              </a:rPr>
              <a:t>and Water Constellation FS</a:t>
            </a:r>
            <a:endParaRPr kumimoji="1" lang="en-US" altLang="ja-JP" sz="3200" b="1" dirty="0" smtClean="0">
              <a:solidFill>
                <a:schemeClr val="bg1"/>
              </a:solidFill>
            </a:endParaRPr>
          </a:p>
          <a:p>
            <a:endParaRPr kumimoji="1" lang="ja-JP" altLang="en-US" sz="3200" b="1" dirty="0">
              <a:solidFill>
                <a:schemeClr val="bg1"/>
              </a:solidFill>
            </a:endParaRPr>
          </a:p>
        </p:txBody>
      </p:sp>
      <p:pic>
        <p:nvPicPr>
          <p:cNvPr id="13" name="Picture 1"/>
          <p:cNvPicPr>
            <a:picLocks noChangeAspect="1"/>
          </p:cNvPicPr>
          <p:nvPr/>
        </p:nvPicPr>
        <p:blipFill>
          <a:blip r:embed="rId6"/>
          <a:stretch>
            <a:fillRect/>
          </a:stretch>
        </p:blipFill>
        <p:spPr>
          <a:xfrm>
            <a:off x="5855110" y="4044313"/>
            <a:ext cx="1344893" cy="1733648"/>
          </a:xfrm>
          <a:prstGeom prst="rect">
            <a:avLst/>
          </a:prstGeom>
        </p:spPr>
      </p:pic>
      <p:sp>
        <p:nvSpPr>
          <p:cNvPr id="15" name="Right Arrow 9"/>
          <p:cNvSpPr/>
          <p:nvPr/>
        </p:nvSpPr>
        <p:spPr>
          <a:xfrm>
            <a:off x="5274554" y="4876179"/>
            <a:ext cx="533292" cy="260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テキスト ボックス 10"/>
          <p:cNvSpPr txBox="1"/>
          <p:nvPr/>
        </p:nvSpPr>
        <p:spPr>
          <a:xfrm>
            <a:off x="248576" y="5943600"/>
            <a:ext cx="1403587"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kumimoji="0" lang="en-US" altLang="ja-JP" sz="1600" b="1" i="0" u="none" strike="noStrike" cap="none" spc="0" normalizeH="0" baseline="0" dirty="0" smtClean="0">
                <a:ln>
                  <a:noFill/>
                </a:ln>
                <a:solidFill>
                  <a:srgbClr val="002569"/>
                </a:solidFill>
                <a:effectLst/>
                <a:uFillTx/>
              </a:rPr>
              <a:t>IGOS Water </a:t>
            </a:r>
            <a:br>
              <a:rPr kumimoji="0" lang="en-US" altLang="ja-JP" sz="1600" b="1" i="0" u="none" strike="noStrike" cap="none" spc="0" normalizeH="0" baseline="0" dirty="0" smtClean="0">
                <a:ln>
                  <a:noFill/>
                </a:ln>
                <a:solidFill>
                  <a:srgbClr val="002569"/>
                </a:solidFill>
                <a:effectLst/>
                <a:uFillTx/>
              </a:rPr>
            </a:br>
            <a:r>
              <a:rPr kumimoji="0" lang="en-US" altLang="ja-JP" sz="1600" b="1" i="0" u="none" strike="noStrike" cap="none" spc="0" normalizeH="0" baseline="0" dirty="0" smtClean="0">
                <a:ln>
                  <a:noFill/>
                </a:ln>
                <a:solidFill>
                  <a:srgbClr val="002569"/>
                </a:solidFill>
                <a:effectLst/>
                <a:uFillTx/>
              </a:rPr>
              <a:t>Theme report</a:t>
            </a:r>
          </a:p>
          <a:p>
            <a:pPr marL="0" marR="0" indent="0" algn="l" defTabSz="457200" rtl="0" fontAlgn="auto" latinLnBrk="1" hangingPunct="0">
              <a:lnSpc>
                <a:spcPts val="1600"/>
              </a:lnSpc>
              <a:spcBef>
                <a:spcPts val="0"/>
              </a:spcBef>
              <a:spcAft>
                <a:spcPts val="0"/>
              </a:spcAft>
              <a:buClrTx/>
              <a:buSzTx/>
              <a:buFontTx/>
              <a:buNone/>
              <a:tabLst/>
            </a:pPr>
            <a:r>
              <a:rPr kumimoji="0" lang="en-US" altLang="ja-JP" sz="1600" b="1" i="0" u="none" strike="noStrike" cap="none" spc="0" normalizeH="0" baseline="0" dirty="0" smtClean="0">
                <a:ln>
                  <a:noFill/>
                </a:ln>
                <a:solidFill>
                  <a:srgbClr val="002569"/>
                </a:solidFill>
                <a:effectLst/>
                <a:uFillTx/>
              </a:rPr>
              <a:t>April 2004</a:t>
            </a:r>
            <a:endParaRPr kumimoji="0" lang="ja-JP" altLang="en-US" sz="1600" b="1" i="0" u="none" strike="noStrike" cap="none" spc="0" normalizeH="0" baseline="0" dirty="0">
              <a:ln>
                <a:noFill/>
              </a:ln>
              <a:solidFill>
                <a:srgbClr val="002569"/>
              </a:solidFill>
              <a:effectLst/>
              <a:uFillTx/>
            </a:endParaRPr>
          </a:p>
        </p:txBody>
      </p:sp>
      <p:sp>
        <p:nvSpPr>
          <p:cNvPr id="16" name="テキスト ボックス 15"/>
          <p:cNvSpPr txBox="1"/>
          <p:nvPr/>
        </p:nvSpPr>
        <p:spPr>
          <a:xfrm>
            <a:off x="1901856" y="5920056"/>
            <a:ext cx="1842810"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lang="en-US" altLang="ja-JP" sz="1400" b="1" smtClean="0"/>
              <a:t>GEOSS</a:t>
            </a:r>
            <a:r>
              <a:rPr lang="en-US" altLang="ja-JP" sz="1400" b="1" dirty="0" smtClean="0"/>
              <a:t> 10 Year</a:t>
            </a:r>
          </a:p>
          <a:p>
            <a:pPr marL="0" marR="0" indent="0" algn="l" defTabSz="457200" rtl="0" fontAlgn="auto" latinLnBrk="1" hangingPunct="0">
              <a:lnSpc>
                <a:spcPts val="1600"/>
              </a:lnSpc>
              <a:spcBef>
                <a:spcPts val="0"/>
              </a:spcBef>
              <a:spcAft>
                <a:spcPts val="0"/>
              </a:spcAft>
              <a:buClrTx/>
              <a:buSzTx/>
              <a:buFontTx/>
              <a:buNone/>
              <a:tabLst/>
            </a:pPr>
            <a:r>
              <a:rPr kumimoji="0" lang="en-US" altLang="ja-JP" sz="1400" b="1" i="0" u="none" strike="noStrike" cap="none" spc="0" normalizeH="0" baseline="0" dirty="0" smtClean="0">
                <a:ln>
                  <a:noFill/>
                </a:ln>
                <a:solidFill>
                  <a:srgbClr val="002569"/>
                </a:solidFill>
                <a:effectLst/>
                <a:uFillTx/>
              </a:rPr>
              <a:t>Implementation</a:t>
            </a:r>
            <a:r>
              <a:rPr kumimoji="0" lang="en-US" altLang="ja-JP" sz="1400" b="1" i="0" u="none" strike="noStrike" cap="none" spc="0" normalizeH="0" dirty="0" smtClean="0">
                <a:ln>
                  <a:noFill/>
                </a:ln>
                <a:solidFill>
                  <a:srgbClr val="002569"/>
                </a:solidFill>
                <a:effectLst/>
                <a:uFillTx/>
              </a:rPr>
              <a:t> Plan</a:t>
            </a:r>
          </a:p>
          <a:p>
            <a:pPr marL="0" marR="0" indent="0" algn="l" defTabSz="457200" rtl="0" fontAlgn="auto" latinLnBrk="1" hangingPunct="0">
              <a:lnSpc>
                <a:spcPts val="1600"/>
              </a:lnSpc>
              <a:spcBef>
                <a:spcPts val="0"/>
              </a:spcBef>
              <a:spcAft>
                <a:spcPts val="0"/>
              </a:spcAft>
              <a:buClrTx/>
              <a:buSzTx/>
              <a:buFontTx/>
              <a:buNone/>
              <a:tabLst/>
            </a:pPr>
            <a:r>
              <a:rPr kumimoji="0" lang="en-US" altLang="ja-JP" sz="1400" b="1" i="0" u="none" strike="noStrike" cap="none" spc="0" normalizeH="0" baseline="0" dirty="0" smtClean="0">
                <a:ln>
                  <a:noFill/>
                </a:ln>
                <a:solidFill>
                  <a:srgbClr val="002569"/>
                </a:solidFill>
                <a:effectLst/>
                <a:uFillTx/>
              </a:rPr>
              <a:t>February 2005</a:t>
            </a:r>
            <a:endParaRPr kumimoji="0" lang="ja-JP" altLang="en-US" sz="1400" b="1" i="0" u="none" strike="noStrike" cap="none" spc="0" normalizeH="0" baseline="0" dirty="0">
              <a:ln>
                <a:noFill/>
              </a:ln>
              <a:solidFill>
                <a:srgbClr val="002569"/>
              </a:solidFill>
              <a:effectLst/>
              <a:uFillTx/>
            </a:endParaRPr>
          </a:p>
        </p:txBody>
      </p:sp>
      <p:sp>
        <p:nvSpPr>
          <p:cNvPr id="17" name="テキスト ボックス 16"/>
          <p:cNvSpPr txBox="1"/>
          <p:nvPr/>
        </p:nvSpPr>
        <p:spPr>
          <a:xfrm>
            <a:off x="3927247" y="5891481"/>
            <a:ext cx="1450075"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lang="en-US" altLang="ja-JP" sz="1600" b="1" smtClean="0"/>
              <a:t>GEOSS</a:t>
            </a:r>
            <a:r>
              <a:rPr lang="en-US" altLang="ja-JP" sz="1600" b="1" dirty="0" smtClean="0"/>
              <a:t> Water</a:t>
            </a:r>
          </a:p>
          <a:p>
            <a:pPr marL="0" marR="0" indent="0" algn="l" defTabSz="457200" rtl="0" fontAlgn="auto" latinLnBrk="1" hangingPunct="0">
              <a:lnSpc>
                <a:spcPts val="1600"/>
              </a:lnSpc>
              <a:spcBef>
                <a:spcPts val="0"/>
              </a:spcBef>
              <a:spcAft>
                <a:spcPts val="0"/>
              </a:spcAft>
              <a:buClrTx/>
              <a:buSzTx/>
              <a:buFontTx/>
              <a:buNone/>
              <a:tabLst/>
            </a:pPr>
            <a:r>
              <a:rPr kumimoji="0" lang="en-US" altLang="ja-JP" sz="1600" b="1" i="0" u="none" strike="noStrike" cap="none" spc="0" normalizeH="0" baseline="0" dirty="0" smtClean="0">
                <a:ln>
                  <a:noFill/>
                </a:ln>
                <a:solidFill>
                  <a:srgbClr val="002569"/>
                </a:solidFill>
                <a:effectLst/>
                <a:uFillTx/>
              </a:rPr>
              <a:t>Strategy</a:t>
            </a:r>
          </a:p>
          <a:p>
            <a:pPr marL="0" marR="0" indent="0" algn="l" defTabSz="457200" rtl="0" fontAlgn="auto" latinLnBrk="1" hangingPunct="0">
              <a:lnSpc>
                <a:spcPts val="1600"/>
              </a:lnSpc>
              <a:spcBef>
                <a:spcPts val="0"/>
              </a:spcBef>
              <a:spcAft>
                <a:spcPts val="0"/>
              </a:spcAft>
              <a:buClrTx/>
              <a:buSzTx/>
              <a:buFontTx/>
              <a:buNone/>
              <a:tabLst/>
            </a:pPr>
            <a:r>
              <a:rPr lang="en-US" altLang="ja-JP" sz="1600" b="1" dirty="0" smtClean="0"/>
              <a:t>January 2014</a:t>
            </a:r>
            <a:endParaRPr kumimoji="0" lang="ja-JP" altLang="en-US" sz="1600" b="1" i="0" u="none" strike="noStrike" cap="none" spc="0" normalizeH="0" baseline="0" dirty="0">
              <a:ln>
                <a:noFill/>
              </a:ln>
              <a:solidFill>
                <a:srgbClr val="002569"/>
              </a:solidFill>
              <a:effectLst/>
              <a:uFillTx/>
            </a:endParaRPr>
          </a:p>
        </p:txBody>
      </p:sp>
      <p:sp>
        <p:nvSpPr>
          <p:cNvPr id="18" name="テキスト ボックス 17"/>
          <p:cNvSpPr txBox="1"/>
          <p:nvPr/>
        </p:nvSpPr>
        <p:spPr>
          <a:xfrm>
            <a:off x="5791200" y="5920056"/>
            <a:ext cx="1392367"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lang="en-US" altLang="ja-JP" sz="1600" b="1" dirty="0" smtClean="0"/>
              <a:t>CEOS Water</a:t>
            </a:r>
          </a:p>
          <a:p>
            <a:pPr marL="0" marR="0" indent="0" algn="l" defTabSz="457200" rtl="0" fontAlgn="auto" latinLnBrk="1" hangingPunct="0">
              <a:lnSpc>
                <a:spcPts val="1600"/>
              </a:lnSpc>
              <a:spcBef>
                <a:spcPts val="0"/>
              </a:spcBef>
              <a:spcAft>
                <a:spcPts val="0"/>
              </a:spcAft>
              <a:buClrTx/>
              <a:buSzTx/>
              <a:buFontTx/>
              <a:buNone/>
              <a:tabLst/>
            </a:pPr>
            <a:r>
              <a:rPr lang="en-US" altLang="ja-JP" sz="1600" b="1" dirty="0" smtClean="0"/>
              <a:t>Strategy</a:t>
            </a:r>
          </a:p>
          <a:p>
            <a:pPr marL="0" marR="0" indent="0" algn="l" defTabSz="457200" rtl="0" fontAlgn="auto" latinLnBrk="1" hangingPunct="0">
              <a:lnSpc>
                <a:spcPts val="1600"/>
              </a:lnSpc>
              <a:spcBef>
                <a:spcPts val="0"/>
              </a:spcBef>
              <a:spcAft>
                <a:spcPts val="0"/>
              </a:spcAft>
              <a:buClrTx/>
              <a:buSzTx/>
              <a:buFontTx/>
              <a:buNone/>
              <a:tabLst/>
            </a:pPr>
            <a:r>
              <a:rPr lang="en-US" altLang="ja-JP" sz="1600" b="1" dirty="0" smtClean="0"/>
              <a:t>October 2015</a:t>
            </a:r>
          </a:p>
        </p:txBody>
      </p:sp>
      <p:sp>
        <p:nvSpPr>
          <p:cNvPr id="19" name="Right Arrow 8"/>
          <p:cNvSpPr/>
          <p:nvPr/>
        </p:nvSpPr>
        <p:spPr>
          <a:xfrm>
            <a:off x="7256911" y="4859648"/>
            <a:ext cx="387194" cy="27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ight Arrow 9"/>
          <p:cNvSpPr/>
          <p:nvPr/>
        </p:nvSpPr>
        <p:spPr>
          <a:xfrm>
            <a:off x="3402537" y="4855326"/>
            <a:ext cx="357723" cy="281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4007017"/>
            <a:ext cx="1371058" cy="1801307"/>
          </a:xfrm>
          <a:prstGeom prst="rect">
            <a:avLst/>
          </a:prstGeom>
        </p:spPr>
      </p:pic>
      <p:sp>
        <p:nvSpPr>
          <p:cNvPr id="21" name="テキスト ボックス 20"/>
          <p:cNvSpPr txBox="1"/>
          <p:nvPr/>
        </p:nvSpPr>
        <p:spPr>
          <a:xfrm>
            <a:off x="7412408" y="5948899"/>
            <a:ext cx="1711364"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ts val="1600"/>
              </a:lnSpc>
              <a:spcBef>
                <a:spcPts val="0"/>
              </a:spcBef>
              <a:spcAft>
                <a:spcPts val="0"/>
              </a:spcAft>
              <a:buClrTx/>
              <a:buSzTx/>
              <a:buFontTx/>
              <a:buNone/>
              <a:tabLst/>
            </a:pPr>
            <a:r>
              <a:rPr lang="en-US" altLang="ja-JP" sz="1600" b="1" dirty="0" smtClean="0"/>
              <a:t>CEOS Water</a:t>
            </a:r>
          </a:p>
          <a:p>
            <a:pPr marL="0" marR="0" indent="0" algn="l" defTabSz="457200" rtl="0" fontAlgn="auto" latinLnBrk="1" hangingPunct="0">
              <a:lnSpc>
                <a:spcPts val="1600"/>
              </a:lnSpc>
              <a:spcBef>
                <a:spcPts val="0"/>
              </a:spcBef>
              <a:spcAft>
                <a:spcPts val="0"/>
              </a:spcAft>
              <a:buClrTx/>
              <a:buSzTx/>
              <a:buFontTx/>
              <a:buNone/>
              <a:tabLst/>
            </a:pPr>
            <a:r>
              <a:rPr lang="en-US" altLang="ja-JP" sz="1600" b="1" smtClean="0"/>
              <a:t>Constellation FS</a:t>
            </a:r>
            <a:endParaRPr lang="en-US" altLang="ja-JP" sz="1600" b="1" dirty="0" smtClean="0"/>
          </a:p>
          <a:p>
            <a:pPr marL="0" marR="0" indent="0" algn="l" defTabSz="457200" rtl="0" fontAlgn="auto" latinLnBrk="1" hangingPunct="0">
              <a:lnSpc>
                <a:spcPts val="1600"/>
              </a:lnSpc>
              <a:spcBef>
                <a:spcPts val="0"/>
              </a:spcBef>
              <a:spcAft>
                <a:spcPts val="0"/>
              </a:spcAft>
              <a:buClrTx/>
              <a:buSzTx/>
              <a:buFontTx/>
              <a:buNone/>
              <a:tabLst/>
            </a:pPr>
            <a:r>
              <a:rPr lang="en-US" altLang="ja-JP" sz="1600" b="1" smtClean="0"/>
              <a:t>October 2016 </a:t>
            </a:r>
            <a:endParaRPr lang="en-US" altLang="ja-JP" sz="1600" b="1" dirty="0" smtClean="0"/>
          </a:p>
        </p:txBody>
      </p:sp>
      <p:sp>
        <p:nvSpPr>
          <p:cNvPr id="20" name="テキスト ボックス 19"/>
          <p:cNvSpPr txBox="1"/>
          <p:nvPr/>
        </p:nvSpPr>
        <p:spPr>
          <a:xfrm>
            <a:off x="6487383" y="3570507"/>
            <a:ext cx="1913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altLang="ja-JP" sz="1800" b="1" i="0" u="none" strike="noStrike" cap="none" spc="0" normalizeH="0" baseline="0" smtClean="0">
                <a:ln>
                  <a:noFill/>
                </a:ln>
                <a:solidFill>
                  <a:srgbClr val="002569"/>
                </a:solidFill>
                <a:effectLst/>
                <a:uFillTx/>
              </a:rPr>
              <a:t>CEOS Response</a:t>
            </a:r>
            <a:endParaRPr kumimoji="0" lang="ja-JP" altLang="en-US" sz="1800" b="1" i="0" u="none" strike="noStrike" cap="none" spc="0" normalizeH="0" baseline="0">
              <a:ln>
                <a:noFill/>
              </a:ln>
              <a:solidFill>
                <a:srgbClr val="002569"/>
              </a:solidFill>
              <a:effectLst/>
              <a:uFillTx/>
            </a:endParaRPr>
          </a:p>
        </p:txBody>
      </p:sp>
      <p:sp>
        <p:nvSpPr>
          <p:cNvPr id="22" name="テキスト ボックス 21"/>
          <p:cNvSpPr txBox="1"/>
          <p:nvPr/>
        </p:nvSpPr>
        <p:spPr>
          <a:xfrm>
            <a:off x="2461223" y="3593070"/>
            <a:ext cx="229806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altLang="ja-JP" b="1" smtClean="0"/>
              <a:t>GEO Water Strategy</a:t>
            </a:r>
            <a:endParaRPr kumimoji="0" lang="ja-JP" altLang="en-US" sz="1800" b="1"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37385174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92771" y="307035"/>
            <a:ext cx="5644255" cy="523220"/>
          </a:xfrm>
          <a:prstGeom prst="rect">
            <a:avLst/>
          </a:prstGeom>
        </p:spPr>
        <p:txBody>
          <a:bodyPr wrap="square">
            <a:spAutoFit/>
          </a:bodyPr>
          <a:lstStyle/>
          <a:p>
            <a:r>
              <a:rPr lang="en-US" altLang="ja-JP" sz="2800" b="1" dirty="0">
                <a:solidFill>
                  <a:srgbClr val="FFFFFF"/>
                </a:solidFill>
                <a:ea typeface="ＭＳ Ｐゴシック" pitchFamily="50" charset="-128"/>
              </a:rPr>
              <a:t>Proposed Major CEOS actions </a:t>
            </a:r>
            <a:endParaRPr lang="ja-JP" altLang="en-US" sz="2800" b="1" dirty="0">
              <a:solidFill>
                <a:srgbClr val="FFFFFF"/>
              </a:solidFill>
            </a:endParaRPr>
          </a:p>
        </p:txBody>
      </p:sp>
      <p:sp>
        <p:nvSpPr>
          <p:cNvPr id="5" name="テキスト ボックス 4"/>
          <p:cNvSpPr txBox="1"/>
          <p:nvPr/>
        </p:nvSpPr>
        <p:spPr>
          <a:xfrm>
            <a:off x="685800" y="1319731"/>
            <a:ext cx="8458199" cy="5632311"/>
          </a:xfrm>
          <a:prstGeom prst="rect">
            <a:avLst/>
          </a:prstGeom>
          <a:noFill/>
        </p:spPr>
        <p:txBody>
          <a:bodyPr wrap="square" rtlCol="0">
            <a:spAutoFit/>
          </a:bodyPr>
          <a:lstStyle/>
          <a:p>
            <a:r>
              <a:rPr kumimoji="1" lang="en-US" altLang="ja-JP" sz="2400" dirty="0" smtClean="0">
                <a:latin typeface="Arial Narrow" panose="020B0606020202030204" pitchFamily="34" charset="0"/>
              </a:rPr>
              <a:t>Out of 55 recommendations of GEOSS Water Strategy, CEOS </a:t>
            </a:r>
            <a:r>
              <a:rPr kumimoji="1" lang="en-US" altLang="ja-JP" sz="2400" dirty="0">
                <a:latin typeface="Arial Narrow" panose="020B0606020202030204" pitchFamily="34" charset="0"/>
              </a:rPr>
              <a:t>takes the lead in addressing “Advancing satellite data acquisition</a:t>
            </a:r>
            <a:r>
              <a:rPr kumimoji="1" lang="en-US" altLang="ja-JP" sz="2400" dirty="0" smtClean="0">
                <a:latin typeface="Arial Narrow" panose="020B0606020202030204" pitchFamily="34" charset="0"/>
              </a:rPr>
              <a:t>”.</a:t>
            </a:r>
            <a:endParaRPr kumimoji="1" lang="en-US" altLang="ja-JP" sz="2400" dirty="0">
              <a:latin typeface="Arial Narrow" panose="020B0606020202030204" pitchFamily="34" charset="0"/>
            </a:endParaRPr>
          </a:p>
          <a:p>
            <a:pPr marL="342900" indent="-342900">
              <a:buFont typeface="Arial" panose="020B0604020202020204" pitchFamily="34" charset="0"/>
              <a:buChar char="•"/>
            </a:pPr>
            <a:r>
              <a:rPr kumimoji="1" lang="en-US" altLang="ja-JP" sz="2400" dirty="0">
                <a:latin typeface="Arial Narrow" panose="020B0606020202030204" pitchFamily="34" charset="0"/>
              </a:rPr>
              <a:t>C1:  </a:t>
            </a:r>
            <a:r>
              <a:rPr kumimoji="1" lang="en-US" altLang="ja-JP" sz="2400" dirty="0">
                <a:solidFill>
                  <a:srgbClr val="FF0000"/>
                </a:solidFill>
                <a:latin typeface="Arial Narrow" panose="020B0606020202030204" pitchFamily="34" charset="0"/>
              </a:rPr>
              <a:t>FS on Water Constellation</a:t>
            </a:r>
          </a:p>
          <a:p>
            <a:pPr marL="342900" indent="-342900">
              <a:buFont typeface="Arial" panose="020B0604020202020204" pitchFamily="34" charset="0"/>
              <a:buChar char="•"/>
            </a:pPr>
            <a:r>
              <a:rPr kumimoji="1" lang="en-US" altLang="ja-JP" sz="2400" dirty="0">
                <a:latin typeface="Arial Narrow" panose="020B0606020202030204" pitchFamily="34" charset="0"/>
              </a:rPr>
              <a:t>C2. C3 : participation in GEO water vapor and cloud activity</a:t>
            </a:r>
          </a:p>
          <a:p>
            <a:pPr marL="342900" indent="-342900">
              <a:buFont typeface="Arial" panose="020B0604020202020204" pitchFamily="34" charset="0"/>
              <a:buChar char="•"/>
            </a:pPr>
            <a:r>
              <a:rPr kumimoji="1" lang="en-US" altLang="ja-JP" sz="2400" dirty="0">
                <a:latin typeface="Arial Narrow" panose="020B0606020202030204" pitchFamily="34" charset="0"/>
              </a:rPr>
              <a:t>C4, C5: participation in the development of precipitation white paper </a:t>
            </a:r>
          </a:p>
          <a:p>
            <a:pPr marL="342900" indent="-342900">
              <a:buFont typeface="Arial" panose="020B0604020202020204" pitchFamily="34" charset="0"/>
              <a:buChar char="•"/>
            </a:pPr>
            <a:r>
              <a:rPr kumimoji="1" lang="en-US" altLang="ja-JP" sz="2400" dirty="0">
                <a:latin typeface="Arial Narrow" panose="020B0606020202030204" pitchFamily="34" charset="0"/>
              </a:rPr>
              <a:t>C6: coordinate LST missions toward improved ET estimation</a:t>
            </a:r>
          </a:p>
          <a:p>
            <a:pPr marL="342900" indent="-342900">
              <a:buFont typeface="Arial" panose="020B0604020202020204" pitchFamily="34" charset="0"/>
              <a:buChar char="•"/>
            </a:pPr>
            <a:r>
              <a:rPr kumimoji="1" lang="en-US" altLang="ja-JP" sz="2400" dirty="0">
                <a:latin typeface="Arial Narrow" panose="020B0606020202030204" pitchFamily="34" charset="0"/>
              </a:rPr>
              <a:t>C7, C8, C9 : CEOS agency activities already cover these.</a:t>
            </a:r>
          </a:p>
          <a:p>
            <a:pPr marL="342900" indent="-342900">
              <a:buFont typeface="Arial" panose="020B0604020202020204" pitchFamily="34" charset="0"/>
              <a:buChar char="•"/>
            </a:pPr>
            <a:r>
              <a:rPr kumimoji="1" lang="en-US" altLang="ja-JP" sz="2400" dirty="0">
                <a:latin typeface="Arial Narrow" panose="020B0606020202030204" pitchFamily="34" charset="0"/>
              </a:rPr>
              <a:t>C10: </a:t>
            </a:r>
            <a:r>
              <a:rPr kumimoji="1" lang="en-US" altLang="ja-JP" sz="2400" dirty="0">
                <a:solidFill>
                  <a:srgbClr val="FF0000"/>
                </a:solidFill>
                <a:latin typeface="Arial Narrow" panose="020B0606020202030204" pitchFamily="34" charset="0"/>
              </a:rPr>
              <a:t>FS on hyperspectral satellite mission on water quality </a:t>
            </a:r>
            <a:r>
              <a:rPr kumimoji="1" lang="en-US" altLang="ja-JP" sz="2400" dirty="0">
                <a:latin typeface="Arial Narrow" panose="020B0606020202030204" pitchFamily="34" charset="0"/>
              </a:rPr>
              <a:t>measurement</a:t>
            </a:r>
          </a:p>
          <a:p>
            <a:pPr marL="342900" indent="-342900">
              <a:buFont typeface="Arial" panose="020B0604020202020204" pitchFamily="34" charset="0"/>
              <a:buChar char="•"/>
            </a:pPr>
            <a:endParaRPr kumimoji="1" lang="en-US" altLang="ja-JP" sz="2400" dirty="0">
              <a:latin typeface="Arial Narrow" panose="020B0606020202030204" pitchFamily="34" charset="0"/>
            </a:endParaRPr>
          </a:p>
          <a:p>
            <a:r>
              <a:rPr kumimoji="1" lang="en-US" altLang="ja-JP" sz="2400" dirty="0">
                <a:latin typeface="Arial Narrow" panose="020B0606020202030204" pitchFamily="34" charset="0"/>
              </a:rPr>
              <a:t>CEOS supports external activities, including:</a:t>
            </a:r>
          </a:p>
          <a:p>
            <a:pPr marL="457200" indent="-457200">
              <a:buFont typeface="Arial" panose="020B0604020202020204" pitchFamily="34" charset="0"/>
              <a:buChar char="•"/>
            </a:pPr>
            <a:r>
              <a:rPr kumimoji="1" lang="en-US" altLang="ja-JP" sz="2400" dirty="0">
                <a:latin typeface="Arial Narrow" panose="020B0606020202030204" pitchFamily="34" charset="0"/>
              </a:rPr>
              <a:t>E5: define soil texture map requirements and communicate them to IGWCO</a:t>
            </a:r>
          </a:p>
          <a:p>
            <a:pPr marL="457200" indent="-457200">
              <a:buFont typeface="Arial" panose="020B0604020202020204" pitchFamily="34" charset="0"/>
              <a:buChar char="•"/>
            </a:pPr>
            <a:r>
              <a:rPr kumimoji="1" lang="en-US" altLang="ja-JP" sz="2400" dirty="0">
                <a:latin typeface="Arial Narrow" panose="020B0606020202030204" pitchFamily="34" charset="0"/>
              </a:rPr>
              <a:t>E8: participate in GEO activities to define a global framework for surface water storage monitoring</a:t>
            </a:r>
            <a:r>
              <a:rPr kumimoji="1" lang="ja-JP" altLang="en-US" sz="2400" dirty="0">
                <a:latin typeface="Arial Narrow" panose="020B0606020202030204" pitchFamily="34" charset="0"/>
              </a:rPr>
              <a:t>　</a:t>
            </a:r>
            <a:endParaRPr kumimoji="1" lang="en-US" altLang="ja-JP" sz="2800" dirty="0">
              <a:latin typeface="Arial Narrow" panose="020B0606020202030204" pitchFamily="34" charset="0"/>
            </a:endParaRPr>
          </a:p>
        </p:txBody>
      </p:sp>
      <p:sp>
        <p:nvSpPr>
          <p:cNvPr id="3" name="スライド番号プレースホルダー 2"/>
          <p:cNvSpPr>
            <a:spLocks noGrp="1"/>
          </p:cNvSpPr>
          <p:nvPr>
            <p:ph type="sldNum" sz="quarter" idx="10"/>
          </p:nvPr>
        </p:nvSpPr>
        <p:spPr/>
        <p:txBody>
          <a:bodyPr/>
          <a:lstStyle/>
          <a:p>
            <a:pPr>
              <a:defRPr/>
            </a:pPr>
            <a:fld id="{D0F42E32-55FE-41C1-A352-559595A40185}" type="slidenum">
              <a:rPr lang="en-US" altLang="ja-JP" smtClean="0"/>
              <a:pPr>
                <a:defRPr/>
              </a:pPr>
              <a:t>3</a:t>
            </a:fld>
            <a:endParaRPr lang="en-US" altLang="ja-JP" dirty="0"/>
          </a:p>
        </p:txBody>
      </p:sp>
    </p:spTree>
    <p:extLst>
      <p:ext uri="{BB962C8B-B14F-4D97-AF65-F5344CB8AC3E}">
        <p14:creationId xmlns:p14="http://schemas.microsoft.com/office/powerpoint/2010/main" val="1639641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44230" y="97848"/>
            <a:ext cx="6791403" cy="867930"/>
          </a:xfrm>
          <a:noFill/>
        </p:spPr>
        <p:txBody>
          <a:bodyPr wrap="square" anchor="ctr" anchorCtr="1">
            <a:spAutoFit/>
          </a:bodyPr>
          <a:lstStyle/>
          <a:p>
            <a:pPr algn="ctr"/>
            <a:r>
              <a:rPr lang="en-US" sz="2800" b="1" smtClean="0">
                <a:solidFill>
                  <a:schemeClr val="accent2"/>
                </a:solidFill>
              </a:rPr>
              <a:t>The </a:t>
            </a:r>
            <a:r>
              <a:rPr lang="en-US" sz="2800" b="1" smtClean="0">
                <a:solidFill>
                  <a:schemeClr val="accent2"/>
                </a:solidFill>
              </a:rPr>
              <a:t>GEO Water </a:t>
            </a:r>
            <a:r>
              <a:rPr lang="en-US" sz="2800" b="1" dirty="0" smtClean="0">
                <a:solidFill>
                  <a:schemeClr val="accent2"/>
                </a:solidFill>
              </a:rPr>
              <a:t>Strategy concluded that data </a:t>
            </a:r>
            <a:r>
              <a:rPr lang="en-US" sz="2800" b="1" dirty="0">
                <a:solidFill>
                  <a:schemeClr val="accent2"/>
                </a:solidFill>
              </a:rPr>
              <a:t>requirements depend on water data use</a:t>
            </a:r>
          </a:p>
        </p:txBody>
      </p:sp>
      <p:pic>
        <p:nvPicPr>
          <p:cNvPr id="5123" name="Picture 3" descr="water-use_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674" y="1795916"/>
            <a:ext cx="2815900" cy="409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4604898" y="3598190"/>
            <a:ext cx="9715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200">
                <a:solidFill>
                  <a:schemeClr val="tx1"/>
                </a:solidFill>
                <a:latin typeface="Tahoma" pitchFamily="34" charset="0"/>
              </a:defRPr>
            </a:lvl1pPr>
            <a:lvl2pPr marL="742950" indent="-285750" eaLnBrk="0" hangingPunct="0">
              <a:defRPr sz="2200">
                <a:solidFill>
                  <a:schemeClr val="tx1"/>
                </a:solidFill>
                <a:latin typeface="Tahoma" pitchFamily="34" charset="0"/>
              </a:defRPr>
            </a:lvl2pPr>
            <a:lvl3pPr marL="1143000" indent="-228600" eaLnBrk="0" hangingPunct="0">
              <a:defRPr sz="2200">
                <a:solidFill>
                  <a:schemeClr val="tx1"/>
                </a:solidFill>
                <a:latin typeface="Tahoma" pitchFamily="34" charset="0"/>
              </a:defRPr>
            </a:lvl3pPr>
            <a:lvl4pPr marL="1600200" indent="-228600" eaLnBrk="0" hangingPunct="0">
              <a:defRPr sz="2200">
                <a:solidFill>
                  <a:schemeClr val="tx1"/>
                </a:solidFill>
                <a:latin typeface="Tahoma" pitchFamily="34" charset="0"/>
              </a:defRPr>
            </a:lvl4pPr>
            <a:lvl5pPr marL="2057400" indent="-228600" eaLnBrk="0" hangingPunct="0">
              <a:defRPr sz="2200">
                <a:solidFill>
                  <a:schemeClr val="tx1"/>
                </a:solidFill>
                <a:latin typeface="Tahoma" pitchFamily="34" charset="0"/>
              </a:defRPr>
            </a:lvl5pPr>
            <a:lvl6pPr marL="2514600" indent="-228600" algn="r" eaLnBrk="0" fontAlgn="base" hangingPunct="0">
              <a:spcBef>
                <a:spcPct val="0"/>
              </a:spcBef>
              <a:spcAft>
                <a:spcPct val="0"/>
              </a:spcAft>
              <a:defRPr sz="2200">
                <a:solidFill>
                  <a:schemeClr val="tx1"/>
                </a:solidFill>
                <a:latin typeface="Tahoma" pitchFamily="34" charset="0"/>
              </a:defRPr>
            </a:lvl6pPr>
            <a:lvl7pPr marL="2971800" indent="-228600" algn="r" eaLnBrk="0" fontAlgn="base" hangingPunct="0">
              <a:spcBef>
                <a:spcPct val="0"/>
              </a:spcBef>
              <a:spcAft>
                <a:spcPct val="0"/>
              </a:spcAft>
              <a:defRPr sz="2200">
                <a:solidFill>
                  <a:schemeClr val="tx1"/>
                </a:solidFill>
                <a:latin typeface="Tahoma" pitchFamily="34" charset="0"/>
              </a:defRPr>
            </a:lvl7pPr>
            <a:lvl8pPr marL="3429000" indent="-228600" algn="r" eaLnBrk="0" fontAlgn="base" hangingPunct="0">
              <a:spcBef>
                <a:spcPct val="0"/>
              </a:spcBef>
              <a:spcAft>
                <a:spcPct val="0"/>
              </a:spcAft>
              <a:defRPr sz="2200">
                <a:solidFill>
                  <a:schemeClr val="tx1"/>
                </a:solidFill>
                <a:latin typeface="Tahoma" pitchFamily="34" charset="0"/>
              </a:defRPr>
            </a:lvl8pPr>
            <a:lvl9pPr marL="3886200" indent="-228600" algn="r" eaLnBrk="0" fontAlgn="base" hangingPunct="0">
              <a:spcBef>
                <a:spcPct val="0"/>
              </a:spcBef>
              <a:spcAft>
                <a:spcPct val="0"/>
              </a:spcAft>
              <a:defRPr sz="2200">
                <a:solidFill>
                  <a:schemeClr val="tx1"/>
                </a:solidFill>
                <a:latin typeface="Tahoma" pitchFamily="34" charset="0"/>
              </a:defRPr>
            </a:lvl9pPr>
          </a:lstStyle>
          <a:p>
            <a:pPr algn="l" defTabSz="914400" rtl="0" eaLnBrk="1" hangingPunct="1">
              <a:spcBef>
                <a:spcPct val="50000"/>
              </a:spcBef>
            </a:pPr>
            <a:r>
              <a:rPr lang="en-US" sz="1600" b="1" kern="1200">
                <a:solidFill>
                  <a:prstClr val="black"/>
                </a:solidFill>
                <a:ea typeface="+mn-ea"/>
                <a:cs typeface="+mn-cs"/>
              </a:rPr>
              <a:t>10</a:t>
            </a:r>
            <a:r>
              <a:rPr lang="en-US" sz="1600" b="1" kern="1200" baseline="30000">
                <a:solidFill>
                  <a:prstClr val="black"/>
                </a:solidFill>
                <a:ea typeface="+mn-ea"/>
                <a:cs typeface="+mn-cs"/>
              </a:rPr>
              <a:t>3</a:t>
            </a:r>
            <a:r>
              <a:rPr lang="en-US" sz="1600" b="1" kern="1200">
                <a:solidFill>
                  <a:prstClr val="black"/>
                </a:solidFill>
                <a:ea typeface="+mn-ea"/>
                <a:cs typeface="+mn-cs"/>
              </a:rPr>
              <a:t> km</a:t>
            </a:r>
            <a:r>
              <a:rPr lang="en-US" sz="1600" b="1" kern="1200" baseline="30000">
                <a:solidFill>
                  <a:prstClr val="black"/>
                </a:solidFill>
                <a:ea typeface="+mn-ea"/>
                <a:cs typeface="+mn-cs"/>
              </a:rPr>
              <a:t>3</a:t>
            </a:r>
            <a:r>
              <a:rPr lang="en-US" sz="1600" b="1" kern="1200">
                <a:solidFill>
                  <a:prstClr val="black"/>
                </a:solidFill>
                <a:ea typeface="+mn-ea"/>
                <a:cs typeface="+mn-cs"/>
              </a:rPr>
              <a:t>yr</a:t>
            </a:r>
            <a:r>
              <a:rPr lang="en-US" sz="1600" b="1" kern="1200" baseline="30000">
                <a:solidFill>
                  <a:prstClr val="black"/>
                </a:solidFill>
                <a:ea typeface="+mn-ea"/>
                <a:cs typeface="+mn-cs"/>
              </a:rPr>
              <a:t>-1</a:t>
            </a:r>
          </a:p>
        </p:txBody>
      </p:sp>
      <p:pic>
        <p:nvPicPr>
          <p:cNvPr id="5125" name="Picture 5" descr="water-use-cycle_hy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791" y="1971350"/>
            <a:ext cx="3077146" cy="374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3795" y="6300028"/>
            <a:ext cx="3561103" cy="369332"/>
          </a:xfrm>
          <a:prstGeom prst="rect">
            <a:avLst/>
          </a:prstGeom>
          <a:noFill/>
        </p:spPr>
        <p:txBody>
          <a:bodyPr wrap="none" rtlCol="0">
            <a:spAutoFit/>
          </a:bodyPr>
          <a:lstStyle/>
          <a:p>
            <a:pPr algn="l" defTabSz="914400" rtl="0"/>
            <a:r>
              <a:rPr lang="en-CA" kern="1200" dirty="0">
                <a:solidFill>
                  <a:prstClr val="black"/>
                </a:solidFill>
                <a:latin typeface="Calibri" panose="020F0502020204030204"/>
                <a:ea typeface="+mn-ea"/>
                <a:cs typeface="+mn-cs"/>
              </a:rPr>
              <a:t>As an element of the natural system</a:t>
            </a:r>
          </a:p>
        </p:txBody>
      </p:sp>
      <p:sp>
        <p:nvSpPr>
          <p:cNvPr id="3" name="TextBox 2"/>
          <p:cNvSpPr txBox="1"/>
          <p:nvPr/>
        </p:nvSpPr>
        <p:spPr>
          <a:xfrm>
            <a:off x="4767780" y="6300028"/>
            <a:ext cx="4185056" cy="369332"/>
          </a:xfrm>
          <a:prstGeom prst="rect">
            <a:avLst/>
          </a:prstGeom>
          <a:noFill/>
        </p:spPr>
        <p:txBody>
          <a:bodyPr wrap="none" rtlCol="0">
            <a:spAutoFit/>
          </a:bodyPr>
          <a:lstStyle/>
          <a:p>
            <a:pPr algn="l" defTabSz="914400" rtl="0"/>
            <a:r>
              <a:rPr lang="en-CA" kern="1200" dirty="0">
                <a:solidFill>
                  <a:prstClr val="black"/>
                </a:solidFill>
                <a:latin typeface="Calibri" panose="020F0502020204030204"/>
                <a:ea typeface="+mn-ea"/>
                <a:cs typeface="+mn-cs"/>
              </a:rPr>
              <a:t>As a contribution to economic productivity</a:t>
            </a:r>
          </a:p>
        </p:txBody>
      </p:sp>
      <p:sp>
        <p:nvSpPr>
          <p:cNvPr id="4" name="TextBox 3"/>
          <p:cNvSpPr txBox="1"/>
          <p:nvPr/>
        </p:nvSpPr>
        <p:spPr>
          <a:xfrm>
            <a:off x="5382090" y="5939988"/>
            <a:ext cx="3121880" cy="369332"/>
          </a:xfrm>
          <a:prstGeom prst="rect">
            <a:avLst/>
          </a:prstGeom>
          <a:noFill/>
        </p:spPr>
        <p:txBody>
          <a:bodyPr wrap="none" rtlCol="0">
            <a:spAutoFit/>
          </a:bodyPr>
          <a:lstStyle/>
          <a:p>
            <a:pPr algn="l" defTabSz="914400" rtl="0"/>
            <a:r>
              <a:rPr lang="en-CA" kern="1200" dirty="0">
                <a:solidFill>
                  <a:prstClr val="black"/>
                </a:solidFill>
                <a:latin typeface="Calibri" panose="020F0502020204030204"/>
                <a:ea typeface="+mn-ea"/>
                <a:cs typeface="+mn-cs"/>
              </a:rPr>
              <a:t>(courtesy of Massimo </a:t>
            </a:r>
            <a:r>
              <a:rPr lang="en-CA" kern="1200" dirty="0" err="1">
                <a:solidFill>
                  <a:prstClr val="black"/>
                </a:solidFill>
                <a:latin typeface="Calibri" panose="020F0502020204030204"/>
                <a:ea typeface="+mn-ea"/>
                <a:cs typeface="+mn-cs"/>
              </a:rPr>
              <a:t>Menenti</a:t>
            </a:r>
            <a:r>
              <a:rPr lang="en-CA" kern="1200" dirty="0">
                <a:solidFill>
                  <a:prstClr val="black"/>
                </a:solidFill>
                <a:latin typeface="Calibri" panose="020F0502020204030204"/>
                <a:ea typeface="+mn-ea"/>
                <a:cs typeface="+mn-cs"/>
              </a:rPr>
              <a:t>)</a:t>
            </a:r>
          </a:p>
        </p:txBody>
      </p:sp>
      <p:sp>
        <p:nvSpPr>
          <p:cNvPr id="5" name="TextBox 4"/>
          <p:cNvSpPr txBox="1"/>
          <p:nvPr/>
        </p:nvSpPr>
        <p:spPr>
          <a:xfrm>
            <a:off x="2034864" y="1195751"/>
            <a:ext cx="1143000" cy="400110"/>
          </a:xfrm>
          <a:prstGeom prst="rect">
            <a:avLst/>
          </a:prstGeom>
          <a:noFill/>
        </p:spPr>
        <p:txBody>
          <a:bodyPr wrap="square" rtlCol="0">
            <a:spAutoFit/>
          </a:bodyPr>
          <a:lstStyle/>
          <a:p>
            <a:pPr algn="l" defTabSz="914400" rtl="0"/>
            <a:r>
              <a:rPr lang="en-US" sz="2000" b="1" kern="1200" dirty="0" smtClean="0">
                <a:solidFill>
                  <a:srgbClr val="0070C0"/>
                </a:solidFill>
                <a:latin typeface="Calibri" panose="020F0502020204030204"/>
                <a:ea typeface="+mn-ea"/>
                <a:cs typeface="+mn-cs"/>
              </a:rPr>
              <a:t>Science</a:t>
            </a:r>
            <a:endParaRPr lang="en-US" sz="2000" b="1" kern="1200" dirty="0">
              <a:solidFill>
                <a:srgbClr val="0070C0"/>
              </a:solidFill>
              <a:latin typeface="Calibri" panose="020F0502020204030204"/>
              <a:ea typeface="+mn-ea"/>
              <a:cs typeface="+mn-cs"/>
            </a:endParaRPr>
          </a:p>
        </p:txBody>
      </p:sp>
      <p:sp>
        <p:nvSpPr>
          <p:cNvPr id="6" name="TextBox 5"/>
          <p:cNvSpPr txBox="1"/>
          <p:nvPr/>
        </p:nvSpPr>
        <p:spPr>
          <a:xfrm>
            <a:off x="5382090" y="1195751"/>
            <a:ext cx="2143125" cy="369332"/>
          </a:xfrm>
          <a:prstGeom prst="rect">
            <a:avLst/>
          </a:prstGeom>
          <a:noFill/>
        </p:spPr>
        <p:txBody>
          <a:bodyPr wrap="square" rtlCol="0">
            <a:spAutoFit/>
          </a:bodyPr>
          <a:lstStyle/>
          <a:p>
            <a:pPr algn="l" defTabSz="914400" rtl="0"/>
            <a:r>
              <a:rPr lang="en-US" b="1" kern="1200" dirty="0" smtClean="0">
                <a:solidFill>
                  <a:srgbClr val="0070C0"/>
                </a:solidFill>
                <a:latin typeface="Calibri" panose="020F0502020204030204"/>
                <a:ea typeface="+mn-ea"/>
                <a:cs typeface="+mn-cs"/>
              </a:rPr>
              <a:t>Water Management</a:t>
            </a:r>
            <a:endParaRPr lang="en-US" b="1" kern="1200" dirty="0">
              <a:solidFill>
                <a:srgbClr val="0070C0"/>
              </a:solidFill>
              <a:latin typeface="Calibri" panose="020F0502020204030204"/>
              <a:ea typeface="+mn-ea"/>
              <a:cs typeface="+mn-cs"/>
            </a:endParaRPr>
          </a:p>
        </p:txBody>
      </p:sp>
      <p:sp>
        <p:nvSpPr>
          <p:cNvPr id="7" name="TextBox 6"/>
          <p:cNvSpPr txBox="1"/>
          <p:nvPr/>
        </p:nvSpPr>
        <p:spPr>
          <a:xfrm>
            <a:off x="-4763" y="2621559"/>
            <a:ext cx="1551422" cy="923330"/>
          </a:xfrm>
          <a:prstGeom prst="rect">
            <a:avLst/>
          </a:prstGeom>
          <a:noFill/>
        </p:spPr>
        <p:txBody>
          <a:bodyPr wrap="square" rtlCol="0">
            <a:spAutoFit/>
          </a:bodyPr>
          <a:lstStyle/>
          <a:p>
            <a:pPr algn="l" defTabSz="914400" rtl="0"/>
            <a:r>
              <a:rPr lang="en-US" kern="1200" dirty="0" smtClean="0">
                <a:solidFill>
                  <a:prstClr val="black"/>
                </a:solidFill>
                <a:latin typeface="Calibri" panose="020F0502020204030204"/>
                <a:ea typeface="+mn-ea"/>
                <a:cs typeface="+mn-cs"/>
              </a:rPr>
              <a:t>Needed:</a:t>
            </a:r>
          </a:p>
          <a:p>
            <a:pPr marL="285750" indent="-285750" algn="l" defTabSz="914400" rtl="0">
              <a:buFontTx/>
              <a:buChar char="-"/>
            </a:pPr>
            <a:r>
              <a:rPr lang="en-US" kern="1200" dirty="0" smtClean="0">
                <a:solidFill>
                  <a:prstClr val="black"/>
                </a:solidFill>
                <a:latin typeface="Calibri" panose="020F0502020204030204"/>
                <a:ea typeface="+mn-ea"/>
                <a:cs typeface="+mn-cs"/>
              </a:rPr>
              <a:t>Resolution</a:t>
            </a:r>
          </a:p>
          <a:p>
            <a:pPr marL="285750" indent="-285750" algn="l" defTabSz="914400" rtl="0">
              <a:buFontTx/>
              <a:buChar char="-"/>
            </a:pPr>
            <a:r>
              <a:rPr lang="en-US" kern="1200" dirty="0" smtClean="0">
                <a:solidFill>
                  <a:prstClr val="black"/>
                </a:solidFill>
                <a:latin typeface="Calibri" panose="020F0502020204030204"/>
                <a:ea typeface="+mn-ea"/>
                <a:cs typeface="+mn-cs"/>
              </a:rPr>
              <a:t>Accuracy</a:t>
            </a:r>
            <a:endParaRPr lang="en-US" kern="1200" dirty="0">
              <a:solidFill>
                <a:prstClr val="black"/>
              </a:solidFill>
              <a:latin typeface="Calibri" panose="020F0502020204030204"/>
              <a:ea typeface="+mn-ea"/>
              <a:cs typeface="+mn-cs"/>
            </a:endParaRPr>
          </a:p>
        </p:txBody>
      </p:sp>
      <p:sp>
        <p:nvSpPr>
          <p:cNvPr id="8" name="TextBox 7"/>
          <p:cNvSpPr txBox="1"/>
          <p:nvPr/>
        </p:nvSpPr>
        <p:spPr>
          <a:xfrm>
            <a:off x="7691437" y="2624501"/>
            <a:ext cx="1600200" cy="923330"/>
          </a:xfrm>
          <a:prstGeom prst="rect">
            <a:avLst/>
          </a:prstGeom>
          <a:noFill/>
        </p:spPr>
        <p:txBody>
          <a:bodyPr wrap="square" rtlCol="0">
            <a:spAutoFit/>
          </a:bodyPr>
          <a:lstStyle/>
          <a:p>
            <a:pPr algn="l" defTabSz="914400" rtl="0"/>
            <a:r>
              <a:rPr lang="en-US" kern="1200" dirty="0" smtClean="0">
                <a:solidFill>
                  <a:prstClr val="black"/>
                </a:solidFill>
                <a:latin typeface="Calibri" panose="020F0502020204030204"/>
                <a:ea typeface="+mn-ea"/>
                <a:cs typeface="+mn-cs"/>
              </a:rPr>
              <a:t>Needed:</a:t>
            </a:r>
          </a:p>
          <a:p>
            <a:pPr marL="285750" indent="-285750" algn="l" defTabSz="914400" rtl="0">
              <a:buFontTx/>
              <a:buChar char="-"/>
            </a:pPr>
            <a:r>
              <a:rPr lang="en-US" kern="1200" dirty="0" smtClean="0">
                <a:solidFill>
                  <a:prstClr val="black"/>
                </a:solidFill>
                <a:latin typeface="Calibri" panose="020F0502020204030204"/>
                <a:ea typeface="+mn-ea"/>
                <a:cs typeface="+mn-cs"/>
              </a:rPr>
              <a:t>Resolution</a:t>
            </a:r>
          </a:p>
          <a:p>
            <a:pPr marL="285750" indent="-285750" algn="l" defTabSz="914400" rtl="0">
              <a:buFontTx/>
              <a:buChar char="-"/>
            </a:pPr>
            <a:r>
              <a:rPr lang="en-US" kern="1200" dirty="0" smtClean="0">
                <a:solidFill>
                  <a:prstClr val="black"/>
                </a:solidFill>
                <a:latin typeface="Calibri" panose="020F0502020204030204"/>
                <a:ea typeface="+mn-ea"/>
                <a:cs typeface="+mn-cs"/>
              </a:rPr>
              <a:t>Latency</a:t>
            </a:r>
            <a:endParaRPr lang="en-US" kern="1200" dirty="0">
              <a:solidFill>
                <a:prstClr val="black"/>
              </a:solidFill>
              <a:latin typeface="Calibri" panose="020F0502020204030204"/>
              <a:ea typeface="+mn-ea"/>
              <a:cs typeface="+mn-cs"/>
            </a:endParaRPr>
          </a:p>
        </p:txBody>
      </p:sp>
      <p:sp>
        <p:nvSpPr>
          <p:cNvPr id="9" name="スライド番号プレースホルダー 8"/>
          <p:cNvSpPr>
            <a:spLocks noGrp="1"/>
          </p:cNvSpPr>
          <p:nvPr>
            <p:ph type="sldNum" sz="quarter" idx="12"/>
          </p:nvPr>
        </p:nvSpPr>
        <p:spPr/>
        <p:txBody>
          <a:bodyPr/>
          <a:lstStyle/>
          <a:p>
            <a:fld id="{65A4C642-086D-43E2-BEB5-56C5380C5CC1}"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3217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fld id="{65A4C642-086D-43E2-BEB5-56C5380C5CC1}" type="slidenum">
              <a:rPr lang="en-US" smtClean="0"/>
              <a:t>5</a:t>
            </a:fld>
            <a:endParaRPr lang="en-US" dirty="0"/>
          </a:p>
        </p:txBody>
      </p:sp>
      <p:sp>
        <p:nvSpPr>
          <p:cNvPr id="5" name="コンテンツ プレースホルダー 4"/>
          <p:cNvSpPr>
            <a:spLocks noGrp="1"/>
          </p:cNvSpPr>
          <p:nvPr>
            <p:ph sz="quarter" idx="10"/>
          </p:nvPr>
        </p:nvSpPr>
        <p:spPr>
          <a:xfrm>
            <a:off x="0" y="1447800"/>
            <a:ext cx="9144000" cy="4724400"/>
          </a:xfrm>
        </p:spPr>
        <p:txBody>
          <a:bodyPr/>
          <a:lstStyle/>
          <a:p>
            <a:pPr>
              <a:buFont typeface="Wingdings" panose="05000000000000000000" pitchFamily="2" charset="2"/>
              <a:buChar char="l"/>
            </a:pPr>
            <a:r>
              <a:rPr kumimoji="1" lang="en-US" altLang="ja-JP" sz="2400" smtClean="0"/>
              <a:t>Sendai Framework for Disaster Risk Reduction 2015-2030</a:t>
            </a:r>
            <a:endParaRPr kumimoji="1" lang="en-US" altLang="ja-JP" smtClean="0"/>
          </a:p>
          <a:p>
            <a:pPr lvl="1">
              <a:buFont typeface="Arial" panose="020B0604020202020204" pitchFamily="34" charset="0"/>
              <a:buChar char="•"/>
            </a:pPr>
            <a:r>
              <a:rPr kumimoji="1" lang="en-US" altLang="ja-JP" smtClean="0"/>
              <a:t>understanding global/regional/local risks</a:t>
            </a:r>
          </a:p>
          <a:p>
            <a:pPr lvl="1">
              <a:buFont typeface="Arial" panose="020B0604020202020204" pitchFamily="34" charset="0"/>
              <a:buChar char="•"/>
            </a:pPr>
            <a:r>
              <a:rPr kumimoji="1" lang="en-US" altLang="ja-JP" smtClean="0"/>
              <a:t>support access to multi-hazard EWS particularly for floods and droughts</a:t>
            </a:r>
          </a:p>
          <a:p>
            <a:pPr lvl="1">
              <a:buFont typeface="Wingdings" panose="05000000000000000000" pitchFamily="2" charset="2"/>
              <a:buChar char="l"/>
            </a:pPr>
            <a:endParaRPr kumimoji="1" lang="en-US" altLang="ja-JP" smtClean="0"/>
          </a:p>
          <a:p>
            <a:pPr>
              <a:buFont typeface="Wingdings" panose="05000000000000000000" pitchFamily="2" charset="2"/>
              <a:buChar char="l"/>
            </a:pPr>
            <a:r>
              <a:rPr kumimoji="1" lang="en-US" altLang="ja-JP" sz="2400" smtClean="0"/>
              <a:t>2030 Agenda for Sutainable Development </a:t>
            </a:r>
          </a:p>
          <a:p>
            <a:pPr lvl="1">
              <a:buFont typeface="Arial" panose="020B0604020202020204" pitchFamily="34" charset="0"/>
              <a:buChar char="•"/>
            </a:pPr>
            <a:r>
              <a:rPr kumimoji="1" lang="en-US" altLang="ja-JP" smtClean="0"/>
              <a:t>Goal 6: Clean water and sanitation</a:t>
            </a:r>
          </a:p>
          <a:p>
            <a:pPr lvl="1">
              <a:buFont typeface="Arial" panose="020B0604020202020204" pitchFamily="34" charset="0"/>
              <a:buChar char="•"/>
            </a:pPr>
            <a:r>
              <a:rPr kumimoji="1" lang="en-US" altLang="ja-JP" smtClean="0">
                <a:solidFill>
                  <a:srgbClr val="FF0000"/>
                </a:solidFill>
              </a:rPr>
              <a:t>UN High Level Panel on Water agreed on an action plan for the SDG 6 including use of satellite based data (Sep 2016)</a:t>
            </a:r>
          </a:p>
          <a:p>
            <a:pPr lvl="1">
              <a:buFont typeface="Arial" panose="020B0604020202020204" pitchFamily="34" charset="0"/>
              <a:buChar char="•"/>
            </a:pPr>
            <a:endParaRPr kumimoji="1" lang="en-US" altLang="ja-JP" smtClean="0"/>
          </a:p>
          <a:p>
            <a:pPr>
              <a:buFont typeface="Wingdings" panose="05000000000000000000" pitchFamily="2" charset="2"/>
              <a:buChar char="l"/>
            </a:pPr>
            <a:r>
              <a:rPr kumimoji="1" lang="en-US" altLang="ja-JP" sz="2400" smtClean="0"/>
              <a:t>Paris Agreement </a:t>
            </a:r>
          </a:p>
          <a:p>
            <a:pPr lvl="1">
              <a:buFont typeface="Arial" panose="020B0604020202020204" pitchFamily="34" charset="0"/>
              <a:buChar char="•"/>
            </a:pPr>
            <a:r>
              <a:rPr kumimoji="1" lang="en-US" altLang="ja-JP" smtClean="0"/>
              <a:t>Article 7 (Adaptation) calles for systematic observation of climate system and early warning systems</a:t>
            </a:r>
            <a:endParaRPr kumimoji="1" lang="ja-JP" altLang="en-US"/>
          </a:p>
        </p:txBody>
      </p:sp>
      <p:sp>
        <p:nvSpPr>
          <p:cNvPr id="3" name="正方形/長方形 2"/>
          <p:cNvSpPr/>
          <p:nvPr/>
        </p:nvSpPr>
        <p:spPr>
          <a:xfrm>
            <a:off x="2133600" y="61912"/>
            <a:ext cx="6096000" cy="954107"/>
          </a:xfrm>
          <a:prstGeom prst="rect">
            <a:avLst/>
          </a:prstGeom>
        </p:spPr>
        <p:txBody>
          <a:bodyPr wrap="square">
            <a:spAutoFit/>
          </a:bodyPr>
          <a:lstStyle/>
          <a:p>
            <a:r>
              <a:rPr lang="en-US" altLang="ja-JP" sz="2800" b="1" smtClean="0">
                <a:solidFill>
                  <a:srgbClr val="FFFFFF"/>
                </a:solidFill>
                <a:ea typeface="ＭＳ Ｐゴシック" pitchFamily="50" charset="-128"/>
              </a:rPr>
              <a:t>Linkage with </a:t>
            </a:r>
          </a:p>
          <a:p>
            <a:r>
              <a:rPr lang="en-US" altLang="ja-JP" sz="2800" b="1" smtClean="0">
                <a:solidFill>
                  <a:srgbClr val="FFFFFF"/>
                </a:solidFill>
                <a:ea typeface="ＭＳ Ｐゴシック" pitchFamily="50" charset="-128"/>
              </a:rPr>
              <a:t>major int’l agreements </a:t>
            </a:r>
            <a:endParaRPr lang="ja-JP" altLang="en-US" sz="2800" b="1" dirty="0">
              <a:solidFill>
                <a:srgbClr val="FFFFFF"/>
              </a:solidFill>
            </a:endParaRPr>
          </a:p>
        </p:txBody>
      </p:sp>
    </p:spTree>
    <p:extLst>
      <p:ext uri="{BB962C8B-B14F-4D97-AF65-F5344CB8AC3E}">
        <p14:creationId xmlns:p14="http://schemas.microsoft.com/office/powerpoint/2010/main" val="29901105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81200" y="228600"/>
            <a:ext cx="5638798" cy="646331"/>
          </a:xfrm>
          <a:prstGeom prst="rect">
            <a:avLst/>
          </a:prstGeom>
        </p:spPr>
        <p:txBody>
          <a:bodyPr wrap="square">
            <a:spAutoFit/>
          </a:bodyPr>
          <a:lstStyle/>
          <a:p>
            <a:r>
              <a:rPr lang="en-US" altLang="ja-JP" sz="3600" b="1" dirty="0">
                <a:solidFill>
                  <a:srgbClr val="FFFFFF"/>
                </a:solidFill>
                <a:ea typeface="ＭＳ Ｐゴシック" pitchFamily="50" charset="-128"/>
              </a:rPr>
              <a:t>Water Constellation FS </a:t>
            </a:r>
            <a:endParaRPr lang="ja-JP" altLang="en-US" sz="3600" b="1" dirty="0">
              <a:solidFill>
                <a:srgbClr val="FFFFFF"/>
              </a:solidFill>
            </a:endParaRPr>
          </a:p>
        </p:txBody>
      </p:sp>
      <p:sp>
        <p:nvSpPr>
          <p:cNvPr id="4" name="テキスト ボックス 3"/>
          <p:cNvSpPr txBox="1"/>
          <p:nvPr/>
        </p:nvSpPr>
        <p:spPr>
          <a:xfrm>
            <a:off x="1024018" y="1143000"/>
            <a:ext cx="7205582" cy="2677656"/>
          </a:xfrm>
          <a:prstGeom prst="rect">
            <a:avLst/>
          </a:prstGeom>
          <a:noFill/>
        </p:spPr>
        <p:txBody>
          <a:bodyPr wrap="square" rtlCol="0">
            <a:spAutoFit/>
          </a:bodyPr>
          <a:lstStyle/>
          <a:p>
            <a:r>
              <a:rPr kumimoji="1" lang="en-US" altLang="ja-JP" sz="2800" b="1" dirty="0">
                <a:latin typeface="Arial Narrow" panose="020B0606020202030204" pitchFamily="34" charset="0"/>
              </a:rPr>
              <a:t>GEO Water Strategy Recommendation C1:</a:t>
            </a:r>
          </a:p>
          <a:p>
            <a:r>
              <a:rPr lang="en-US" sz="2000" i="1" dirty="0">
                <a:solidFill>
                  <a:srgbClr val="FF0000"/>
                </a:solidFill>
              </a:rPr>
              <a:t>The feasibility of developing a Water-Train satellite constellation </a:t>
            </a:r>
            <a:r>
              <a:rPr lang="en-US" sz="2000" i="1" dirty="0">
                <a:solidFill>
                  <a:srgbClr val="00B050"/>
                </a:solidFill>
              </a:rPr>
              <a:t>should be assessed. This suite of satellites would be </a:t>
            </a:r>
            <a:r>
              <a:rPr lang="en-US" sz="2000" i="1" dirty="0">
                <a:solidFill>
                  <a:srgbClr val="FF0000"/>
                </a:solidFill>
              </a:rPr>
              <a:t>modelled after the A-Train</a:t>
            </a:r>
            <a:r>
              <a:rPr lang="en-US" sz="2000" i="1" dirty="0">
                <a:solidFill>
                  <a:srgbClr val="00B050"/>
                </a:solidFill>
              </a:rPr>
              <a:t>, providing </a:t>
            </a:r>
            <a:r>
              <a:rPr lang="en-US" sz="2000" i="1" dirty="0">
                <a:solidFill>
                  <a:srgbClr val="FF0000"/>
                </a:solidFill>
              </a:rPr>
              <a:t>a space segment of an observation system that would capture all fluxes and stores of the water cycle using a diverse suite of platforms and instruments</a:t>
            </a:r>
            <a:r>
              <a:rPr lang="en-US" sz="2000" i="1" dirty="0">
                <a:solidFill>
                  <a:srgbClr val="00B050"/>
                </a:solidFill>
              </a:rPr>
              <a:t>. This system would operate as a </a:t>
            </a:r>
            <a:r>
              <a:rPr lang="en-US" sz="2000" i="1" dirty="0">
                <a:solidFill>
                  <a:srgbClr val="FF0000"/>
                </a:solidFill>
              </a:rPr>
              <a:t>Virtual Water Cycle Constellation</a:t>
            </a:r>
            <a:r>
              <a:rPr lang="en-US" sz="2000" i="1" dirty="0">
                <a:solidFill>
                  <a:srgbClr val="00B050"/>
                </a:solidFill>
              </a:rPr>
              <a:t>.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7160" b="9501"/>
          <a:stretch/>
        </p:blipFill>
        <p:spPr>
          <a:xfrm>
            <a:off x="2068008" y="3820657"/>
            <a:ext cx="5117602" cy="3037344"/>
          </a:xfrm>
          <a:prstGeom prst="rect">
            <a:avLst/>
          </a:prstGeom>
        </p:spPr>
      </p:pic>
      <p:sp>
        <p:nvSpPr>
          <p:cNvPr id="6" name="TextBox 5"/>
          <p:cNvSpPr txBox="1"/>
          <p:nvPr/>
        </p:nvSpPr>
        <p:spPr>
          <a:xfrm>
            <a:off x="2681655" y="4091355"/>
            <a:ext cx="930063" cy="261610"/>
          </a:xfrm>
          <a:prstGeom prst="rect">
            <a:avLst/>
          </a:prstGeom>
          <a:noFill/>
        </p:spPr>
        <p:txBody>
          <a:bodyPr wrap="none" rtlCol="0">
            <a:spAutoFit/>
          </a:bodyPr>
          <a:lstStyle/>
          <a:p>
            <a:r>
              <a:rPr lang="en-US" sz="1100" i="1" dirty="0">
                <a:solidFill>
                  <a:schemeClr val="bg1"/>
                </a:solidFill>
              </a:rPr>
              <a:t>The A-Train</a:t>
            </a:r>
          </a:p>
        </p:txBody>
      </p:sp>
      <p:sp>
        <p:nvSpPr>
          <p:cNvPr id="7" name="スライド番号プレースホルダー 6"/>
          <p:cNvSpPr>
            <a:spLocks noGrp="1"/>
          </p:cNvSpPr>
          <p:nvPr>
            <p:ph type="sldNum" sz="quarter" idx="10"/>
          </p:nvPr>
        </p:nvSpPr>
        <p:spPr/>
        <p:txBody>
          <a:bodyPr/>
          <a:lstStyle/>
          <a:p>
            <a:pPr>
              <a:defRPr/>
            </a:pPr>
            <a:fld id="{D0F42E32-55FE-41C1-A352-559595A40185}" type="slidenum">
              <a:rPr lang="en-US" altLang="ja-JP" smtClean="0"/>
              <a:pPr>
                <a:defRPr/>
              </a:pPr>
              <a:t>6</a:t>
            </a:fld>
            <a:endParaRPr lang="en-US" altLang="ja-JP" dirty="0"/>
          </a:p>
        </p:txBody>
      </p:sp>
    </p:spTree>
    <p:extLst>
      <p:ext uri="{BB962C8B-B14F-4D97-AF65-F5344CB8AC3E}">
        <p14:creationId xmlns:p14="http://schemas.microsoft.com/office/powerpoint/2010/main" val="271679507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81200" y="141414"/>
            <a:ext cx="5674951" cy="461665"/>
          </a:xfrm>
          <a:prstGeom prst="rect">
            <a:avLst/>
          </a:prstGeom>
          <a:noFill/>
        </p:spPr>
        <p:txBody>
          <a:bodyPr wrap="none" rtlCol="0">
            <a:spAutoFit/>
          </a:bodyPr>
          <a:lstStyle/>
          <a:p>
            <a:r>
              <a:rPr kumimoji="1" lang="en-US" altLang="ja-JP" sz="2400" b="1" dirty="0">
                <a:solidFill>
                  <a:schemeClr val="bg1"/>
                </a:solidFill>
                <a:latin typeface="+mj-lt"/>
              </a:rPr>
              <a:t>Integrated Water Observation System</a:t>
            </a:r>
            <a:endParaRPr kumimoji="1" lang="ja-JP" altLang="en-US" sz="2400" b="1" dirty="0">
              <a:solidFill>
                <a:schemeClr val="bg1"/>
              </a:solidFill>
              <a:latin typeface="+mj-lt"/>
            </a:endParaRPr>
          </a:p>
        </p:txBody>
      </p:sp>
      <p:sp>
        <p:nvSpPr>
          <p:cNvPr id="5" name="スライド番号プレースホルダー 4"/>
          <p:cNvSpPr>
            <a:spLocks noGrp="1"/>
          </p:cNvSpPr>
          <p:nvPr>
            <p:ph type="sldNum" sz="quarter" idx="12"/>
          </p:nvPr>
        </p:nvSpPr>
        <p:spPr/>
        <p:txBody>
          <a:bodyPr/>
          <a:lstStyle/>
          <a:p>
            <a:fld id="{65A4C642-086D-43E2-BEB5-56C5380C5CC1}" type="slidenum">
              <a:rPr lang="en-US" smtClean="0"/>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64" y="996916"/>
            <a:ext cx="7391399" cy="554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533322" y="6355799"/>
            <a:ext cx="2438400" cy="369332"/>
          </a:xfrm>
          <a:prstGeom prst="rect">
            <a:avLst/>
          </a:prstGeom>
          <a:solidFill>
            <a:schemeClr val="bg1"/>
          </a:solidFill>
        </p:spPr>
        <p:txBody>
          <a:bodyPr wrap="square" rtlCol="0">
            <a:spAutoFit/>
          </a:bodyPr>
          <a:lstStyle/>
          <a:p>
            <a:r>
              <a:rPr kumimoji="1" lang="en-US" altLang="ja-JP" b="1" smtClean="0">
                <a:latin typeface="Arial Narrow" panose="020B0606020202030204" pitchFamily="34" charset="0"/>
              </a:rPr>
              <a:t>Courtesy:</a:t>
            </a:r>
            <a:r>
              <a:rPr kumimoji="1" lang="en-US" altLang="ja-JP" b="1" dirty="0">
                <a:latin typeface="Arial Narrow" panose="020B0606020202030204" pitchFamily="34" charset="0"/>
              </a:rPr>
              <a:t> </a:t>
            </a:r>
            <a:r>
              <a:rPr kumimoji="1" lang="en-US" altLang="ja-JP" b="1" smtClean="0">
                <a:latin typeface="Arial Narrow" panose="020B0606020202030204" pitchFamily="34" charset="0"/>
              </a:rPr>
              <a:t>Toshio. </a:t>
            </a:r>
            <a:r>
              <a:rPr kumimoji="1" lang="en-US" altLang="ja-JP" b="1" dirty="0">
                <a:latin typeface="Arial Narrow" panose="020B0606020202030204" pitchFamily="34" charset="0"/>
              </a:rPr>
              <a:t>Koike</a:t>
            </a:r>
            <a:endParaRPr kumimoji="1" lang="ja-JP" altLang="en-US" b="1" dirty="0">
              <a:latin typeface="Arial Narrow" panose="020B0606020202030204" pitchFamily="34" charset="0"/>
            </a:endParaRPr>
          </a:p>
        </p:txBody>
      </p:sp>
    </p:spTree>
    <p:extLst>
      <p:ext uri="{BB962C8B-B14F-4D97-AF65-F5344CB8AC3E}">
        <p14:creationId xmlns:p14="http://schemas.microsoft.com/office/powerpoint/2010/main" val="423394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D0F42E32-55FE-41C1-A352-559595A40185}" type="slidenum">
              <a:rPr lang="en-US" altLang="ja-JP" smtClean="0"/>
              <a:pPr>
                <a:defRPr/>
              </a:pPr>
              <a:t>8</a:t>
            </a:fld>
            <a:endParaRPr lang="en-US" altLang="ja-JP" dirty="0"/>
          </a:p>
        </p:txBody>
      </p:sp>
      <p:sp>
        <p:nvSpPr>
          <p:cNvPr id="3" name="テキスト ボックス 2"/>
          <p:cNvSpPr txBox="1"/>
          <p:nvPr/>
        </p:nvSpPr>
        <p:spPr>
          <a:xfrm>
            <a:off x="3352800" y="235283"/>
            <a:ext cx="2684387"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altLang="ja-JP" sz="4000" smtClean="0">
                <a:solidFill>
                  <a:prstClr val="white"/>
                </a:solidFill>
                <a:latin typeface="Helvetica"/>
              </a:rPr>
              <a:t>FS Skelton</a:t>
            </a:r>
            <a:r>
              <a:rPr lang="en-US" altLang="ja-JP" sz="2400" smtClean="0"/>
              <a:t> </a:t>
            </a:r>
            <a:endParaRPr lang="ja-JP" altLang="en-US" sz="2400" dirty="0"/>
          </a:p>
        </p:txBody>
      </p:sp>
      <p:sp>
        <p:nvSpPr>
          <p:cNvPr id="4" name="テキスト ボックス 3"/>
          <p:cNvSpPr txBox="1"/>
          <p:nvPr/>
        </p:nvSpPr>
        <p:spPr>
          <a:xfrm>
            <a:off x="216073" y="1371600"/>
            <a:ext cx="8728355" cy="1200329"/>
          </a:xfrm>
          <a:prstGeom prst="rect">
            <a:avLst/>
          </a:prstGeom>
          <a:noFill/>
        </p:spPr>
        <p:txBody>
          <a:bodyPr wrap="square" rtlCol="0">
            <a:spAutoFit/>
          </a:bodyPr>
          <a:lstStyle/>
          <a:p>
            <a:pPr marL="457200" indent="-457200">
              <a:buFont typeface="Wingdings" charset="2"/>
              <a:buChar char="§"/>
            </a:pPr>
            <a:r>
              <a:rPr kumimoji="1" lang="en-US" altLang="ja-JP" sz="2400" dirty="0" smtClean="0">
                <a:latin typeface="Arial Narrow" panose="020B0606020202030204" pitchFamily="34" charset="0"/>
              </a:rPr>
              <a:t>FS Skelton for </a:t>
            </a:r>
            <a:r>
              <a:rPr kumimoji="1" lang="en-US" altLang="ja-JP" sz="2400" smtClean="0">
                <a:latin typeface="Arial Narrow" panose="020B0606020202030204" pitchFamily="34" charset="0"/>
              </a:rPr>
              <a:t>6 parameters, i.e. precipitation, soil moisture, evapotranspiration, river discharge, surface water storage, groundwater  </a:t>
            </a:r>
            <a:r>
              <a:rPr kumimoji="1" lang="en-US" altLang="ja-JP" sz="2400" dirty="0" smtClean="0">
                <a:latin typeface="Arial Narrow" panose="020B0606020202030204" pitchFamily="34" charset="0"/>
              </a:rPr>
              <a:t>has been developed.</a:t>
            </a:r>
          </a:p>
        </p:txBody>
      </p:sp>
      <p:sp>
        <p:nvSpPr>
          <p:cNvPr id="5" name="正方形/長方形 4"/>
          <p:cNvSpPr/>
          <p:nvPr/>
        </p:nvSpPr>
        <p:spPr>
          <a:xfrm>
            <a:off x="152400" y="3104899"/>
            <a:ext cx="1600200"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smtClean="0"/>
              <a:t> Review </a:t>
            </a:r>
          </a:p>
          <a:p>
            <a:pPr algn="l" rtl="0" latinLnBrk="1" hangingPunct="0"/>
            <a:r>
              <a:rPr lang="en-US" altLang="ja-JP" smtClean="0"/>
              <a:t>Requirements</a:t>
            </a:r>
          </a:p>
          <a:p>
            <a:pPr algn="l" rtl="0" latinLnBrk="1" hangingPunct="0"/>
            <a:endParaRPr lang="en-US" altLang="ja-JP" dirty="0" smtClean="0"/>
          </a:p>
          <a:p>
            <a:pPr algn="l" rtl="0" latinLnBrk="1" hangingPunct="0"/>
            <a:endParaRPr lang="en-US" altLang="ja-JP" dirty="0" smtClean="0"/>
          </a:p>
        </p:txBody>
      </p:sp>
      <p:sp>
        <p:nvSpPr>
          <p:cNvPr id="6" name="正方形/長方形 5"/>
          <p:cNvSpPr/>
          <p:nvPr/>
        </p:nvSpPr>
        <p:spPr>
          <a:xfrm>
            <a:off x="2057400" y="3075744"/>
            <a:ext cx="1524000"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dirty="0" smtClean="0"/>
              <a:t>  Existing/</a:t>
            </a:r>
          </a:p>
          <a:p>
            <a:pPr algn="l" rtl="0" latinLnBrk="1" hangingPunct="0"/>
            <a:r>
              <a:rPr lang="en-US" altLang="ja-JP" dirty="0" smtClean="0"/>
              <a:t>  planned </a:t>
            </a:r>
          </a:p>
          <a:p>
            <a:pPr algn="l" rtl="0" latinLnBrk="1" hangingPunct="0"/>
            <a:r>
              <a:rPr lang="en-US" altLang="ja-JP" dirty="0" smtClean="0"/>
              <a:t>  capabilities</a:t>
            </a:r>
            <a:endParaRPr lang="en-US" altLang="ja-JP" dirty="0"/>
          </a:p>
          <a:p>
            <a:pPr algn="l" rtl="0" latinLnBrk="1" hangingPunct="0"/>
            <a:endParaRPr lang="ja-JP" altLang="en-US" dirty="0"/>
          </a:p>
        </p:txBody>
      </p:sp>
      <p:sp>
        <p:nvSpPr>
          <p:cNvPr id="7" name="正方形/長方形 6"/>
          <p:cNvSpPr/>
          <p:nvPr/>
        </p:nvSpPr>
        <p:spPr>
          <a:xfrm>
            <a:off x="3903112" y="3034119"/>
            <a:ext cx="1354278"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dirty="0" smtClean="0"/>
              <a:t>  Identified </a:t>
            </a:r>
          </a:p>
          <a:p>
            <a:pPr algn="l" rtl="0" latinLnBrk="1" hangingPunct="0"/>
            <a:r>
              <a:rPr lang="en-US" altLang="ja-JP" dirty="0" smtClean="0"/>
              <a:t>  CEOS </a:t>
            </a:r>
          </a:p>
          <a:p>
            <a:pPr algn="l" rtl="0" latinLnBrk="1" hangingPunct="0"/>
            <a:r>
              <a:rPr lang="en-US" altLang="ja-JP" dirty="0" smtClean="0"/>
              <a:t>  missions</a:t>
            </a:r>
            <a:endParaRPr lang="en-US" altLang="ja-JP" dirty="0"/>
          </a:p>
          <a:p>
            <a:pPr algn="l" rtl="0" latinLnBrk="1" hangingPunct="0"/>
            <a:endParaRPr lang="ja-JP" altLang="en-US" dirty="0"/>
          </a:p>
        </p:txBody>
      </p:sp>
      <p:sp>
        <p:nvSpPr>
          <p:cNvPr id="8" name="正方形/長方形 7"/>
          <p:cNvSpPr/>
          <p:nvPr/>
        </p:nvSpPr>
        <p:spPr>
          <a:xfrm>
            <a:off x="5558152" y="3017055"/>
            <a:ext cx="1528448"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smtClean="0"/>
              <a:t>  Gap </a:t>
            </a:r>
            <a:endParaRPr lang="en-US" altLang="ja-JP" dirty="0" smtClean="0"/>
          </a:p>
          <a:p>
            <a:pPr algn="l" rtl="0" latinLnBrk="1" hangingPunct="0"/>
            <a:r>
              <a:rPr lang="en-US" altLang="ja-JP" smtClean="0"/>
              <a:t>  analysis,</a:t>
            </a:r>
          </a:p>
          <a:p>
            <a:pPr algn="l" rtl="0" latinLnBrk="1" hangingPunct="0"/>
            <a:r>
              <a:rPr lang="en-US" altLang="ja-JP"/>
              <a:t> </a:t>
            </a:r>
            <a:r>
              <a:rPr lang="en-US" altLang="ja-JP" smtClean="0"/>
              <a:t> </a:t>
            </a:r>
            <a:r>
              <a:rPr lang="en-US" altLang="ja-JP" smtClean="0">
                <a:solidFill>
                  <a:srgbClr val="FF0000"/>
                </a:solidFill>
              </a:rPr>
              <a:t>Mission</a:t>
            </a:r>
          </a:p>
          <a:p>
            <a:pPr algn="l" rtl="0" latinLnBrk="1" hangingPunct="0"/>
            <a:r>
              <a:rPr lang="en-US" altLang="ja-JP">
                <a:solidFill>
                  <a:srgbClr val="FF0000"/>
                </a:solidFill>
              </a:rPr>
              <a:t> </a:t>
            </a:r>
            <a:r>
              <a:rPr lang="en-US" altLang="ja-JP" smtClean="0">
                <a:solidFill>
                  <a:srgbClr val="FF0000"/>
                </a:solidFill>
              </a:rPr>
              <a:t> coordination</a:t>
            </a:r>
          </a:p>
        </p:txBody>
      </p:sp>
      <p:sp>
        <p:nvSpPr>
          <p:cNvPr id="9" name="正方形/長方形 8"/>
          <p:cNvSpPr/>
          <p:nvPr/>
        </p:nvSpPr>
        <p:spPr>
          <a:xfrm>
            <a:off x="7504090" y="3121911"/>
            <a:ext cx="1594834" cy="2308322"/>
          </a:xfrm>
          <a:prstGeom prst="rect">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smtClean="0"/>
              <a:t>  </a:t>
            </a:r>
          </a:p>
          <a:p>
            <a:pPr algn="l" rtl="0" latinLnBrk="1" hangingPunct="0"/>
            <a:r>
              <a:rPr lang="en-US" altLang="ja-JP"/>
              <a:t> </a:t>
            </a:r>
            <a:r>
              <a:rPr lang="en-US" altLang="ja-JP" smtClean="0"/>
              <a:t> Synergy </a:t>
            </a:r>
            <a:endParaRPr lang="en-US" altLang="ja-JP" dirty="0" smtClean="0"/>
          </a:p>
          <a:p>
            <a:pPr algn="l" rtl="0" latinLnBrk="1" hangingPunct="0"/>
            <a:r>
              <a:rPr lang="en-US" altLang="ja-JP" dirty="0" smtClean="0"/>
              <a:t>  with other</a:t>
            </a:r>
          </a:p>
          <a:p>
            <a:pPr algn="l" rtl="0" latinLnBrk="1" hangingPunct="0"/>
            <a:r>
              <a:rPr lang="en-US" altLang="ja-JP" smtClean="0"/>
              <a:t>  parameters,</a:t>
            </a:r>
          </a:p>
          <a:p>
            <a:pPr algn="l" rtl="0" latinLnBrk="1" hangingPunct="0"/>
            <a:r>
              <a:rPr lang="en-US" altLang="ja-JP"/>
              <a:t> </a:t>
            </a:r>
            <a:r>
              <a:rPr lang="en-US" altLang="ja-JP" smtClean="0"/>
              <a:t> </a:t>
            </a:r>
            <a:r>
              <a:rPr lang="en-US" altLang="ja-JP" smtClean="0">
                <a:solidFill>
                  <a:srgbClr val="FF0000"/>
                </a:solidFill>
              </a:rPr>
              <a:t>Mission </a:t>
            </a:r>
          </a:p>
          <a:p>
            <a:pPr algn="l" rtl="0" latinLnBrk="1" hangingPunct="0"/>
            <a:r>
              <a:rPr lang="en-US" altLang="ja-JP">
                <a:solidFill>
                  <a:srgbClr val="FF0000"/>
                </a:solidFill>
              </a:rPr>
              <a:t> </a:t>
            </a:r>
            <a:r>
              <a:rPr lang="en-US" altLang="ja-JP" smtClean="0">
                <a:solidFill>
                  <a:srgbClr val="FF0000"/>
                </a:solidFill>
              </a:rPr>
              <a:t> coordination</a:t>
            </a:r>
          </a:p>
          <a:p>
            <a:pPr algn="l" rtl="0" latinLnBrk="1" hangingPunct="0"/>
            <a:endParaRPr lang="en-US" altLang="ja-JP" dirty="0"/>
          </a:p>
          <a:p>
            <a:pPr algn="l" rtl="0" latinLnBrk="1" hangingPunct="0"/>
            <a:endParaRPr lang="ja-JP" altLang="en-US" dirty="0"/>
          </a:p>
        </p:txBody>
      </p:sp>
      <p:sp>
        <p:nvSpPr>
          <p:cNvPr id="13" name="右矢印 12"/>
          <p:cNvSpPr/>
          <p:nvPr/>
        </p:nvSpPr>
        <p:spPr>
          <a:xfrm>
            <a:off x="7086600" y="3235061"/>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14" name="右矢印 13"/>
          <p:cNvSpPr/>
          <p:nvPr/>
        </p:nvSpPr>
        <p:spPr>
          <a:xfrm>
            <a:off x="5253351" y="3250388"/>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15" name="右矢印 14"/>
          <p:cNvSpPr/>
          <p:nvPr/>
        </p:nvSpPr>
        <p:spPr>
          <a:xfrm>
            <a:off x="3598312" y="3272894"/>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16" name="右矢印 15"/>
          <p:cNvSpPr/>
          <p:nvPr/>
        </p:nvSpPr>
        <p:spPr>
          <a:xfrm>
            <a:off x="1752600" y="3235062"/>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17" name="正方形/長方形 16"/>
          <p:cNvSpPr/>
          <p:nvPr/>
        </p:nvSpPr>
        <p:spPr>
          <a:xfrm>
            <a:off x="381000" y="4743273"/>
            <a:ext cx="1600200"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smtClean="0"/>
              <a:t> Review </a:t>
            </a:r>
          </a:p>
          <a:p>
            <a:pPr algn="l" rtl="0" latinLnBrk="1" hangingPunct="0"/>
            <a:r>
              <a:rPr lang="en-US" altLang="ja-JP" smtClean="0"/>
              <a:t>Requirements</a:t>
            </a:r>
          </a:p>
          <a:p>
            <a:pPr algn="l" rtl="0" latinLnBrk="1" hangingPunct="0"/>
            <a:endParaRPr lang="en-US" altLang="ja-JP" dirty="0" smtClean="0"/>
          </a:p>
          <a:p>
            <a:pPr algn="l" rtl="0" latinLnBrk="1" hangingPunct="0"/>
            <a:endParaRPr lang="en-US" altLang="ja-JP" dirty="0" smtClean="0"/>
          </a:p>
        </p:txBody>
      </p:sp>
      <p:sp>
        <p:nvSpPr>
          <p:cNvPr id="18" name="正方形/長方形 17"/>
          <p:cNvSpPr/>
          <p:nvPr/>
        </p:nvSpPr>
        <p:spPr>
          <a:xfrm>
            <a:off x="2286000" y="4714118"/>
            <a:ext cx="1524000"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dirty="0" smtClean="0"/>
              <a:t>  Existing/</a:t>
            </a:r>
          </a:p>
          <a:p>
            <a:pPr algn="l" rtl="0" latinLnBrk="1" hangingPunct="0"/>
            <a:r>
              <a:rPr lang="en-US" altLang="ja-JP" dirty="0" smtClean="0"/>
              <a:t>  planned </a:t>
            </a:r>
          </a:p>
          <a:p>
            <a:pPr algn="l" rtl="0" latinLnBrk="1" hangingPunct="0"/>
            <a:r>
              <a:rPr lang="en-US" altLang="ja-JP" dirty="0" smtClean="0"/>
              <a:t>  capabilities</a:t>
            </a:r>
            <a:endParaRPr lang="en-US" altLang="ja-JP" dirty="0"/>
          </a:p>
          <a:p>
            <a:pPr algn="l" rtl="0" latinLnBrk="1" hangingPunct="0"/>
            <a:endParaRPr lang="ja-JP" altLang="en-US" dirty="0"/>
          </a:p>
        </p:txBody>
      </p:sp>
      <p:sp>
        <p:nvSpPr>
          <p:cNvPr id="19" name="正方形/長方形 18"/>
          <p:cNvSpPr/>
          <p:nvPr/>
        </p:nvSpPr>
        <p:spPr>
          <a:xfrm>
            <a:off x="4131712" y="4672493"/>
            <a:ext cx="1354278"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dirty="0" smtClean="0"/>
              <a:t>  Identified </a:t>
            </a:r>
          </a:p>
          <a:p>
            <a:pPr algn="l" rtl="0" latinLnBrk="1" hangingPunct="0"/>
            <a:r>
              <a:rPr lang="en-US" altLang="ja-JP" dirty="0" smtClean="0"/>
              <a:t>  CEOS </a:t>
            </a:r>
          </a:p>
          <a:p>
            <a:pPr algn="l" rtl="0" latinLnBrk="1" hangingPunct="0"/>
            <a:r>
              <a:rPr lang="en-US" altLang="ja-JP" dirty="0" smtClean="0"/>
              <a:t>  missions</a:t>
            </a:r>
            <a:endParaRPr lang="en-US" altLang="ja-JP" dirty="0"/>
          </a:p>
          <a:p>
            <a:pPr algn="l" rtl="0" latinLnBrk="1" hangingPunct="0"/>
            <a:endParaRPr lang="ja-JP" altLang="en-US" dirty="0"/>
          </a:p>
        </p:txBody>
      </p:sp>
      <p:sp>
        <p:nvSpPr>
          <p:cNvPr id="21" name="右矢印 20"/>
          <p:cNvSpPr/>
          <p:nvPr/>
        </p:nvSpPr>
        <p:spPr>
          <a:xfrm>
            <a:off x="7351690" y="4888760"/>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22" name="右矢印 21"/>
          <p:cNvSpPr/>
          <p:nvPr/>
        </p:nvSpPr>
        <p:spPr>
          <a:xfrm>
            <a:off x="5481951" y="4888762"/>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23" name="右矢印 22"/>
          <p:cNvSpPr/>
          <p:nvPr/>
        </p:nvSpPr>
        <p:spPr>
          <a:xfrm>
            <a:off x="3826912" y="4911268"/>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24" name="右矢印 23"/>
          <p:cNvSpPr/>
          <p:nvPr/>
        </p:nvSpPr>
        <p:spPr>
          <a:xfrm>
            <a:off x="1981200" y="4873436"/>
            <a:ext cx="304800" cy="733659"/>
          </a:xfrm>
          <a:prstGeom prst="rightArrow">
            <a:avLst/>
          </a:prstGeom>
          <a:solidFill>
            <a:srgbClr val="FFC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ja-JP" altLang="en-US" dirty="0"/>
          </a:p>
        </p:txBody>
      </p:sp>
      <p:sp>
        <p:nvSpPr>
          <p:cNvPr id="10" name="テキスト ボックス 9"/>
          <p:cNvSpPr txBox="1"/>
          <p:nvPr/>
        </p:nvSpPr>
        <p:spPr>
          <a:xfrm>
            <a:off x="174401" y="2648129"/>
            <a:ext cx="12593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altLang="ja-JP" smtClean="0"/>
              <a:t>Paramter A</a:t>
            </a:r>
            <a:endParaRPr lang="ja-JP" altLang="en-US"/>
          </a:p>
        </p:txBody>
      </p:sp>
      <p:sp>
        <p:nvSpPr>
          <p:cNvPr id="25" name="テキスト ボックス 24"/>
          <p:cNvSpPr txBox="1"/>
          <p:nvPr/>
        </p:nvSpPr>
        <p:spPr>
          <a:xfrm>
            <a:off x="417083" y="4355070"/>
            <a:ext cx="160556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altLang="ja-JP" smtClean="0"/>
              <a:t>Paramter B - F</a:t>
            </a:r>
            <a:endParaRPr lang="ja-JP" altLang="en-US"/>
          </a:p>
        </p:txBody>
      </p:sp>
      <p:sp>
        <p:nvSpPr>
          <p:cNvPr id="26" name="正方形/長方形 25"/>
          <p:cNvSpPr/>
          <p:nvPr/>
        </p:nvSpPr>
        <p:spPr>
          <a:xfrm>
            <a:off x="5786751" y="4655427"/>
            <a:ext cx="1528448" cy="1200327"/>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US" altLang="ja-JP" smtClean="0"/>
              <a:t>  Gap </a:t>
            </a:r>
            <a:endParaRPr lang="en-US" altLang="ja-JP" dirty="0" smtClean="0"/>
          </a:p>
          <a:p>
            <a:pPr algn="l" rtl="0" latinLnBrk="1" hangingPunct="0"/>
            <a:r>
              <a:rPr lang="en-US" altLang="ja-JP" smtClean="0"/>
              <a:t>  analysis,</a:t>
            </a:r>
          </a:p>
          <a:p>
            <a:pPr algn="l" rtl="0" latinLnBrk="1" hangingPunct="0"/>
            <a:r>
              <a:rPr lang="en-US" altLang="ja-JP"/>
              <a:t> </a:t>
            </a:r>
            <a:r>
              <a:rPr lang="en-US" altLang="ja-JP" smtClean="0"/>
              <a:t> </a:t>
            </a:r>
            <a:r>
              <a:rPr lang="en-US" altLang="ja-JP" smtClean="0">
                <a:solidFill>
                  <a:srgbClr val="FF0000"/>
                </a:solidFill>
              </a:rPr>
              <a:t>Mission</a:t>
            </a:r>
          </a:p>
          <a:p>
            <a:pPr algn="l" rtl="0" latinLnBrk="1" hangingPunct="0"/>
            <a:r>
              <a:rPr lang="en-US" altLang="ja-JP">
                <a:solidFill>
                  <a:srgbClr val="FF0000"/>
                </a:solidFill>
              </a:rPr>
              <a:t> </a:t>
            </a:r>
            <a:r>
              <a:rPr lang="en-US" altLang="ja-JP" smtClean="0">
                <a:solidFill>
                  <a:srgbClr val="FF0000"/>
                </a:solidFill>
              </a:rPr>
              <a:t> coordination</a:t>
            </a:r>
          </a:p>
        </p:txBody>
      </p:sp>
    </p:spTree>
    <p:extLst>
      <p:ext uri="{BB962C8B-B14F-4D97-AF65-F5344CB8AC3E}">
        <p14:creationId xmlns:p14="http://schemas.microsoft.com/office/powerpoint/2010/main" val="61194087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D0F42E32-55FE-41C1-A352-559595A40185}" type="slidenum">
              <a:rPr lang="en-US" altLang="ja-JP" smtClean="0"/>
              <a:pPr>
                <a:defRPr/>
              </a:pPr>
              <a:t>9</a:t>
            </a:fld>
            <a:endParaRPr lang="en-US" altLang="ja-JP" dirty="0"/>
          </a:p>
        </p:txBody>
      </p:sp>
      <p:sp>
        <p:nvSpPr>
          <p:cNvPr id="3" name="正方形/長方形 2"/>
          <p:cNvSpPr/>
          <p:nvPr/>
        </p:nvSpPr>
        <p:spPr>
          <a:xfrm>
            <a:off x="3352800" y="228600"/>
            <a:ext cx="2917786" cy="584775"/>
          </a:xfrm>
          <a:prstGeom prst="rect">
            <a:avLst/>
          </a:prstGeom>
        </p:spPr>
        <p:txBody>
          <a:bodyPr wrap="none">
            <a:spAutoFit/>
          </a:bodyPr>
          <a:lstStyle/>
          <a:p>
            <a:r>
              <a:rPr lang="en-US" altLang="ja-JP" sz="3200" b="1" dirty="0" smtClean="0">
                <a:solidFill>
                  <a:srgbClr val="FFFFFF"/>
                </a:solidFill>
                <a:ea typeface="ＭＳ Ｐゴシック" pitchFamily="50" charset="-128"/>
              </a:rPr>
              <a:t>Requirements</a:t>
            </a:r>
            <a:endParaRPr lang="ja-JP" altLang="en-US" sz="3200" b="1" dirty="0">
              <a:solidFill>
                <a:srgbClr val="FFFFFF"/>
              </a:solidFill>
            </a:endParaRPr>
          </a:p>
        </p:txBody>
      </p:sp>
      <p:sp>
        <p:nvSpPr>
          <p:cNvPr id="4" name="テキスト ボックス 3"/>
          <p:cNvSpPr txBox="1"/>
          <p:nvPr/>
        </p:nvSpPr>
        <p:spPr>
          <a:xfrm>
            <a:off x="609600" y="1295400"/>
            <a:ext cx="7741861"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Wingdings" panose="05000000000000000000" pitchFamily="2" charset="2"/>
              <a:buChar char="l"/>
              <a:tabLst/>
            </a:pPr>
            <a:r>
              <a:rPr lang="en-US" altLang="ja-JP" dirty="0" smtClean="0"/>
              <a:t>Most recent user requirements “US-09-01a: Critical Earth Observations</a:t>
            </a:r>
            <a:br>
              <a:rPr lang="en-US" altLang="ja-JP" dirty="0" smtClean="0"/>
            </a:br>
            <a:r>
              <a:rPr lang="en-US" altLang="ja-JP" dirty="0" smtClean="0"/>
              <a:t>Priorities-Water Societal Benefit Area” were reviewed.</a:t>
            </a:r>
          </a:p>
          <a:p>
            <a:pPr marL="285750" marR="0" indent="-285750" algn="l" defTabSz="457200" rtl="0" fontAlgn="auto" latinLnBrk="1" hangingPunct="0">
              <a:lnSpc>
                <a:spcPct val="100000"/>
              </a:lnSpc>
              <a:spcBef>
                <a:spcPts val="0"/>
              </a:spcBef>
              <a:spcAft>
                <a:spcPts val="0"/>
              </a:spcAft>
              <a:buClrTx/>
              <a:buSzTx/>
              <a:buFont typeface="Wingdings" panose="05000000000000000000" pitchFamily="2" charset="2"/>
              <a:buChar char="l"/>
              <a:tabLst/>
            </a:pPr>
            <a:r>
              <a:rPr kumimoji="0" lang="en-US" altLang="ja-JP" sz="1800" b="0" i="0" u="none" strike="noStrike" cap="none" spc="0" normalizeH="0" baseline="0" dirty="0" smtClean="0">
                <a:ln>
                  <a:noFill/>
                </a:ln>
                <a:solidFill>
                  <a:srgbClr val="002569"/>
                </a:solidFill>
                <a:effectLst/>
                <a:uFillTx/>
              </a:rPr>
              <a:t>In</a:t>
            </a:r>
            <a:r>
              <a:rPr kumimoji="0" lang="en-US" altLang="ja-JP" sz="1800" b="0" i="0" u="none" strike="noStrike" cap="none" spc="0" normalizeH="0" dirty="0" smtClean="0">
                <a:ln>
                  <a:noFill/>
                </a:ln>
                <a:solidFill>
                  <a:srgbClr val="002569"/>
                </a:solidFill>
                <a:effectLst/>
                <a:uFillTx/>
              </a:rPr>
              <a:t> addition, GCOS-ECV requirements and WMO Statement of Guidance</a:t>
            </a:r>
            <a:r>
              <a:rPr kumimoji="0" lang="en-US" altLang="ja-JP" sz="1800" b="0" i="0" u="none" strike="noStrike" cap="none" spc="0" normalizeH="0" smtClean="0">
                <a:ln>
                  <a:noFill/>
                </a:ln>
                <a:solidFill>
                  <a:srgbClr val="002569"/>
                </a:solidFill>
                <a:effectLst/>
                <a:uFillTx/>
              </a:rPr>
              <a:t/>
            </a:r>
            <a:br>
              <a:rPr kumimoji="0" lang="en-US" altLang="ja-JP" sz="1800" b="0" i="0" u="none" strike="noStrike" cap="none" spc="0" normalizeH="0" smtClean="0">
                <a:ln>
                  <a:noFill/>
                </a:ln>
                <a:solidFill>
                  <a:srgbClr val="002569"/>
                </a:solidFill>
                <a:effectLst/>
                <a:uFillTx/>
              </a:rPr>
            </a:br>
            <a:r>
              <a:rPr kumimoji="0" lang="en-US" altLang="ja-JP" sz="1800" b="0" i="0" u="none" strike="noStrike" cap="none" spc="0" normalizeH="0" smtClean="0">
                <a:ln>
                  <a:noFill/>
                </a:ln>
                <a:solidFill>
                  <a:srgbClr val="002569"/>
                </a:solidFill>
                <a:effectLst/>
                <a:uFillTx/>
              </a:rPr>
              <a:t>(WMO-SOG</a:t>
            </a:r>
            <a:r>
              <a:rPr kumimoji="0" lang="en-US" altLang="ja-JP" sz="1800" b="0" i="0" u="none" strike="noStrike" cap="none" spc="0" normalizeH="0" dirty="0" smtClean="0">
                <a:ln>
                  <a:noFill/>
                </a:ln>
                <a:solidFill>
                  <a:srgbClr val="002569"/>
                </a:solidFill>
                <a:effectLst/>
                <a:uFillTx/>
              </a:rPr>
              <a:t>) were reviewed.</a:t>
            </a:r>
            <a:endParaRPr kumimoji="0" lang="ja-JP" altLang="en-US" sz="1800" b="0" i="0" u="none" strike="noStrike" cap="none" spc="0" normalizeH="0" baseline="0" dirty="0">
              <a:ln>
                <a:noFill/>
              </a:ln>
              <a:solidFill>
                <a:srgbClr val="002569"/>
              </a:solidFill>
              <a:effectLst/>
              <a:uFillTx/>
            </a:endParaRPr>
          </a:p>
        </p:txBody>
      </p:sp>
      <p:sp>
        <p:nvSpPr>
          <p:cNvPr id="8" name="正方形/長方形 7"/>
          <p:cNvSpPr/>
          <p:nvPr/>
        </p:nvSpPr>
        <p:spPr>
          <a:xfrm>
            <a:off x="1647825" y="2618898"/>
            <a:ext cx="6070893" cy="369332"/>
          </a:xfrm>
          <a:prstGeom prst="rect">
            <a:avLst/>
          </a:prstGeom>
        </p:spPr>
        <p:txBody>
          <a:bodyPr wrap="none">
            <a:spAutoFit/>
          </a:bodyPr>
          <a:lstStyle/>
          <a:p>
            <a:r>
              <a:rPr lang="en-GB" altLang="ja-JP" b="1" dirty="0"/>
              <a:t>Table 1.1</a:t>
            </a:r>
            <a:r>
              <a:rPr lang="en-GB" altLang="ja-JP" dirty="0"/>
              <a:t>. GEO Water SBA </a:t>
            </a:r>
            <a:r>
              <a:rPr lang="en-GB" altLang="ja-JP" dirty="0" smtClean="0"/>
              <a:t>requirements for precipitation</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875062344"/>
              </p:ext>
            </p:extLst>
          </p:nvPr>
        </p:nvGraphicFramePr>
        <p:xfrm>
          <a:off x="1219200" y="3189290"/>
          <a:ext cx="6705599" cy="3211510"/>
        </p:xfrm>
        <a:graphic>
          <a:graphicData uri="http://schemas.openxmlformats.org/drawingml/2006/table">
            <a:tbl>
              <a:tblPr firstRow="1" firstCol="1" bandRow="1">
                <a:tableStyleId>{5940675A-B579-460E-94D1-54222C63F5DA}</a:tableStyleId>
              </a:tblPr>
              <a:tblGrid>
                <a:gridCol w="874644"/>
                <a:gridCol w="1258956"/>
                <a:gridCol w="1192695"/>
                <a:gridCol w="1457739"/>
                <a:gridCol w="1921565"/>
              </a:tblGrid>
              <a:tr h="587050">
                <a:tc>
                  <a:txBody>
                    <a:bodyPr/>
                    <a:lstStyle/>
                    <a:p>
                      <a:pPr algn="ctr">
                        <a:lnSpc>
                          <a:spcPts val="1400"/>
                        </a:lnSpc>
                        <a:spcAft>
                          <a:spcPts val="0"/>
                        </a:spcAft>
                      </a:pPr>
                      <a:r>
                        <a:rPr lang="en-GB" sz="1600" kern="100">
                          <a:effectLst/>
                        </a:rPr>
                        <a:t>Area</a:t>
                      </a:r>
                      <a:endParaRPr lang="ja-JP" sz="1100" kern="100">
                        <a:effectLst/>
                        <a:latin typeface="Times New Roman"/>
                        <a:ea typeface="Times New Roman"/>
                        <a:cs typeface="Angsana New"/>
                      </a:endParaRPr>
                    </a:p>
                  </a:txBody>
                  <a:tcPr marL="68580" marR="68580" marT="0" marB="0">
                    <a:solidFill>
                      <a:schemeClr val="bg2">
                        <a:lumMod val="90000"/>
                      </a:schemeClr>
                    </a:solidFill>
                  </a:tcPr>
                </a:tc>
                <a:tc>
                  <a:txBody>
                    <a:bodyPr/>
                    <a:lstStyle/>
                    <a:p>
                      <a:pPr algn="ctr">
                        <a:lnSpc>
                          <a:spcPts val="1400"/>
                        </a:lnSpc>
                        <a:spcAft>
                          <a:spcPts val="0"/>
                        </a:spcAft>
                      </a:pPr>
                      <a:r>
                        <a:rPr lang="en-GB" sz="1600" kern="100">
                          <a:effectLst/>
                        </a:rPr>
                        <a:t>Horizontal</a:t>
                      </a:r>
                      <a:endParaRPr lang="ja-JP" sz="1100" kern="100">
                        <a:effectLst/>
                      </a:endParaRPr>
                    </a:p>
                    <a:p>
                      <a:pPr algn="ctr">
                        <a:lnSpc>
                          <a:spcPts val="1400"/>
                        </a:lnSpc>
                        <a:spcAft>
                          <a:spcPts val="0"/>
                        </a:spcAft>
                      </a:pPr>
                      <a:r>
                        <a:rPr lang="en-GB" sz="1600" kern="100">
                          <a:effectLst/>
                        </a:rPr>
                        <a:t>Resolution</a:t>
                      </a:r>
                      <a:endParaRPr lang="ja-JP" sz="1100" kern="100">
                        <a:effectLst/>
                        <a:latin typeface="Times New Roman"/>
                        <a:ea typeface="Times New Roman"/>
                        <a:cs typeface="Angsana New"/>
                      </a:endParaRPr>
                    </a:p>
                  </a:txBody>
                  <a:tcPr marL="68580" marR="68580" marT="0" marB="0">
                    <a:solidFill>
                      <a:schemeClr val="bg2">
                        <a:lumMod val="90000"/>
                      </a:schemeClr>
                    </a:solidFill>
                  </a:tcPr>
                </a:tc>
                <a:tc>
                  <a:txBody>
                    <a:bodyPr/>
                    <a:lstStyle/>
                    <a:p>
                      <a:pPr algn="ctr">
                        <a:lnSpc>
                          <a:spcPts val="1400"/>
                        </a:lnSpc>
                        <a:spcAft>
                          <a:spcPts val="0"/>
                        </a:spcAft>
                      </a:pPr>
                      <a:r>
                        <a:rPr lang="en-GB" sz="1600" kern="100">
                          <a:effectLst/>
                        </a:rPr>
                        <a:t>Time</a:t>
                      </a:r>
                      <a:endParaRPr lang="ja-JP" sz="1100" kern="100">
                        <a:effectLst/>
                      </a:endParaRPr>
                    </a:p>
                    <a:p>
                      <a:pPr algn="ctr">
                        <a:lnSpc>
                          <a:spcPts val="1400"/>
                        </a:lnSpc>
                        <a:spcAft>
                          <a:spcPts val="0"/>
                        </a:spcAft>
                      </a:pPr>
                      <a:r>
                        <a:rPr lang="en-GB" sz="1600" kern="100">
                          <a:effectLst/>
                        </a:rPr>
                        <a:t>Resolution</a:t>
                      </a:r>
                      <a:endParaRPr lang="ja-JP" sz="1100" kern="100">
                        <a:effectLst/>
                        <a:latin typeface="Times New Roman"/>
                        <a:ea typeface="Times New Roman"/>
                        <a:cs typeface="Angsana New"/>
                      </a:endParaRPr>
                    </a:p>
                  </a:txBody>
                  <a:tcPr marL="68580" marR="68580" marT="0" marB="0">
                    <a:solidFill>
                      <a:schemeClr val="bg2">
                        <a:lumMod val="90000"/>
                      </a:schemeClr>
                    </a:solidFill>
                  </a:tcPr>
                </a:tc>
                <a:tc>
                  <a:txBody>
                    <a:bodyPr/>
                    <a:lstStyle/>
                    <a:p>
                      <a:pPr algn="ctr">
                        <a:lnSpc>
                          <a:spcPts val="1400"/>
                        </a:lnSpc>
                        <a:spcAft>
                          <a:spcPts val="0"/>
                        </a:spcAft>
                      </a:pPr>
                      <a:r>
                        <a:rPr lang="en-GB" sz="1600" kern="100">
                          <a:effectLst/>
                        </a:rPr>
                        <a:t>Accuracy</a:t>
                      </a:r>
                      <a:endParaRPr lang="ja-JP" sz="1100" kern="100">
                        <a:effectLst/>
                        <a:latin typeface="Times New Roman"/>
                        <a:ea typeface="Times New Roman"/>
                        <a:cs typeface="Angsana New"/>
                      </a:endParaRPr>
                    </a:p>
                  </a:txBody>
                  <a:tcPr marL="68580" marR="68580" marT="0" marB="0">
                    <a:solidFill>
                      <a:schemeClr val="bg2">
                        <a:lumMod val="90000"/>
                      </a:schemeClr>
                    </a:solidFill>
                  </a:tcPr>
                </a:tc>
                <a:tc>
                  <a:txBody>
                    <a:bodyPr/>
                    <a:lstStyle/>
                    <a:p>
                      <a:pPr algn="ctr">
                        <a:lnSpc>
                          <a:spcPts val="1400"/>
                        </a:lnSpc>
                        <a:spcAft>
                          <a:spcPts val="0"/>
                        </a:spcAft>
                      </a:pPr>
                      <a:r>
                        <a:rPr lang="en-GB" sz="1600" kern="100">
                          <a:effectLst/>
                        </a:rPr>
                        <a:t>Latency</a:t>
                      </a:r>
                      <a:endParaRPr lang="ja-JP" sz="1100" kern="100">
                        <a:effectLst/>
                        <a:latin typeface="Times New Roman"/>
                        <a:ea typeface="Times New Roman"/>
                        <a:cs typeface="Angsana New"/>
                      </a:endParaRPr>
                    </a:p>
                  </a:txBody>
                  <a:tcPr marL="68580" marR="68580" marT="0" marB="0">
                    <a:solidFill>
                      <a:schemeClr val="bg2">
                        <a:lumMod val="90000"/>
                      </a:schemeClr>
                    </a:solidFill>
                  </a:tcPr>
                </a:tc>
              </a:tr>
              <a:tr h="725180">
                <a:tc>
                  <a:txBody>
                    <a:bodyPr/>
                    <a:lstStyle/>
                    <a:p>
                      <a:pPr algn="l">
                        <a:lnSpc>
                          <a:spcPts val="1400"/>
                        </a:lnSpc>
                        <a:spcAft>
                          <a:spcPts val="0"/>
                        </a:spcAft>
                      </a:pPr>
                      <a:r>
                        <a:rPr lang="en-GB" sz="1600" kern="100">
                          <a:effectLst/>
                        </a:rPr>
                        <a:t>Local</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1 km</a:t>
                      </a:r>
                      <a:endParaRPr lang="ja-JP" sz="1100" kern="100">
                        <a:effectLst/>
                      </a:endParaRPr>
                    </a:p>
                    <a:p>
                      <a:pPr algn="l">
                        <a:lnSpc>
                          <a:spcPts val="1400"/>
                        </a:lnSpc>
                        <a:spcAft>
                          <a:spcPts val="0"/>
                        </a:spcAft>
                      </a:pPr>
                      <a:r>
                        <a:rPr lang="en-GB" sz="1600" kern="100">
                          <a:effectLst/>
                        </a:rPr>
                        <a:t> </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1 hour, or</a:t>
                      </a:r>
                      <a:endParaRPr lang="ja-JP" sz="1100" kern="100">
                        <a:effectLst/>
                      </a:endParaRPr>
                    </a:p>
                    <a:p>
                      <a:pPr algn="l">
                        <a:lnSpc>
                          <a:spcPts val="1400"/>
                        </a:lnSpc>
                        <a:spcAft>
                          <a:spcPts val="0"/>
                        </a:spcAft>
                      </a:pPr>
                      <a:r>
                        <a:rPr lang="en-GB" sz="1600" kern="100">
                          <a:effectLst/>
                        </a:rPr>
                        <a:t>0.08-0.5 hour</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0.1-1 mm/hour or 0.5-3 mm/hour</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0.1-6 hours or</a:t>
                      </a:r>
                      <a:endParaRPr lang="ja-JP" sz="1100" kern="100">
                        <a:effectLst/>
                      </a:endParaRPr>
                    </a:p>
                    <a:p>
                      <a:pPr algn="l">
                        <a:lnSpc>
                          <a:spcPts val="1400"/>
                        </a:lnSpc>
                        <a:spcAft>
                          <a:spcPts val="0"/>
                        </a:spcAft>
                      </a:pPr>
                      <a:r>
                        <a:rPr lang="en-GB" sz="1600" kern="100">
                          <a:effectLst/>
                        </a:rPr>
                        <a:t>3-24 hours</a:t>
                      </a:r>
                      <a:endParaRPr lang="ja-JP" sz="1100" kern="100">
                        <a:effectLst/>
                        <a:latin typeface="Times New Roman"/>
                        <a:ea typeface="Times New Roman"/>
                        <a:cs typeface="Angsana New"/>
                      </a:endParaRPr>
                    </a:p>
                  </a:txBody>
                  <a:tcPr marL="68580" marR="68580" marT="0" marB="0"/>
                </a:tc>
              </a:tr>
              <a:tr h="587050">
                <a:tc>
                  <a:txBody>
                    <a:bodyPr/>
                    <a:lstStyle/>
                    <a:p>
                      <a:pPr algn="l">
                        <a:lnSpc>
                          <a:spcPts val="1400"/>
                        </a:lnSpc>
                        <a:spcAft>
                          <a:spcPts val="0"/>
                        </a:spcAft>
                      </a:pPr>
                      <a:r>
                        <a:rPr lang="en-GB" sz="1600" kern="100">
                          <a:effectLst/>
                        </a:rPr>
                        <a:t>Regional</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10 km</a:t>
                      </a:r>
                      <a:endParaRPr lang="ja-JP" sz="1100" kern="100">
                        <a:effectLst/>
                      </a:endParaRPr>
                    </a:p>
                    <a:p>
                      <a:pPr algn="l">
                        <a:lnSpc>
                          <a:spcPts val="1400"/>
                        </a:lnSpc>
                        <a:spcAft>
                          <a:spcPts val="0"/>
                        </a:spcAft>
                      </a:pPr>
                      <a:r>
                        <a:rPr lang="en-GB" sz="1600" kern="100">
                          <a:effectLst/>
                        </a:rPr>
                        <a:t> </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3 hour, or</a:t>
                      </a:r>
                      <a:endParaRPr lang="ja-JP" sz="1100" kern="100">
                        <a:effectLst/>
                      </a:endParaRPr>
                    </a:p>
                    <a:p>
                      <a:pPr algn="l">
                        <a:lnSpc>
                          <a:spcPts val="1400"/>
                        </a:lnSpc>
                        <a:spcAft>
                          <a:spcPts val="0"/>
                        </a:spcAft>
                      </a:pPr>
                      <a:r>
                        <a:rPr lang="en-GB" sz="1600" kern="100">
                          <a:effectLst/>
                        </a:rPr>
                        <a:t>1-12 hours</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0.5-5 mm/day</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1-2 days</a:t>
                      </a:r>
                      <a:endParaRPr lang="ja-JP" sz="1100" kern="100">
                        <a:effectLst/>
                        <a:latin typeface="Times New Roman"/>
                        <a:ea typeface="Times New Roman"/>
                        <a:cs typeface="Angsana New"/>
                      </a:endParaRPr>
                    </a:p>
                  </a:txBody>
                  <a:tcPr marL="68580" marR="68580" marT="0" marB="0"/>
                </a:tc>
              </a:tr>
              <a:tr h="587050">
                <a:tc>
                  <a:txBody>
                    <a:bodyPr/>
                    <a:lstStyle/>
                    <a:p>
                      <a:pPr algn="l">
                        <a:lnSpc>
                          <a:spcPts val="1400"/>
                        </a:lnSpc>
                        <a:spcAft>
                          <a:spcPts val="0"/>
                        </a:spcAft>
                      </a:pPr>
                      <a:r>
                        <a:rPr lang="en-GB" sz="1600" kern="100">
                          <a:effectLst/>
                        </a:rPr>
                        <a:t>Global</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50-100 km to 500 km</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1 day, or</a:t>
                      </a:r>
                      <a:endParaRPr lang="ja-JP" sz="1100" kern="100">
                        <a:effectLst/>
                      </a:endParaRPr>
                    </a:p>
                    <a:p>
                      <a:pPr algn="l">
                        <a:lnSpc>
                          <a:spcPts val="1400"/>
                        </a:lnSpc>
                        <a:spcAft>
                          <a:spcPts val="0"/>
                        </a:spcAft>
                      </a:pPr>
                      <a:r>
                        <a:rPr lang="en-GB" sz="1600" kern="100">
                          <a:effectLst/>
                        </a:rPr>
                        <a:t>1-3 days</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2-10 mm/day</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7-30 days</a:t>
                      </a:r>
                      <a:endParaRPr lang="ja-JP" sz="1100" kern="100">
                        <a:effectLst/>
                        <a:latin typeface="Times New Roman"/>
                        <a:ea typeface="Times New Roman"/>
                        <a:cs typeface="Angsana New"/>
                      </a:endParaRPr>
                    </a:p>
                  </a:txBody>
                  <a:tcPr marL="68580" marR="68580" marT="0" marB="0"/>
                </a:tc>
              </a:tr>
              <a:tr h="725180">
                <a:tc>
                  <a:txBody>
                    <a:bodyPr/>
                    <a:lstStyle/>
                    <a:p>
                      <a:pPr algn="l">
                        <a:lnSpc>
                          <a:spcPts val="1400"/>
                        </a:lnSpc>
                        <a:spcAft>
                          <a:spcPts val="0"/>
                        </a:spcAft>
                      </a:pPr>
                      <a:r>
                        <a:rPr lang="en-GB" sz="1600" kern="100">
                          <a:effectLst/>
                        </a:rPr>
                        <a:t> </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Also variably stated as 5-50 km</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 </a:t>
                      </a:r>
                      <a:endParaRPr lang="ja-JP" sz="1100" kern="100">
                        <a:effectLst/>
                        <a:latin typeface="Times New Roman"/>
                        <a:ea typeface="Times New Roman"/>
                        <a:cs typeface="Angsana New"/>
                      </a:endParaRPr>
                    </a:p>
                  </a:txBody>
                  <a:tcPr marL="68580" marR="68580" marT="0" marB="0"/>
                </a:tc>
                <a:tc>
                  <a:txBody>
                    <a:bodyPr/>
                    <a:lstStyle/>
                    <a:p>
                      <a:pPr algn="l">
                        <a:lnSpc>
                          <a:spcPts val="1400"/>
                        </a:lnSpc>
                        <a:spcAft>
                          <a:spcPts val="0"/>
                        </a:spcAft>
                      </a:pPr>
                      <a:r>
                        <a:rPr lang="en-GB" sz="1600" kern="100">
                          <a:effectLst/>
                        </a:rPr>
                        <a:t>Also stated to be 0.1 mm or 5% of the amount</a:t>
                      </a:r>
                      <a:endParaRPr lang="ja-JP" sz="1100" kern="100">
                        <a:effectLst/>
                        <a:latin typeface="Times New Roman"/>
                        <a:ea typeface="Times New Roman"/>
                        <a:cs typeface="Angsana New"/>
                      </a:endParaRPr>
                    </a:p>
                  </a:txBody>
                  <a:tcPr marL="68580" marR="68580" marT="0" marB="0" anchor="ctr"/>
                </a:tc>
                <a:tc>
                  <a:txBody>
                    <a:bodyPr/>
                    <a:lstStyle/>
                    <a:p>
                      <a:pPr algn="l">
                        <a:lnSpc>
                          <a:spcPts val="1400"/>
                        </a:lnSpc>
                        <a:spcAft>
                          <a:spcPts val="0"/>
                        </a:spcAft>
                      </a:pPr>
                      <a:r>
                        <a:rPr lang="en-GB" sz="1600" kern="100">
                          <a:effectLst/>
                        </a:rPr>
                        <a:t>Also variably stated as RT or DT, depending on the application</a:t>
                      </a:r>
                      <a:endParaRPr lang="ja-JP" sz="1100" kern="100">
                        <a:effectLst/>
                        <a:latin typeface="Times New Roman"/>
                        <a:ea typeface="Times New Roman"/>
                        <a:cs typeface="Angsana New"/>
                      </a:endParaRPr>
                    </a:p>
                  </a:txBody>
                  <a:tcPr marL="68580" marR="68580" marT="0" marB="0" anchor="ctr"/>
                </a:tc>
              </a:tr>
            </a:tbl>
          </a:graphicData>
        </a:graphic>
      </p:graphicFrame>
      <p:sp>
        <p:nvSpPr>
          <p:cNvPr id="6" name="Rectangle 1"/>
          <p:cNvSpPr>
            <a:spLocks noChangeArrowheads="1"/>
          </p:cNvSpPr>
          <p:nvPr/>
        </p:nvSpPr>
        <p:spPr bwMode="auto">
          <a:xfrm>
            <a:off x="1681163" y="2732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402708411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12008</TotalTime>
  <Words>2128</Words>
  <Application>Microsoft Office PowerPoint</Application>
  <PresentationFormat>画面に合わせる (4:3)</PresentationFormat>
  <Paragraphs>510</Paragraphs>
  <Slides>17</Slides>
  <Notes>16</Notes>
  <HiddenSlides>0</HiddenSlides>
  <MMClips>0</MMClips>
  <ScaleCrop>false</ScaleCrop>
  <HeadingPairs>
    <vt:vector size="4" baseType="variant">
      <vt:variant>
        <vt:lpstr>テーマ</vt:lpstr>
      </vt:variant>
      <vt:variant>
        <vt:i4>4</vt:i4>
      </vt:variant>
      <vt:variant>
        <vt:lpstr>スライド タイトル</vt:lpstr>
      </vt:variant>
      <vt:variant>
        <vt:i4>17</vt:i4>
      </vt:variant>
    </vt:vector>
  </HeadingPairs>
  <TitlesOfParts>
    <vt:vector size="21" baseType="lpstr">
      <vt:lpstr>Default</vt:lpstr>
      <vt:lpstr>Office ​​テーマ</vt:lpstr>
      <vt:lpstr>1_Default</vt:lpstr>
      <vt:lpstr>Office Theme</vt:lpstr>
      <vt:lpstr>WSIST  Water Contellation FS report </vt:lpstr>
      <vt:lpstr>PowerPoint プレゼンテーション</vt:lpstr>
      <vt:lpstr>PowerPoint プレゼンテーション</vt:lpstr>
      <vt:lpstr>The GEO Water Strategy concluded that data requirements depend on water data use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Water Cycle observation status:  requirements vs existing/future capabilities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石田　中</cp:lastModifiedBy>
  <cp:revision>224</cp:revision>
  <cp:lastPrinted>2016-10-31T07:37:16Z</cp:lastPrinted>
  <dcterms:modified xsi:type="dcterms:W3CDTF">2016-11-06T13:46:08Z</dcterms:modified>
</cp:coreProperties>
</file>