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18"/>
  </p:notesMasterIdLst>
  <p:sldIdLst>
    <p:sldId id="256" r:id="rId5"/>
    <p:sldId id="269" r:id="rId6"/>
    <p:sldId id="268" r:id="rId7"/>
    <p:sldId id="278" r:id="rId8"/>
    <p:sldId id="279" r:id="rId9"/>
    <p:sldId id="272" r:id="rId10"/>
    <p:sldId id="274" r:id="rId11"/>
    <p:sldId id="275" r:id="rId12"/>
    <p:sldId id="281" r:id="rId13"/>
    <p:sldId id="282" r:id="rId14"/>
    <p:sldId id="280" r:id="rId15"/>
    <p:sldId id="273" r:id="rId16"/>
    <p:sldId id="276" r:id="rId1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C4FF"/>
    <a:srgbClr val="2FABFF"/>
    <a:srgbClr val="81C0FF"/>
    <a:srgbClr val="2FBAFF"/>
    <a:srgbClr val="66CCFF"/>
    <a:srgbClr val="5FDAD7"/>
    <a:srgbClr val="00CCFF"/>
    <a:srgbClr val="33CCCC"/>
    <a:srgbClr val="73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8" autoAdjust="0"/>
    <p:restoredTop sz="78957" autoAdjust="0"/>
  </p:normalViewPr>
  <p:slideViewPr>
    <p:cSldViewPr snapToGrid="0">
      <p:cViewPr varScale="1">
        <p:scale>
          <a:sx n="55" d="100"/>
          <a:sy n="55" d="100"/>
        </p:scale>
        <p:origin x="1542" y="6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0EF92DB-04EF-4134-9EF5-3DEAFE384358}" type="datetimeFigureOut">
              <a:rPr kumimoji="1" lang="ja-JP" altLang="en-US" smtClean="0"/>
              <a:t>2016/11/8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D3F3604-428B-4300-AEAB-6D757CCE3977}" type="slidenum">
              <a:rPr kumimoji="1" lang="ja-JP" altLang="en-US" smtClean="0"/>
              <a:t>‹#›</a:t>
            </a:fld>
            <a:endParaRPr kumimoji="1" lang="ja-JP" altLang="en-US"/>
          </a:p>
        </p:txBody>
      </p:sp>
    </p:spTree>
    <p:extLst>
      <p:ext uri="{BB962C8B-B14F-4D97-AF65-F5344CB8AC3E}">
        <p14:creationId xmlns:p14="http://schemas.microsoft.com/office/powerpoint/2010/main" val="69042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a:t>
            </a:r>
            <a:r>
              <a:rPr kumimoji="1" lang="en-US" altLang="ja-JP" baseline="0" dirty="0" smtClean="0"/>
              <a:t> you for giving me the opportunity to introduce Japan’s approach and activities on SDGs. Let me start from SDGs-related updates in the Government of Japan. </a:t>
            </a:r>
            <a:endParaRPr kumimoji="1" lang="ja-JP" altLang="en-US" dirty="0"/>
          </a:p>
        </p:txBody>
      </p:sp>
      <p:sp>
        <p:nvSpPr>
          <p:cNvPr id="4" name="スライド番号プレースホルダー 3"/>
          <p:cNvSpPr>
            <a:spLocks noGrp="1"/>
          </p:cNvSpPr>
          <p:nvPr>
            <p:ph type="sldNum" sz="quarter" idx="10"/>
          </p:nvPr>
        </p:nvSpPr>
        <p:spPr/>
        <p:txBody>
          <a:bodyPr/>
          <a:lstStyle/>
          <a:p>
            <a:fld id="{7D3F3604-428B-4300-AEAB-6D757CCE3977}" type="slidenum">
              <a:rPr kumimoji="1" lang="ja-JP" altLang="en-US" smtClean="0"/>
              <a:t>1</a:t>
            </a:fld>
            <a:endParaRPr kumimoji="1" lang="ja-JP" altLang="en-US"/>
          </a:p>
        </p:txBody>
      </p:sp>
    </p:spTree>
    <p:extLst>
      <p:ext uri="{BB962C8B-B14F-4D97-AF65-F5344CB8AC3E}">
        <p14:creationId xmlns:p14="http://schemas.microsoft.com/office/powerpoint/2010/main" val="1241391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As I have shown in this presentation, earth observations can largely contribute to monitoring the implementation of SDGs.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GEO, the international organization dealing with earth observations, also can definitely play an important role. We expect GEO to take strong initiative and leadership and to fully demonstrate its convening power to align with the two kinds of stakeholders; (1) various observation communities like space based, ocean, and in-situ observations for integrated monitoring of the implementation of SDGs, (2) international organizations and frameworks addressing the global challenges.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expect the new Initiative to strengthen collaboration with UN Statistical Commission and UN’s expert organizations and institutions dealing with implementation and monitoring of the SDGs. We also expect the Initiative to establish interface for collaboration with other GEO Tasks related to SDGs, like GEOGLAM on Goal 12, GEO-BON on Goal 15, GFOI on Goal 13 and Blue Planet on Goal 14.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Thank you very much for your attention.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7D3F3604-428B-4300-AEAB-6D757CCE3977}" type="slidenum">
              <a:rPr lang="ja-JP" altLang="en-US">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303853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D3F3604-428B-4300-AEAB-6D757CCE3977}" type="slidenum">
              <a:rPr kumimoji="1" lang="ja-JP" altLang="en-US" smtClean="0"/>
              <a:t>11</a:t>
            </a:fld>
            <a:endParaRPr kumimoji="1" lang="ja-JP" altLang="en-US"/>
          </a:p>
        </p:txBody>
      </p:sp>
    </p:spTree>
    <p:extLst>
      <p:ext uri="{BB962C8B-B14F-4D97-AF65-F5344CB8AC3E}">
        <p14:creationId xmlns:p14="http://schemas.microsoft.com/office/powerpoint/2010/main" val="283988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xfrm>
            <a:off x="3890056" y="8696326"/>
            <a:ext cx="2975964" cy="4577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59" tIns="45779" rIns="91559" bIns="45779"/>
          <a:lstStyle>
            <a:lvl1pPr>
              <a:spcBef>
                <a:spcPct val="30000"/>
              </a:spcBef>
              <a:defRPr sz="1200">
                <a:solidFill>
                  <a:schemeClr val="tx1"/>
                </a:solidFill>
                <a:latin typeface="Calibri" panose="020F0502020204030204" pitchFamily="34" charset="0"/>
              </a:defRPr>
            </a:lvl1pPr>
            <a:lvl2pPr marL="743916" indent="-286121">
              <a:spcBef>
                <a:spcPct val="30000"/>
              </a:spcBef>
              <a:defRPr sz="1200">
                <a:solidFill>
                  <a:schemeClr val="tx1"/>
                </a:solidFill>
                <a:latin typeface="Calibri" panose="020F0502020204030204" pitchFamily="34" charset="0"/>
              </a:defRPr>
            </a:lvl2pPr>
            <a:lvl3pPr marL="1144486" indent="-228897">
              <a:spcBef>
                <a:spcPct val="30000"/>
              </a:spcBef>
              <a:defRPr sz="1200">
                <a:solidFill>
                  <a:schemeClr val="tx1"/>
                </a:solidFill>
                <a:latin typeface="Calibri" panose="020F0502020204030204" pitchFamily="34" charset="0"/>
              </a:defRPr>
            </a:lvl3pPr>
            <a:lvl4pPr marL="1602280" indent="-228897">
              <a:spcBef>
                <a:spcPct val="30000"/>
              </a:spcBef>
              <a:defRPr sz="1200">
                <a:solidFill>
                  <a:schemeClr val="tx1"/>
                </a:solidFill>
                <a:latin typeface="Calibri" panose="020F0502020204030204" pitchFamily="34" charset="0"/>
              </a:defRPr>
            </a:lvl4pPr>
            <a:lvl5pPr marL="2060075" indent="-228897">
              <a:spcBef>
                <a:spcPct val="30000"/>
              </a:spcBef>
              <a:defRPr sz="1200">
                <a:solidFill>
                  <a:schemeClr val="tx1"/>
                </a:solidFill>
                <a:latin typeface="Calibri" panose="020F0502020204030204" pitchFamily="34" charset="0"/>
              </a:defRPr>
            </a:lvl5pPr>
            <a:lvl6pPr marL="2517869" indent="-228897" eaLnBrk="0" fontAlgn="base" hangingPunct="0">
              <a:spcBef>
                <a:spcPct val="30000"/>
              </a:spcBef>
              <a:spcAft>
                <a:spcPct val="0"/>
              </a:spcAft>
              <a:defRPr sz="1200">
                <a:solidFill>
                  <a:schemeClr val="tx1"/>
                </a:solidFill>
                <a:latin typeface="Calibri" panose="020F0502020204030204" pitchFamily="34" charset="0"/>
              </a:defRPr>
            </a:lvl6pPr>
            <a:lvl7pPr marL="2975663" indent="-228897" eaLnBrk="0" fontAlgn="base" hangingPunct="0">
              <a:spcBef>
                <a:spcPct val="30000"/>
              </a:spcBef>
              <a:spcAft>
                <a:spcPct val="0"/>
              </a:spcAft>
              <a:defRPr sz="1200">
                <a:solidFill>
                  <a:schemeClr val="tx1"/>
                </a:solidFill>
                <a:latin typeface="Calibri" panose="020F0502020204030204" pitchFamily="34" charset="0"/>
              </a:defRPr>
            </a:lvl7pPr>
            <a:lvl8pPr marL="3433458" indent="-228897" eaLnBrk="0" fontAlgn="base" hangingPunct="0">
              <a:spcBef>
                <a:spcPct val="30000"/>
              </a:spcBef>
              <a:spcAft>
                <a:spcPct val="0"/>
              </a:spcAft>
              <a:defRPr sz="1200">
                <a:solidFill>
                  <a:schemeClr val="tx1"/>
                </a:solidFill>
                <a:latin typeface="Calibri" panose="020F0502020204030204" pitchFamily="34" charset="0"/>
              </a:defRPr>
            </a:lvl8pPr>
            <a:lvl9pPr marL="3891252" indent="-22889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299237-7725-42F6-9496-4874C62F6172}" type="slidenum">
              <a:rPr kumimoji="1" lang="en-US" altLang="ja-JP" smtClean="0">
                <a:solidFill>
                  <a:srgbClr val="000000"/>
                </a:solidFill>
                <a:latin typeface="Arial" panose="020B0604020202020204" pitchFamily="34" charset="0"/>
              </a:rPr>
              <a:pPr>
                <a:spcBef>
                  <a:spcPct val="0"/>
                </a:spcBef>
              </a:pPr>
              <a:t>12</a:t>
            </a:fld>
            <a:endParaRPr kumimoji="1" lang="en-US" altLang="ja-JP" smtClean="0">
              <a:solidFill>
                <a:srgbClr val="000000"/>
              </a:solidFill>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xfrm>
            <a:off x="955675" y="688975"/>
            <a:ext cx="4954588"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5682" y="4350548"/>
            <a:ext cx="5036247" cy="41184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n-US" altLang="ja-JP" dirty="0" smtClean="0">
                <a:latin typeface="Arial" panose="020B0604020202020204" pitchFamily="34" charset="0"/>
              </a:rPr>
              <a:t>The seas and oceans are changing rapidly, with overuse and destruction of marine habitats, warming, increased ocean acidity and depleted oxygen. The health of the oceans  is a crucial economic development issue, but many parts of the ocean interior are not sufficiently observed.</a:t>
            </a:r>
          </a:p>
          <a:p>
            <a:pPr marL="171450" indent="-171450">
              <a:spcBef>
                <a:spcPct val="0"/>
              </a:spcBef>
              <a:buFontTx/>
              <a:buChar char="-"/>
            </a:pPr>
            <a:r>
              <a:rPr lang="en-US" altLang="ja-JP" dirty="0" smtClean="0">
                <a:latin typeface="Arial" panose="020B0604020202020204" pitchFamily="34" charset="0"/>
              </a:rPr>
              <a:t>Ocean Acidification is</a:t>
            </a:r>
            <a:r>
              <a:rPr lang="en-US" altLang="ja-JP" baseline="0" dirty="0" smtClean="0">
                <a:latin typeface="Arial" panose="020B0604020202020204" pitchFamily="34" charset="0"/>
              </a:rPr>
              <a:t> one of the most important issue in the SDGs. As the left picture, It is projected that adequate area for coral  growth will disappear in 2065. The impact to ocean lives is not just predicted but has already appeared. As shown in the upper right picture, the density of shells are affected by ocean acidification.</a:t>
            </a:r>
          </a:p>
          <a:p>
            <a:pPr marL="171450" indent="-171450">
              <a:spcBef>
                <a:spcPct val="0"/>
              </a:spcBef>
              <a:buFontTx/>
              <a:buChar char="-"/>
            </a:pPr>
            <a:r>
              <a:rPr lang="en-US" altLang="ja-JP" baseline="0" dirty="0" smtClean="0">
                <a:latin typeface="Arial" panose="020B0604020202020204" pitchFamily="34" charset="0"/>
              </a:rPr>
              <a:t>The lower right picture shows that sea level rise has increased around 150 mm for a century. Sea level is highly related to resilience and adaptation to climate disasters.</a:t>
            </a:r>
          </a:p>
          <a:p>
            <a:pPr>
              <a:spcBef>
                <a:spcPct val="0"/>
              </a:spcBef>
            </a:pPr>
            <a:endParaRPr lang="ja-JP" altLang="ja-JP" dirty="0" smtClean="0">
              <a:latin typeface="Arial" panose="020B0604020202020204" pitchFamily="34" charset="0"/>
            </a:endParaRPr>
          </a:p>
        </p:txBody>
      </p:sp>
    </p:spTree>
    <p:extLst>
      <p:ext uri="{BB962C8B-B14F-4D97-AF65-F5344CB8AC3E}">
        <p14:creationId xmlns:p14="http://schemas.microsoft.com/office/powerpoint/2010/main" val="3515370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JAMSTEC is developing Smart-Float for Arctic, Small BGC Float and sensors to observe Dissolved Oxygen(DO), photosynthesis activity, pH, turbulence and so on. This</a:t>
            </a:r>
            <a:r>
              <a:rPr kumimoji="1" lang="en-US" altLang="ja-JP" baseline="0" dirty="0" smtClean="0"/>
              <a:t> float will upgrade ocean observation capacity of Argo </a:t>
            </a:r>
            <a:r>
              <a:rPr kumimoji="1" lang="en-US" altLang="ja-JP" baseline="0" dirty="0" err="1" smtClean="0"/>
              <a:t>Programme</a:t>
            </a:r>
            <a:r>
              <a:rPr kumimoji="1" lang="en-US" altLang="ja-JP" baseline="0"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D3F3604-428B-4300-AEAB-6D757CCE3977}" type="slidenum">
              <a:rPr kumimoji="1" lang="ja-JP" altLang="en-US" smtClean="0"/>
              <a:t>13</a:t>
            </a:fld>
            <a:endParaRPr kumimoji="1" lang="ja-JP" altLang="en-US"/>
          </a:p>
        </p:txBody>
      </p:sp>
    </p:spTree>
    <p:extLst>
      <p:ext uri="{BB962C8B-B14F-4D97-AF65-F5344CB8AC3E}">
        <p14:creationId xmlns:p14="http://schemas.microsoft.com/office/powerpoint/2010/main" val="3014593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t>The first activity I will introduce is the mainstreaming of SDGs in Japan. In May, the Government of Japan established “SDGs Promotion Headquarters” consisting of all Cabinet Ministers. Prime Minister of Japan serves as the Chair. Its steering committee composed by senior level officials was also established to facilitate smooth inter-Ministerial collaboration.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t>We are now preparing the SDGs Implementation Guiding Principles under the guidance of the Headquarter. Vision, Priority issues, Specific measures, Indicators and Follow-up mechanism will be inscribed in the Guiding Principles. Each ministry is now mapping out its specific measures and will be organized in the Guiding Principles to ensure coherence and inclusiveness of various measures by different Ministries.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p>
        </p:txBody>
      </p:sp>
      <p:sp>
        <p:nvSpPr>
          <p:cNvPr id="4" name="スライド番号プレースホルダー 3"/>
          <p:cNvSpPr>
            <a:spLocks noGrp="1"/>
          </p:cNvSpPr>
          <p:nvPr>
            <p:ph type="sldNum" sz="quarter" idx="10"/>
          </p:nvPr>
        </p:nvSpPr>
        <p:spPr/>
        <p:txBody>
          <a:bodyPr/>
          <a:lstStyle/>
          <a:p>
            <a:fld id="{7D3F3604-428B-4300-AEAB-6D757CCE3977}" type="slidenum">
              <a:rPr kumimoji="1" lang="ja-JP" altLang="en-US" smtClean="0"/>
              <a:t>2</a:t>
            </a:fld>
            <a:endParaRPr kumimoji="1" lang="ja-JP" altLang="en-US"/>
          </a:p>
        </p:txBody>
      </p:sp>
    </p:spTree>
    <p:extLst>
      <p:ext uri="{BB962C8B-B14F-4D97-AF65-F5344CB8AC3E}">
        <p14:creationId xmlns:p14="http://schemas.microsoft.com/office/powerpoint/2010/main" val="254731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t>Second, Japan hosted 2016 G7 Summit in </a:t>
            </a:r>
            <a:r>
              <a:rPr lang="en-US" altLang="ja-JP" baseline="0" dirty="0" err="1" smtClean="0"/>
              <a:t>Ise-Shima</a:t>
            </a:r>
            <a:r>
              <a:rPr lang="en-US" altLang="ja-JP" baseline="0" dirty="0" smtClean="0"/>
              <a:t> this May with kind cooperation from other G7 countries.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baseline="0" dirty="0" smtClean="0"/>
              <a:t>In the Leader’s Declaration, the commitments to advance the implementation of the 2030 Agenda domestically and internationally and to support developing countries efforts was included. In terms of earth observation, the enhancement of global ocean observation was included in the Leader’s Declaration, and Ocean Observation supporting SDG’s Goal 14 was in the Communique of the G7 S&amp;T Ministers’ Meeting.    </a:t>
            </a:r>
          </a:p>
        </p:txBody>
      </p:sp>
      <p:sp>
        <p:nvSpPr>
          <p:cNvPr id="4" name="スライド番号プレースホルダー 3"/>
          <p:cNvSpPr>
            <a:spLocks noGrp="1"/>
          </p:cNvSpPr>
          <p:nvPr>
            <p:ph type="sldNum" sz="quarter" idx="10"/>
          </p:nvPr>
        </p:nvSpPr>
        <p:spPr/>
        <p:txBody>
          <a:bodyPr/>
          <a:lstStyle/>
          <a:p>
            <a:fld id="{7D3F3604-428B-4300-AEAB-6D757CCE3977}" type="slidenum">
              <a:rPr kumimoji="1" lang="ja-JP" altLang="en-US" smtClean="0"/>
              <a:t>3</a:t>
            </a:fld>
            <a:endParaRPr kumimoji="1" lang="ja-JP" altLang="en-US"/>
          </a:p>
        </p:txBody>
      </p:sp>
    </p:spTree>
    <p:extLst>
      <p:ext uri="{BB962C8B-B14F-4D97-AF65-F5344CB8AC3E}">
        <p14:creationId xmlns:p14="http://schemas.microsoft.com/office/powerpoint/2010/main" val="254731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ja-JP" baseline="0" noProof="0" dirty="0" smtClean="0"/>
              <a:t>- Next, Let me brief my Ministry’s major activities on SDGs.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ja-JP" baseline="0" noProof="0" dirty="0" smtClean="0"/>
              <a:t>- Toward Goal 3 “health”, we are conducting R&amp;D projects to combat NTDs and Infectious.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ja-JP" baseline="0" noProof="0" dirty="0" smtClean="0"/>
              <a:t>Toward Goal 9 “innovation”, we are implementing human resource development programme for science, technology and innovation and also implementing international  S&amp;T cooperation programme such as STREPS, joint </a:t>
            </a:r>
            <a:r>
              <a:rPr lang="en-GB" altLang="ja-JP" baseline="0" noProof="0" dirty="0" err="1" smtClean="0"/>
              <a:t>progoramme</a:t>
            </a:r>
            <a:r>
              <a:rPr lang="en-GB" altLang="ja-JP" baseline="0" noProof="0" dirty="0" smtClean="0"/>
              <a:t> of scientific research and development assistance.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ja-JP" baseline="0" noProof="0" dirty="0" smtClean="0"/>
              <a:t>Toward Goal 7 “Energy”, we are conducting R&amp;D projects for creating, storing and saving energy.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ja-JP" baseline="0" noProof="0" dirty="0" smtClean="0"/>
              <a:t>Toward Goal 13 “Climate action”, we are conducting climate projection, climate risk assessment and development of Data integration and Analysis System (DIAS), contributing to IPCC and GEO.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ja-JP" baseline="0" noProof="0" dirty="0" smtClean="0"/>
              <a:t>Toward Goal 14 “Ocean” and 13, we are conducting ocean observation </a:t>
            </a:r>
            <a:r>
              <a:rPr lang="en-US" altLang="ja-JP" baseline="0" noProof="0" dirty="0" smtClean="0"/>
              <a:t>including polar region ,deep sea and sea bed </a:t>
            </a:r>
            <a:r>
              <a:rPr lang="en-GB" altLang="ja-JP" baseline="0" noProof="0" dirty="0" smtClean="0"/>
              <a:t>and marine S&amp;T development.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ja-JP" baseline="0" noProof="0" dirty="0" smtClean="0"/>
              <a:t>Toward Goal 11 “Cities” and Goal 15 “Ecosystem”, we are applying satellite data </a:t>
            </a:r>
            <a:r>
              <a:rPr lang="en-US" altLang="ja-JP" baseline="0" noProof="0" dirty="0" smtClean="0"/>
              <a:t>for addressing global challenges; forest monitoring, air quality monitoring , flood warning system and disaster monitoring, crop monitoring.</a:t>
            </a:r>
            <a:r>
              <a:rPr lang="en-GB" altLang="ja-JP" baseline="0" noProof="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altLang="ja-JP" baseline="0" noProof="0" dirty="0" smtClean="0"/>
              <a:t>We are also providing educational service toward Goal 4 “Education” and tackling cultural heritage protection toward Goal 11. </a:t>
            </a:r>
          </a:p>
        </p:txBody>
      </p:sp>
      <p:sp>
        <p:nvSpPr>
          <p:cNvPr id="4" name="スライド番号プレースホルダー 3"/>
          <p:cNvSpPr>
            <a:spLocks noGrp="1"/>
          </p:cNvSpPr>
          <p:nvPr>
            <p:ph type="sldNum" sz="quarter" idx="10"/>
          </p:nvPr>
        </p:nvSpPr>
        <p:spPr/>
        <p:txBody>
          <a:bodyPr/>
          <a:lstStyle/>
          <a:p>
            <a:fld id="{7D3F3604-428B-4300-AEAB-6D757CCE3977}" type="slidenum">
              <a:rPr lang="ja-JP" altLang="en-US">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19650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r>
              <a:rPr kumimoji="1" lang="en-US" altLang="ja-JP" dirty="0" smtClean="0"/>
              <a:t>- MEXT has</a:t>
            </a:r>
            <a:r>
              <a:rPr kumimoji="1" lang="en-US" altLang="ja-JP" baseline="0" dirty="0" smtClean="0"/>
              <a:t> been </a:t>
            </a:r>
            <a:r>
              <a:rPr kumimoji="1" lang="en-US" altLang="ja-JP" baseline="0" dirty="0" err="1" smtClean="0"/>
              <a:t>organising</a:t>
            </a:r>
            <a:r>
              <a:rPr kumimoji="1" lang="en-US" altLang="ja-JP" baseline="0" dirty="0" smtClean="0"/>
              <a:t> GEOSS Asia Pacific Symposium with GEO Secretariat for 9 years since 2007, to foster the community of researchers and to enhance shared understanding on environmental issues particular to the region. </a:t>
            </a:r>
          </a:p>
          <a:p>
            <a:pPr marL="171450" indent="-171450">
              <a:buFontTx/>
              <a:buChar char="-"/>
            </a:pPr>
            <a:r>
              <a:rPr kumimoji="1" lang="en-US" altLang="ja-JP" baseline="0" dirty="0" smtClean="0"/>
              <a:t>The 9</a:t>
            </a:r>
            <a:r>
              <a:rPr kumimoji="1" lang="en-US" altLang="ja-JP" baseline="30000" dirty="0" smtClean="0"/>
              <a:t>th</a:t>
            </a:r>
            <a:r>
              <a:rPr kumimoji="1" lang="en-US" altLang="ja-JP" baseline="0" dirty="0" smtClean="0"/>
              <a:t> Symposium is </a:t>
            </a:r>
            <a:r>
              <a:rPr kumimoji="1" lang="en-US" altLang="ja-JP" baseline="0" smtClean="0"/>
              <a:t>to be held </a:t>
            </a:r>
            <a:r>
              <a:rPr kumimoji="1" lang="en-US" altLang="ja-JP" baseline="0" dirty="0" smtClean="0"/>
              <a:t>in Tokyo on 11-13 January 2017, with subject of “ Earth Observations Supporting the Implementation of the SDGs in the Asia Pacific Region”. Five thematic WGs (1) Asian Water Cycle Initiative (AWCI), (2) Asia-Pacific Biodiversity Observation Network (AP-BON),  (3) The GEO Carbon and GHG Initiative, (4) Ocean and Society and (5) Agriculture and Food Security (GEO-GLAM)  is organized in the </a:t>
            </a:r>
            <a:r>
              <a:rPr kumimoji="1" lang="en-US" altLang="ja-JP" baseline="0" dirty="0" err="1" smtClean="0"/>
              <a:t>Sympsium</a:t>
            </a:r>
            <a:r>
              <a:rPr kumimoji="1" lang="en-US" altLang="ja-JP" baseline="0" dirty="0" smtClean="0"/>
              <a:t>.</a:t>
            </a:r>
          </a:p>
          <a:p>
            <a:pPr marL="171450" indent="-171450">
              <a:buFontTx/>
              <a:buChar char="-"/>
            </a:pPr>
            <a:r>
              <a:rPr kumimoji="1" lang="en-US" altLang="ja-JP" baseline="0" dirty="0" smtClean="0"/>
              <a:t>We welcome a large number of participants inside and outside of AP region. </a:t>
            </a:r>
          </a:p>
        </p:txBody>
      </p:sp>
      <p:sp>
        <p:nvSpPr>
          <p:cNvPr id="4" name="スライド番号プレースホルダー 3"/>
          <p:cNvSpPr>
            <a:spLocks noGrp="1"/>
          </p:cNvSpPr>
          <p:nvPr>
            <p:ph type="sldNum" sz="quarter" idx="10"/>
          </p:nvPr>
        </p:nvSpPr>
        <p:spPr/>
        <p:txBody>
          <a:bodyPr/>
          <a:lstStyle/>
          <a:p>
            <a:fld id="{7D3F3604-428B-4300-AEAB-6D757CCE3977}" type="slidenum">
              <a:rPr lang="ja-JP" altLang="en-US">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23216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Ocean observation</a:t>
            </a:r>
            <a:r>
              <a:rPr kumimoji="1" lang="en-US" altLang="ja-JP" baseline="0" dirty="0" smtClean="0"/>
              <a:t> contributes to monitoring Goal 14 and 13.</a:t>
            </a:r>
          </a:p>
          <a:p>
            <a:pPr marL="171450" indent="-171450">
              <a:buFontTx/>
              <a:buChar char="-"/>
            </a:pPr>
            <a:r>
              <a:rPr kumimoji="1" lang="en-US" altLang="ja-JP" baseline="0" dirty="0" smtClean="0"/>
              <a:t>The status of ocean and coastal ecosystem can be monitored by De-Oxygenation and Chlorophyll A, and ocean acidification can be monitored by pH and CO2 directly.</a:t>
            </a:r>
          </a:p>
          <a:p>
            <a:pPr marL="171450" indent="-171450">
              <a:buFontTx/>
              <a:buChar char="-"/>
            </a:pPr>
            <a:r>
              <a:rPr kumimoji="1" lang="en-US" altLang="ja-JP" baseline="0" dirty="0" smtClean="0"/>
              <a:t>Monitoring sea temperature and salinity support to understand current status of climate change itself and sea level rise, one of the impact of climate change..</a:t>
            </a:r>
          </a:p>
          <a:p>
            <a:endParaRPr kumimoji="1" lang="ja-JP" altLang="en-US" dirty="0"/>
          </a:p>
        </p:txBody>
      </p:sp>
      <p:sp>
        <p:nvSpPr>
          <p:cNvPr id="4" name="スライド番号プレースホルダー 3"/>
          <p:cNvSpPr>
            <a:spLocks noGrp="1"/>
          </p:cNvSpPr>
          <p:nvPr>
            <p:ph type="sldNum" sz="quarter" idx="10"/>
          </p:nvPr>
        </p:nvSpPr>
        <p:spPr/>
        <p:txBody>
          <a:bodyPr/>
          <a:lstStyle/>
          <a:p>
            <a:fld id="{7D3F3604-428B-4300-AEAB-6D757CCE3977}" type="slidenum">
              <a:rPr kumimoji="1" lang="ja-JP" altLang="en-US" smtClean="0"/>
              <a:t>6</a:t>
            </a:fld>
            <a:endParaRPr kumimoji="1" lang="ja-JP" altLang="en-US"/>
          </a:p>
        </p:txBody>
      </p:sp>
    </p:spTree>
    <p:extLst>
      <p:ext uri="{BB962C8B-B14F-4D97-AF65-F5344CB8AC3E}">
        <p14:creationId xmlns:p14="http://schemas.microsoft.com/office/powerpoint/2010/main" val="368749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4294967295"/>
          </p:nvPr>
        </p:nvSpPr>
        <p:spPr bwMode="auto">
          <a:xfrm>
            <a:off x="2681866" y="12817979"/>
            <a:ext cx="2049154" cy="675551"/>
          </a:xfrm>
          <a:prstGeom prst="rect">
            <a:avLst/>
          </a:prstGeom>
          <a:noFill/>
          <a:ln>
            <a:miter lim="800000"/>
            <a:headEnd/>
            <a:tailEnd/>
          </a:ln>
        </p:spPr>
        <p:txBody>
          <a:bodyPr lIns="92228" tIns="46114" rIns="92228" bIns="46114"/>
          <a:lstStyle/>
          <a:p>
            <a:pPr eaLnBrk="1" hangingPunct="1"/>
            <a:fld id="{8166C58E-D215-44DB-93D3-A35FB8CF8446}" type="slidenum">
              <a:rPr lang="en-US" altLang="ja-JP" sz="1200">
                <a:latin typeface="Times New Roman" pitchFamily="18" charset="0"/>
                <a:ea typeface="ＭＳ Ｐゴシック" pitchFamily="50" charset="-128"/>
                <a:cs typeface="Times New Roman" pitchFamily="18" charset="0"/>
              </a:rPr>
              <a:pPr eaLnBrk="1" hangingPunct="1"/>
              <a:t>7</a:t>
            </a:fld>
            <a:endParaRPr lang="en-US" altLang="ja-JP" sz="1200" dirty="0">
              <a:latin typeface="Times New Roman" pitchFamily="18" charset="0"/>
              <a:ea typeface="ＭＳ Ｐゴシック" pitchFamily="50" charset="-128"/>
              <a:cs typeface="Times New Roman" pitchFamily="18" charset="0"/>
            </a:endParaRPr>
          </a:p>
        </p:txBody>
      </p:sp>
      <p:sp>
        <p:nvSpPr>
          <p:cNvPr id="9219" name="Rectangle 2"/>
          <p:cNvSpPr>
            <a:spLocks noGrp="1" noRot="1" noChangeAspect="1" noChangeArrowheads="1" noTextEdit="1"/>
          </p:cNvSpPr>
          <p:nvPr>
            <p:ph type="sldImg"/>
          </p:nvPr>
        </p:nvSpPr>
        <p:spPr>
          <a:xfrm>
            <a:off x="981075" y="1243013"/>
            <a:ext cx="4845050" cy="3354387"/>
          </a:xfrm>
          <a:solidFill>
            <a:srgbClr val="FFFFFF"/>
          </a:solidFill>
        </p:spPr>
      </p:sp>
      <p:sp>
        <p:nvSpPr>
          <p:cNvPr id="922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r>
              <a:rPr lang="en-GB" altLang="ja-JP" baseline="0" dirty="0" smtClean="0">
                <a:solidFill>
                  <a:srgbClr val="000000"/>
                </a:solidFill>
                <a:latin typeface="Times New Roman" pitchFamily="18" charset="0"/>
                <a:ea typeface="ＭＳ Ｐゴシック" pitchFamily="50" charset="-128"/>
                <a:cs typeface="Times New Roman" pitchFamily="18" charset="0"/>
              </a:rPr>
              <a:t>Under international collaboration, ocean observations are conducted in three major ways; ship-based, moored buoy and drifting float are three major ways.</a:t>
            </a:r>
            <a:endParaRPr lang="en-GB" altLang="ja-JP" dirty="0" smtClean="0">
              <a:solidFill>
                <a:srgbClr val="000000"/>
              </a:solidFill>
              <a:latin typeface="Times New Roman" pitchFamily="18" charset="0"/>
              <a:ea typeface="ＭＳ Ｐゴシック" pitchFamily="50" charset="-128"/>
              <a:cs typeface="Times New Roman" pitchFamily="18" charset="0"/>
            </a:endParaRPr>
          </a:p>
        </p:txBody>
      </p:sp>
    </p:spTree>
    <p:extLst>
      <p:ext uri="{BB962C8B-B14F-4D97-AF65-F5344CB8AC3E}">
        <p14:creationId xmlns:p14="http://schemas.microsoft.com/office/powerpoint/2010/main" val="48412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smtClean="0"/>
              <a:t>As you can see in this table, three</a:t>
            </a:r>
            <a:r>
              <a:rPr kumimoji="1" lang="en-US" altLang="ja-JP" baseline="0" dirty="0" smtClean="0"/>
              <a:t> observation ways has its strengths and weakness.</a:t>
            </a:r>
            <a:endParaRPr kumimoji="1" lang="en-US" altLang="ja-JP" dirty="0" smtClean="0"/>
          </a:p>
          <a:p>
            <a:pPr marL="171450" indent="-171450">
              <a:buFontTx/>
              <a:buChar char="-"/>
            </a:pPr>
            <a:r>
              <a:rPr kumimoji="1" lang="en-US" altLang="ja-JP" dirty="0" smtClean="0"/>
              <a:t>To</a:t>
            </a:r>
            <a:r>
              <a:rPr kumimoji="1" lang="en-US" altLang="ja-JP" baseline="0" dirty="0" smtClean="0"/>
              <a:t> </a:t>
            </a:r>
            <a:r>
              <a:rPr kumimoji="1" lang="en-US" altLang="ja-JP" dirty="0" smtClean="0"/>
              <a:t>Enhance global ocean observation and to</a:t>
            </a:r>
            <a:r>
              <a:rPr kumimoji="1" lang="en-US" altLang="ja-JP" baseline="0" dirty="0" smtClean="0"/>
              <a:t> </a:t>
            </a:r>
            <a:r>
              <a:rPr kumimoji="1" lang="en-US" altLang="ja-JP" dirty="0" smtClean="0"/>
              <a:t>develop far stronger scientific knowledge necessary to assess the ongoing changes, it is necessary to develop new</a:t>
            </a:r>
            <a:r>
              <a:rPr kumimoji="1" lang="en-US" altLang="ja-JP" baseline="0" dirty="0" smtClean="0"/>
              <a:t> generation drifting floats and to increase the frequency of ship based observation and the number of moored buoy with international cooperation.  </a:t>
            </a:r>
            <a:r>
              <a:rPr kumimoji="1" lang="en-US" altLang="ja-JP" dirty="0" smtClean="0"/>
              <a:t>  </a:t>
            </a:r>
          </a:p>
        </p:txBody>
      </p:sp>
      <p:sp>
        <p:nvSpPr>
          <p:cNvPr id="4" name="スライド番号プレースホルダー 3"/>
          <p:cNvSpPr>
            <a:spLocks noGrp="1"/>
          </p:cNvSpPr>
          <p:nvPr>
            <p:ph type="sldNum" sz="quarter" idx="10"/>
          </p:nvPr>
        </p:nvSpPr>
        <p:spPr/>
        <p:txBody>
          <a:bodyPr/>
          <a:lstStyle/>
          <a:p>
            <a:fld id="{7D3F3604-428B-4300-AEAB-6D757CCE3977}" type="slidenum">
              <a:rPr kumimoji="1" lang="ja-JP" altLang="en-US" smtClean="0"/>
              <a:t>8</a:t>
            </a:fld>
            <a:endParaRPr kumimoji="1" lang="ja-JP" altLang="en-US"/>
          </a:p>
        </p:txBody>
      </p:sp>
    </p:spTree>
    <p:extLst>
      <p:ext uri="{BB962C8B-B14F-4D97-AF65-F5344CB8AC3E}">
        <p14:creationId xmlns:p14="http://schemas.microsoft.com/office/powerpoint/2010/main" val="2412651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Ocean can be also observed by satellites. The Advanced Microwave Scanning Radiometer (AMSR) has been monitoring sea</a:t>
            </a:r>
            <a:r>
              <a:rPr kumimoji="1" lang="en-US" altLang="ja-JP" baseline="0" dirty="0" smtClean="0"/>
              <a:t> ice extent of the Arctic Sea. </a:t>
            </a:r>
            <a:r>
              <a:rPr kumimoji="1" lang="en-US" altLang="ja-JP" dirty="0" smtClean="0"/>
              <a:t>GCOM-W</a:t>
            </a:r>
            <a:r>
              <a:rPr kumimoji="1" lang="en-US" altLang="ja-JP" baseline="0" dirty="0" smtClean="0"/>
              <a:t> with AMSER 2 has observed the lowest sea ice extent in 2012. GCOM-W can monitor Sea Surface Temperature as well.</a:t>
            </a:r>
          </a:p>
          <a:p>
            <a:pPr marL="171450" indent="-171450">
              <a:buFontTx/>
              <a:buChar char="-"/>
            </a:pPr>
            <a:r>
              <a:rPr kumimoji="1" lang="en-US" altLang="ja-JP" baseline="0" dirty="0" smtClean="0"/>
              <a:t>GCOM-C, which is scheduled to be launched in  2017 can monitor concentration of Chlorophyll a in the sea as wall as on the land.</a:t>
            </a:r>
          </a:p>
        </p:txBody>
      </p:sp>
      <p:sp>
        <p:nvSpPr>
          <p:cNvPr id="4" name="スライド番号プレースホルダー 3"/>
          <p:cNvSpPr>
            <a:spLocks noGrp="1"/>
          </p:cNvSpPr>
          <p:nvPr>
            <p:ph type="sldNum" sz="quarter" idx="10"/>
          </p:nvPr>
        </p:nvSpPr>
        <p:spPr/>
        <p:txBody>
          <a:bodyPr/>
          <a:lstStyle/>
          <a:p>
            <a:fld id="{7D3F3604-428B-4300-AEAB-6D757CCE3977}" type="slidenum">
              <a:rPr kumimoji="1" lang="ja-JP" altLang="en-US" smtClean="0"/>
              <a:t>9</a:t>
            </a:fld>
            <a:endParaRPr kumimoji="1" lang="ja-JP" altLang="en-US"/>
          </a:p>
        </p:txBody>
      </p:sp>
    </p:spTree>
    <p:extLst>
      <p:ext uri="{BB962C8B-B14F-4D97-AF65-F5344CB8AC3E}">
        <p14:creationId xmlns:p14="http://schemas.microsoft.com/office/powerpoint/2010/main" val="310769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29818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223290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216783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22572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0711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362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2057400"/>
            <a:ext cx="4127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2057400"/>
            <a:ext cx="4127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2037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8464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65566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149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029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578880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9394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6493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838200"/>
            <a:ext cx="2105025" cy="5029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838200"/>
            <a:ext cx="6149975"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1709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0508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3055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4361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591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668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685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956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2132637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8414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500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9657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35423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01899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95193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09742"/>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80" y="458946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22748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41709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15470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8306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3237813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28977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75356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9"/>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8673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14826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517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60383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340538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1347748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338798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EFDB82B-E673-4AA8-8D36-A53148C6C912}" type="datetimeFigureOut">
              <a:rPr kumimoji="1" lang="ja-JP" altLang="en-US" smtClean="0"/>
              <a:t>2016/11/8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339742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DB82B-E673-4AA8-8D36-A53148C6C912}" type="datetimeFigureOut">
              <a:rPr kumimoji="1" lang="ja-JP" altLang="en-US" smtClean="0"/>
              <a:t>2016/11/8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A5DAD-732C-450D-82AE-C3028F511140}" type="slidenum">
              <a:rPr kumimoji="1" lang="ja-JP" altLang="en-US" smtClean="0"/>
              <a:t>‹#›</a:t>
            </a:fld>
            <a:endParaRPr kumimoji="1" lang="ja-JP" altLang="en-US"/>
          </a:p>
        </p:txBody>
      </p:sp>
    </p:spTree>
    <p:extLst>
      <p:ext uri="{BB962C8B-B14F-4D97-AF65-F5344CB8AC3E}">
        <p14:creationId xmlns:p14="http://schemas.microsoft.com/office/powerpoint/2010/main" val="2346952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742950" y="8382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742950" y="2057400"/>
            <a:ext cx="8420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2213037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cs typeface="Arial" charset="0"/>
        </a:defRPr>
      </a:lvl2pPr>
      <a:lvl3pPr algn="l" rtl="0" eaLnBrk="0" fontAlgn="base" hangingPunct="0">
        <a:spcBef>
          <a:spcPct val="0"/>
        </a:spcBef>
        <a:spcAft>
          <a:spcPct val="0"/>
        </a:spcAft>
        <a:defRPr sz="2800" b="1">
          <a:solidFill>
            <a:srgbClr val="005FAA"/>
          </a:solidFill>
          <a:latin typeface="Arial" charset="0"/>
          <a:cs typeface="Arial" charset="0"/>
        </a:defRPr>
      </a:lvl3pPr>
      <a:lvl4pPr algn="l" rtl="0" eaLnBrk="0" fontAlgn="base" hangingPunct="0">
        <a:spcBef>
          <a:spcPct val="0"/>
        </a:spcBef>
        <a:spcAft>
          <a:spcPct val="0"/>
        </a:spcAft>
        <a:defRPr sz="2800" b="1">
          <a:solidFill>
            <a:srgbClr val="005FAA"/>
          </a:solidFill>
          <a:latin typeface="Arial" charset="0"/>
          <a:cs typeface="Arial" charset="0"/>
        </a:defRPr>
      </a:lvl4pPr>
      <a:lvl5pPr algn="l" rtl="0" eaLnBrk="0" fontAlgn="base" hangingPunct="0">
        <a:spcBef>
          <a:spcPct val="0"/>
        </a:spcBef>
        <a:spcAft>
          <a:spcPct val="0"/>
        </a:spcAft>
        <a:defRPr sz="2800" b="1">
          <a:solidFill>
            <a:srgbClr val="005FAA"/>
          </a:solidFill>
          <a:latin typeface="Arial" charset="0"/>
          <a:cs typeface="Arial" charset="0"/>
        </a:defRPr>
      </a:lvl5pPr>
      <a:lvl6pPr marL="457200" algn="l" rtl="0" fontAlgn="base">
        <a:spcBef>
          <a:spcPct val="0"/>
        </a:spcBef>
        <a:spcAft>
          <a:spcPct val="0"/>
        </a:spcAft>
        <a:defRPr sz="2800" b="1">
          <a:solidFill>
            <a:srgbClr val="005FAA"/>
          </a:solidFill>
          <a:latin typeface="Arial" charset="0"/>
          <a:cs typeface="Arial" charset="0"/>
        </a:defRPr>
      </a:lvl6pPr>
      <a:lvl7pPr marL="914400" algn="l" rtl="0" fontAlgn="base">
        <a:spcBef>
          <a:spcPct val="0"/>
        </a:spcBef>
        <a:spcAft>
          <a:spcPct val="0"/>
        </a:spcAft>
        <a:defRPr sz="2800" b="1">
          <a:solidFill>
            <a:srgbClr val="005FAA"/>
          </a:solidFill>
          <a:latin typeface="Arial" charset="0"/>
          <a:cs typeface="Arial" charset="0"/>
        </a:defRPr>
      </a:lvl7pPr>
      <a:lvl8pPr marL="1371600" algn="l" rtl="0" fontAlgn="base">
        <a:spcBef>
          <a:spcPct val="0"/>
        </a:spcBef>
        <a:spcAft>
          <a:spcPct val="0"/>
        </a:spcAft>
        <a:defRPr sz="2800" b="1">
          <a:solidFill>
            <a:srgbClr val="005FAA"/>
          </a:solidFill>
          <a:latin typeface="Arial" charset="0"/>
          <a:cs typeface="Arial" charset="0"/>
        </a:defRPr>
      </a:lvl8pPr>
      <a:lvl9pPr marL="1828800" algn="l" rtl="0" fontAlgn="base">
        <a:spcBef>
          <a:spcPct val="0"/>
        </a:spcBef>
        <a:spcAft>
          <a:spcPct val="0"/>
        </a:spcAft>
        <a:defRPr sz="2800" b="1">
          <a:solidFill>
            <a:srgbClr val="005FAA"/>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400">
          <a:solidFill>
            <a:schemeClr val="tx1"/>
          </a:solidFill>
          <a:latin typeface="+mn-lt"/>
          <a:cs typeface="+mn-cs"/>
        </a:defRPr>
      </a:lvl4pPr>
      <a:lvl5pPr marL="2057400" indent="-228600" algn="l" rtl="0" eaLnBrk="0" fontAlgn="base" hangingPunct="0">
        <a:spcBef>
          <a:spcPct val="20000"/>
        </a:spcBef>
        <a:spcAft>
          <a:spcPct val="0"/>
        </a:spcAft>
        <a:buChar char="»"/>
        <a:defRPr sz="2400">
          <a:solidFill>
            <a:schemeClr val="tx1"/>
          </a:solidFill>
          <a:latin typeface="+mn-lt"/>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CFE68-CF56-4F04-B2C5-A0D581AC4F6C}" type="datetimeFigureOut">
              <a:rPr lang="ja-JP" altLang="en-US" smtClean="0">
                <a:solidFill>
                  <a:prstClr val="black">
                    <a:tint val="75000"/>
                  </a:prstClr>
                </a:solidFill>
              </a:rPr>
              <a:pPr/>
              <a:t>2016/11/8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BD425-9606-4845-9214-629908AD758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86742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DB82B-E673-4AA8-8D36-A53148C6C912}" type="datetimeFigureOut">
              <a:rPr lang="ja-JP" altLang="en-US" smtClean="0">
                <a:solidFill>
                  <a:prstClr val="black">
                    <a:tint val="75000"/>
                  </a:prstClr>
                </a:solidFill>
              </a:rPr>
              <a:pPr/>
              <a:t>2016/11/8</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A5DAD-732C-450D-82AE-C3028F511140}"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514797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emf"/><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png"/><Relationship Id="rId9"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gi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wmf"/><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1295783"/>
            <a:ext cx="9906000" cy="2387600"/>
          </a:xfrm>
        </p:spPr>
        <p:txBody>
          <a:bodyPr>
            <a:normAutofit/>
          </a:bodyPr>
          <a:lstStyle/>
          <a:p>
            <a:r>
              <a:rPr kumimoji="1" lang="en-US" altLang="ja-JP" sz="3800" dirty="0" smtClean="0">
                <a:latin typeface="+mn-lt"/>
              </a:rPr>
              <a:t>Earth Observations Contributing to </a:t>
            </a:r>
            <a:br>
              <a:rPr kumimoji="1" lang="en-US" altLang="ja-JP" sz="3800" dirty="0" smtClean="0">
                <a:latin typeface="+mn-lt"/>
              </a:rPr>
            </a:br>
            <a:r>
              <a:rPr kumimoji="1" lang="ja-JP" altLang="en-US" sz="3800" dirty="0" smtClean="0">
                <a:latin typeface="+mn-lt"/>
              </a:rPr>
              <a:t>“</a:t>
            </a:r>
            <a:r>
              <a:rPr kumimoji="1" lang="en-US" altLang="ja-JP" sz="3800" dirty="0" smtClean="0">
                <a:latin typeface="+mn-lt"/>
              </a:rPr>
              <a:t>The 2030 </a:t>
            </a:r>
            <a:r>
              <a:rPr lang="en-US" altLang="ja-JP" sz="3800" dirty="0">
                <a:latin typeface="+mn-lt"/>
              </a:rPr>
              <a:t>A</a:t>
            </a:r>
            <a:r>
              <a:rPr kumimoji="1" lang="en-US" altLang="ja-JP" sz="3800" dirty="0" smtClean="0">
                <a:latin typeface="+mn-lt"/>
              </a:rPr>
              <a:t>genda for Sustainable</a:t>
            </a:r>
            <a:r>
              <a:rPr kumimoji="1" lang="ja-JP" altLang="en-US" sz="3800" dirty="0" smtClean="0">
                <a:latin typeface="+mn-lt"/>
              </a:rPr>
              <a:t> </a:t>
            </a:r>
            <a:r>
              <a:rPr kumimoji="1" lang="en-US" altLang="ja-JP" sz="3800" dirty="0" smtClean="0">
                <a:latin typeface="+mn-lt"/>
              </a:rPr>
              <a:t>Development</a:t>
            </a:r>
            <a:r>
              <a:rPr lang="en-US" altLang="ja-JP" sz="3800" dirty="0" smtClean="0">
                <a:latin typeface="+mn-lt"/>
              </a:rPr>
              <a:t>”</a:t>
            </a:r>
            <a:r>
              <a:rPr kumimoji="1" lang="en-US" altLang="ja-JP" sz="3800" dirty="0" smtClean="0">
                <a:latin typeface="+mn-lt"/>
              </a:rPr>
              <a:t/>
            </a:r>
            <a:br>
              <a:rPr kumimoji="1" lang="en-US" altLang="ja-JP" sz="3800" dirty="0" smtClean="0">
                <a:latin typeface="+mn-lt"/>
              </a:rPr>
            </a:br>
            <a:r>
              <a:rPr lang="en-US" altLang="ja-JP" sz="3800" dirty="0">
                <a:latin typeface="+mn-lt"/>
              </a:rPr>
              <a:t>‐</a:t>
            </a:r>
            <a:r>
              <a:rPr kumimoji="1" lang="en-US" altLang="ja-JP" sz="3800" dirty="0" smtClean="0">
                <a:latin typeface="+mn-lt"/>
              </a:rPr>
              <a:t>Perspective</a:t>
            </a:r>
            <a:r>
              <a:rPr kumimoji="1" lang="ja-JP" altLang="en-US" sz="3800" dirty="0" smtClean="0">
                <a:latin typeface="+mn-lt"/>
              </a:rPr>
              <a:t> </a:t>
            </a:r>
            <a:r>
              <a:rPr kumimoji="1" lang="en-US" altLang="ja-JP" sz="3800" dirty="0" smtClean="0">
                <a:latin typeface="+mn-lt"/>
              </a:rPr>
              <a:t>of</a:t>
            </a:r>
            <a:r>
              <a:rPr kumimoji="1" lang="ja-JP" altLang="en-US" sz="3800" dirty="0" smtClean="0">
                <a:latin typeface="+mn-lt"/>
              </a:rPr>
              <a:t> </a:t>
            </a:r>
            <a:r>
              <a:rPr kumimoji="1" lang="en-US" altLang="ja-JP" sz="3800" dirty="0" smtClean="0">
                <a:latin typeface="+mn-lt"/>
              </a:rPr>
              <a:t>Japan</a:t>
            </a:r>
            <a:r>
              <a:rPr kumimoji="1" lang="ja-JP" altLang="en-US" sz="3800" dirty="0" smtClean="0">
                <a:latin typeface="+mn-lt"/>
              </a:rPr>
              <a:t> </a:t>
            </a:r>
            <a:r>
              <a:rPr kumimoji="1" lang="en-US" altLang="ja-JP" sz="3800" dirty="0" smtClean="0">
                <a:latin typeface="+mn-lt"/>
              </a:rPr>
              <a:t>‐</a:t>
            </a:r>
            <a:endParaRPr kumimoji="1" lang="ja-JP" altLang="en-US" sz="3800" dirty="0">
              <a:latin typeface="+mn-lt"/>
            </a:endParaRPr>
          </a:p>
        </p:txBody>
      </p:sp>
      <p:sp>
        <p:nvSpPr>
          <p:cNvPr id="3" name="サブタイトル 2"/>
          <p:cNvSpPr>
            <a:spLocks noGrp="1"/>
          </p:cNvSpPr>
          <p:nvPr>
            <p:ph type="subTitle" idx="1"/>
          </p:nvPr>
        </p:nvSpPr>
        <p:spPr>
          <a:xfrm>
            <a:off x="419637" y="4400528"/>
            <a:ext cx="9144000" cy="1655762"/>
          </a:xfrm>
        </p:spPr>
        <p:txBody>
          <a:bodyPr>
            <a:normAutofit fontScale="85000" lnSpcReduction="10000"/>
          </a:bodyPr>
          <a:lstStyle/>
          <a:p>
            <a:r>
              <a:rPr lang="en-US" altLang="ja-JP" sz="2800" dirty="0"/>
              <a:t>Shinichi</a:t>
            </a:r>
            <a:r>
              <a:rPr lang="ja-JP" altLang="en-US" sz="2800" dirty="0"/>
              <a:t> </a:t>
            </a:r>
            <a:r>
              <a:rPr lang="en-US" altLang="ja-JP" sz="2800" dirty="0" smtClean="0"/>
              <a:t>Higuchi</a:t>
            </a:r>
          </a:p>
          <a:p>
            <a:r>
              <a:rPr lang="en-US" altLang="ja-JP" sz="2800" dirty="0" smtClean="0"/>
              <a:t>GEO Principal Alternate of Japan</a:t>
            </a:r>
            <a:endParaRPr lang="en-US" altLang="ja-JP" sz="2800" dirty="0"/>
          </a:p>
          <a:p>
            <a:r>
              <a:rPr lang="en-US" altLang="ja-JP" sz="2800" dirty="0"/>
              <a:t>Ministry</a:t>
            </a:r>
            <a:r>
              <a:rPr lang="ja-JP" altLang="en-US" sz="2800" dirty="0"/>
              <a:t> </a:t>
            </a:r>
            <a:r>
              <a:rPr lang="en-US" altLang="ja-JP" sz="2800" dirty="0"/>
              <a:t>of</a:t>
            </a:r>
            <a:r>
              <a:rPr lang="ja-JP" altLang="en-US" sz="2800" dirty="0"/>
              <a:t> </a:t>
            </a:r>
            <a:r>
              <a:rPr lang="en-US" altLang="ja-JP" sz="2800" dirty="0"/>
              <a:t>Education,</a:t>
            </a:r>
            <a:r>
              <a:rPr lang="ja-JP" altLang="en-US" sz="2800" dirty="0"/>
              <a:t> </a:t>
            </a:r>
            <a:r>
              <a:rPr lang="en-US" altLang="ja-JP" sz="2800" dirty="0" smtClean="0"/>
              <a:t>Culture, Sports</a:t>
            </a:r>
            <a:r>
              <a:rPr lang="en-US" altLang="ja-JP" sz="2800" dirty="0"/>
              <a:t>,</a:t>
            </a:r>
            <a:r>
              <a:rPr lang="ja-JP" altLang="en-US" sz="2800" dirty="0"/>
              <a:t> </a:t>
            </a:r>
            <a:r>
              <a:rPr lang="en-US" altLang="ja-JP" sz="2800" dirty="0"/>
              <a:t>Science</a:t>
            </a:r>
            <a:r>
              <a:rPr lang="ja-JP" altLang="en-US" sz="2800" dirty="0"/>
              <a:t> </a:t>
            </a:r>
            <a:r>
              <a:rPr lang="en-US" altLang="ja-JP" sz="2800" dirty="0"/>
              <a:t>and</a:t>
            </a:r>
            <a:r>
              <a:rPr lang="ja-JP" altLang="en-US" sz="2800" dirty="0"/>
              <a:t> </a:t>
            </a:r>
            <a:r>
              <a:rPr lang="en-US" altLang="ja-JP" sz="2800" dirty="0"/>
              <a:t>Technology‐Japan</a:t>
            </a:r>
          </a:p>
          <a:p>
            <a:r>
              <a:rPr lang="en-US" altLang="ja-JP" sz="2800" dirty="0" smtClean="0"/>
              <a:t>8 November</a:t>
            </a:r>
            <a:r>
              <a:rPr lang="ja-JP" altLang="en-US" sz="2800" dirty="0" smtClean="0"/>
              <a:t> </a:t>
            </a:r>
            <a:r>
              <a:rPr lang="en-US" altLang="ja-JP" sz="2800" dirty="0" smtClean="0"/>
              <a:t>2016</a:t>
            </a:r>
            <a:endParaRPr lang="ja-JP" altLang="en-US" sz="2800"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7075" y="183320"/>
            <a:ext cx="2828925" cy="523875"/>
          </a:xfrm>
          <a:prstGeom prst="rect">
            <a:avLst/>
          </a:prstGeom>
        </p:spPr>
      </p:pic>
      <p:sp>
        <p:nvSpPr>
          <p:cNvPr id="6" name="正方形/長方形 5"/>
          <p:cNvSpPr/>
          <p:nvPr/>
        </p:nvSpPr>
        <p:spPr>
          <a:xfrm>
            <a:off x="0" y="0"/>
            <a:ext cx="9906000" cy="153207"/>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 name="正方形/長方形 6"/>
          <p:cNvSpPr/>
          <p:nvPr/>
        </p:nvSpPr>
        <p:spPr>
          <a:xfrm>
            <a:off x="-1" y="667657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4181659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07648"/>
            <a:ext cx="9706708" cy="742458"/>
          </a:xfrm>
        </p:spPr>
        <p:txBody>
          <a:bodyPr/>
          <a:lstStyle/>
          <a:p>
            <a:r>
              <a:rPr kumimoji="1" lang="en-US" altLang="ja-JP" dirty="0" smtClean="0"/>
              <a:t>Conclusion and Expectations</a:t>
            </a:r>
            <a:endParaRPr kumimoji="1" lang="ja-JP" altLang="en-US" dirty="0"/>
          </a:p>
        </p:txBody>
      </p:sp>
      <p:sp>
        <p:nvSpPr>
          <p:cNvPr id="3" name="コンテンツ プレースホルダー 2"/>
          <p:cNvSpPr>
            <a:spLocks noGrp="1"/>
          </p:cNvSpPr>
          <p:nvPr>
            <p:ph idx="1"/>
          </p:nvPr>
        </p:nvSpPr>
        <p:spPr>
          <a:xfrm>
            <a:off x="381000" y="1007046"/>
            <a:ext cx="9144000" cy="5611060"/>
          </a:xfrm>
        </p:spPr>
        <p:txBody>
          <a:bodyPr>
            <a:normAutofit fontScale="92500" lnSpcReduction="20000"/>
          </a:bodyPr>
          <a:lstStyle/>
          <a:p>
            <a:pPr marL="363538" indent="-363538">
              <a:buFont typeface="Wingdings" panose="05000000000000000000" pitchFamily="2" charset="2"/>
              <a:buChar char="u"/>
            </a:pPr>
            <a:r>
              <a:rPr lang="en-US" altLang="ja-JP" dirty="0" smtClean="0"/>
              <a:t>Earth Observations can contribute to monitoring the implementation of the SDGs.</a:t>
            </a:r>
          </a:p>
          <a:p>
            <a:pPr marL="363538" indent="-363538">
              <a:buFont typeface="Wingdings" panose="05000000000000000000" pitchFamily="2" charset="2"/>
              <a:buChar char="u"/>
            </a:pPr>
            <a:endParaRPr lang="en-US" altLang="ja-JP" dirty="0"/>
          </a:p>
          <a:p>
            <a:pPr marL="363538" indent="-363538">
              <a:buFont typeface="Wingdings" panose="05000000000000000000" pitchFamily="2" charset="2"/>
              <a:buChar char="u"/>
            </a:pPr>
            <a:r>
              <a:rPr lang="en-US" altLang="ja-JP" dirty="0" smtClean="0"/>
              <a:t>Expectation to GEO with “convening power”</a:t>
            </a:r>
          </a:p>
          <a:p>
            <a:pPr marL="623888" indent="-623888">
              <a:buNone/>
            </a:pPr>
            <a:r>
              <a:rPr lang="en-US" altLang="ja-JP" dirty="0"/>
              <a:t> </a:t>
            </a:r>
            <a:r>
              <a:rPr lang="en-US" altLang="ja-JP" dirty="0" smtClean="0"/>
              <a:t>    1. To strengthen engagement of observation communities such as those of space based, ocean, and in-situ observations.</a:t>
            </a:r>
          </a:p>
          <a:p>
            <a:pPr marL="449263" indent="-449263">
              <a:buNone/>
            </a:pPr>
            <a:r>
              <a:rPr lang="en-US" altLang="ja-JP" dirty="0"/>
              <a:t> </a:t>
            </a:r>
            <a:r>
              <a:rPr lang="en-US" altLang="ja-JP" dirty="0" smtClean="0"/>
              <a:t>    2. To promote collaboration with international organizations and frameworks addressing the global challenges </a:t>
            </a:r>
          </a:p>
          <a:p>
            <a:pPr marL="0" indent="0">
              <a:buNone/>
            </a:pPr>
            <a:endParaRPr lang="en-US" altLang="ja-JP" dirty="0" smtClean="0"/>
          </a:p>
          <a:p>
            <a:pPr marL="363538" indent="-363538">
              <a:buFont typeface="Wingdings" panose="05000000000000000000" pitchFamily="2" charset="2"/>
              <a:buChar char="u"/>
            </a:pPr>
            <a:r>
              <a:rPr lang="en-US" altLang="ja-JP" dirty="0" smtClean="0"/>
              <a:t>Expectation to the new Initiative in service of 2030 Agenda</a:t>
            </a:r>
          </a:p>
          <a:p>
            <a:pPr marL="0" indent="0">
              <a:buNone/>
            </a:pPr>
            <a:r>
              <a:rPr lang="ja-JP" altLang="en-US" dirty="0" smtClean="0"/>
              <a:t>　</a:t>
            </a:r>
            <a:r>
              <a:rPr lang="en-US" altLang="ja-JP" dirty="0"/>
              <a:t>  </a:t>
            </a:r>
            <a:r>
              <a:rPr lang="en-US" altLang="ja-JP" dirty="0" smtClean="0"/>
              <a:t>Further collaboration with </a:t>
            </a:r>
          </a:p>
          <a:p>
            <a:pPr marL="0" indent="0">
              <a:buNone/>
            </a:pPr>
            <a:r>
              <a:rPr lang="en-US" altLang="ja-JP" dirty="0"/>
              <a:t> </a:t>
            </a:r>
            <a:r>
              <a:rPr lang="en-US" altLang="ja-JP" dirty="0" smtClean="0"/>
              <a:t>    1. UN organizations like Statistical Commission</a:t>
            </a:r>
          </a:p>
          <a:p>
            <a:pPr marL="0" indent="0">
              <a:buNone/>
            </a:pPr>
            <a:r>
              <a:rPr lang="en-US" altLang="ja-JP" dirty="0"/>
              <a:t> </a:t>
            </a:r>
            <a:r>
              <a:rPr lang="en-US" altLang="ja-JP" dirty="0" smtClean="0"/>
              <a:t>    2. Other GEO Tasks related to  SDGs (GEOGLAM, GEO-BON,   </a:t>
            </a:r>
            <a:br>
              <a:rPr lang="en-US" altLang="ja-JP" dirty="0" smtClean="0"/>
            </a:br>
            <a:r>
              <a:rPr lang="en-US" altLang="ja-JP" dirty="0" smtClean="0"/>
              <a:t>         GFOI, Blue Planet, GEOGLOWS etc.)</a:t>
            </a:r>
            <a:endParaRPr lang="en-US" altLang="ja-JP" dirty="0"/>
          </a:p>
          <a:p>
            <a:pPr marL="449263" indent="-449263">
              <a:buNone/>
            </a:pPr>
            <a:endParaRPr lang="en-US" altLang="ja-JP" dirty="0"/>
          </a:p>
          <a:p>
            <a:pPr marL="449263" indent="-449263">
              <a:buNone/>
            </a:pPr>
            <a:endParaRPr lang="en-US" altLang="ja-JP" dirty="0" smtClean="0"/>
          </a:p>
        </p:txBody>
      </p:sp>
      <p:sp>
        <p:nvSpPr>
          <p:cNvPr id="5" name="正方形/長方形 4"/>
          <p:cNvSpPr/>
          <p:nvPr/>
        </p:nvSpPr>
        <p:spPr>
          <a:xfrm>
            <a:off x="381000" y="6676575"/>
            <a:ext cx="9144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endParaRPr>
          </a:p>
        </p:txBody>
      </p:sp>
      <p:sp>
        <p:nvSpPr>
          <p:cNvPr id="6" name="正方形/長方形 5"/>
          <p:cNvSpPr/>
          <p:nvPr/>
        </p:nvSpPr>
        <p:spPr>
          <a:xfrm>
            <a:off x="381000" y="0"/>
            <a:ext cx="9144001" cy="207648"/>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dirty="0">
              <a:solidFill>
                <a:prstClr val="white"/>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071" y="6304556"/>
            <a:ext cx="1562928" cy="313550"/>
          </a:xfrm>
          <a:prstGeom prst="rect">
            <a:avLst/>
          </a:prstGeom>
        </p:spPr>
      </p:pic>
    </p:spTree>
    <p:extLst>
      <p:ext uri="{BB962C8B-B14F-4D97-AF65-F5344CB8AC3E}">
        <p14:creationId xmlns:p14="http://schemas.microsoft.com/office/powerpoint/2010/main" val="705519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2386818"/>
            <a:ext cx="9906000" cy="646331"/>
          </a:xfrm>
          <a:prstGeom prst="rect">
            <a:avLst/>
          </a:prstGeom>
          <a:noFill/>
        </p:spPr>
        <p:txBody>
          <a:bodyPr wrap="square" rtlCol="0">
            <a:spAutoFit/>
          </a:bodyPr>
          <a:lstStyle/>
          <a:p>
            <a:pPr algn="ctr"/>
            <a:r>
              <a:rPr kumimoji="1" lang="en-US" altLang="ja-JP" sz="3600" dirty="0" smtClean="0"/>
              <a:t>(Supplemental slides)</a:t>
            </a:r>
            <a:endParaRPr kumimoji="1" lang="ja-JP" altLang="en-US" sz="3600" dirty="0"/>
          </a:p>
        </p:txBody>
      </p:sp>
    </p:spTree>
    <p:extLst>
      <p:ext uri="{BB962C8B-B14F-4D97-AF65-F5344CB8AC3E}">
        <p14:creationId xmlns:p14="http://schemas.microsoft.com/office/powerpoint/2010/main" val="409734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6" name="Picture 8" descr="preindustrialSat1"/>
          <p:cNvPicPr>
            <a:picLocks noChangeAspect="1" noChangeArrowheads="1"/>
          </p:cNvPicPr>
          <p:nvPr/>
        </p:nvPicPr>
        <p:blipFill>
          <a:blip r:embed="rId3" cstate="print">
            <a:extLst>
              <a:ext uri="{28A0092B-C50C-407E-A947-70E740481C1C}">
                <a14:useLocalDpi xmlns:a14="http://schemas.microsoft.com/office/drawing/2010/main" val="0"/>
              </a:ext>
            </a:extLst>
          </a:blip>
          <a:srcRect l="68242" t="19762" r="5727" b="67932"/>
          <a:stretch>
            <a:fillRect/>
          </a:stretch>
        </p:blipFill>
        <p:spPr bwMode="auto">
          <a:xfrm>
            <a:off x="162254" y="5395263"/>
            <a:ext cx="1645370" cy="55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 Box 10"/>
          <p:cNvSpPr txBox="1">
            <a:spLocks noChangeArrowheads="1"/>
          </p:cNvSpPr>
          <p:nvPr/>
        </p:nvSpPr>
        <p:spPr bwMode="auto">
          <a:xfrm>
            <a:off x="3256536" y="5407136"/>
            <a:ext cx="11721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kumimoji="0"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www.iobis.org</a:t>
            </a:r>
          </a:p>
        </p:txBody>
      </p:sp>
      <p:pic>
        <p:nvPicPr>
          <p:cNvPr id="3" name="図 2"/>
          <p:cNvPicPr>
            <a:picLocks noChangeAspect="1"/>
          </p:cNvPicPr>
          <p:nvPr/>
        </p:nvPicPr>
        <p:blipFill>
          <a:blip r:embed="rId4" cstate="print"/>
          <a:stretch>
            <a:fillRect/>
          </a:stretch>
        </p:blipFill>
        <p:spPr>
          <a:xfrm>
            <a:off x="162254" y="830625"/>
            <a:ext cx="4368106" cy="4564639"/>
          </a:xfrm>
          <a:prstGeom prst="rect">
            <a:avLst/>
          </a:prstGeom>
        </p:spPr>
      </p:pic>
      <p:sp>
        <p:nvSpPr>
          <p:cNvPr id="4" name="テキスト ボックス 3"/>
          <p:cNvSpPr txBox="1"/>
          <p:nvPr/>
        </p:nvSpPr>
        <p:spPr>
          <a:xfrm>
            <a:off x="134143" y="6006490"/>
            <a:ext cx="4396217" cy="523220"/>
          </a:xfrm>
          <a:prstGeom prst="rect">
            <a:avLst/>
          </a:prstGeom>
          <a:noFill/>
          <a:ln w="19050">
            <a:solidFill>
              <a:srgbClr val="0000FF"/>
            </a:solidFill>
          </a:ln>
        </p:spPr>
        <p:txBody>
          <a:bodyPr wrap="square" rtlCol="0">
            <a:spAutoFit/>
          </a:bodyPr>
          <a:lstStyle/>
          <a:p>
            <a:r>
              <a:rPr kumimoji="1" lang="en-US" altLang="ja-JP" sz="14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Future projection says there will be no adequate area for coral </a:t>
            </a:r>
            <a:r>
              <a:rPr lang="en-US" altLang="ja-JP" sz="14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growth </a:t>
            </a:r>
            <a:r>
              <a:rPr kumimoji="1" lang="en-US" altLang="ja-JP" sz="14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in 2065</a:t>
            </a:r>
            <a:endParaRPr kumimoji="1" lang="ja-JP" altLang="en-US" sz="14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p:txBody>
      </p:sp>
      <p:sp>
        <p:nvSpPr>
          <p:cNvPr id="22" name="Text Box 2"/>
          <p:cNvSpPr txBox="1">
            <a:spLocks noChangeArrowheads="1"/>
          </p:cNvSpPr>
          <p:nvPr/>
        </p:nvSpPr>
        <p:spPr bwMode="auto">
          <a:xfrm>
            <a:off x="0" y="115889"/>
            <a:ext cx="9906000" cy="384721"/>
          </a:xfrm>
          <a:prstGeom prst="rect">
            <a:avLst/>
          </a:prstGeom>
          <a:solidFill>
            <a:srgbClr val="253F82"/>
          </a:solidFill>
          <a:ln w="9525">
            <a:noFill/>
            <a:miter lim="800000"/>
            <a:headEnd/>
            <a:tailEnd/>
          </a:ln>
        </p:spPr>
        <p:txBody>
          <a:bodyPr>
            <a:spAutoFit/>
          </a:bodyPr>
          <a:lstStyle/>
          <a:p>
            <a:pPr algn="ctr" eaLnBrk="1" fontAlgn="auto" hangingPunct="1">
              <a:spcBef>
                <a:spcPts val="0"/>
              </a:spcBef>
              <a:spcAft>
                <a:spcPts val="600"/>
              </a:spcAft>
              <a:defRPr/>
            </a:pPr>
            <a:r>
              <a:rPr lang="en-US" altLang="ja-JP" sz="1900" b="1" kern="0" dirty="0" smtClean="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Future Threats on </a:t>
            </a:r>
            <a:r>
              <a:rPr lang="en-US" altLang="ja-JP" sz="1900"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Ocean: </a:t>
            </a:r>
            <a:r>
              <a:rPr lang="en-US" altLang="ja-JP" sz="1900" b="1" kern="0" dirty="0" smtClean="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e.g. Ocean Acidification &amp; Sea Level Rise</a:t>
            </a:r>
            <a:endParaRPr lang="en-US" altLang="ja-JP" sz="1900"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endParaRPr>
          </a:p>
        </p:txBody>
      </p:sp>
      <p:grpSp>
        <p:nvGrpSpPr>
          <p:cNvPr id="17" name="グループ化 16"/>
          <p:cNvGrpSpPr/>
          <p:nvPr/>
        </p:nvGrpSpPr>
        <p:grpSpPr>
          <a:xfrm>
            <a:off x="4729424" y="830625"/>
            <a:ext cx="5085470" cy="2341026"/>
            <a:chOff x="26458" y="3795823"/>
            <a:chExt cx="4694280" cy="2341026"/>
          </a:xfrm>
        </p:grpSpPr>
        <p:pic>
          <p:nvPicPr>
            <p:cNvPr id="18" name="droppedImage.pdf"/>
            <p:cNvPicPr>
              <a:picLocks noChangeAspect="1" noChangeArrowheads="1"/>
            </p:cNvPicPr>
            <p:nvPr/>
          </p:nvPicPr>
          <p:blipFill>
            <a:blip r:embed="rId5" cstate="print"/>
            <a:srcRect l="550" t="4862" r="7740" b="41639"/>
            <a:stretch>
              <a:fillRect/>
            </a:stretch>
          </p:blipFill>
          <p:spPr bwMode="auto">
            <a:xfrm>
              <a:off x="577272" y="3795823"/>
              <a:ext cx="4143466" cy="2341026"/>
            </a:xfrm>
            <a:prstGeom prst="rect">
              <a:avLst/>
            </a:prstGeom>
            <a:noFill/>
            <a:ln w="12700">
              <a:noFill/>
              <a:miter lim="400000"/>
              <a:headEnd/>
              <a:tailEnd/>
            </a:ln>
          </p:spPr>
        </p:pic>
        <p:grpSp>
          <p:nvGrpSpPr>
            <p:cNvPr id="19" name="グループ化 18"/>
            <p:cNvGrpSpPr/>
            <p:nvPr/>
          </p:nvGrpSpPr>
          <p:grpSpPr>
            <a:xfrm>
              <a:off x="26458" y="3795823"/>
              <a:ext cx="1408936" cy="2339162"/>
              <a:chOff x="4853639" y="2977117"/>
              <a:chExt cx="1408936" cy="2339162"/>
            </a:xfrm>
          </p:grpSpPr>
          <p:sp>
            <p:nvSpPr>
              <p:cNvPr id="24" name="正方形/長方形 23"/>
              <p:cNvSpPr/>
              <p:nvPr/>
            </p:nvSpPr>
            <p:spPr>
              <a:xfrm>
                <a:off x="4976037" y="2977117"/>
                <a:ext cx="893135" cy="233916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8" name="colorScaleRGB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4879" y="3625703"/>
                <a:ext cx="235879" cy="111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9" name="Shape 336"/>
              <p:cNvSpPr/>
              <p:nvPr/>
            </p:nvSpPr>
            <p:spPr>
              <a:xfrm>
                <a:off x="4961078" y="3081396"/>
                <a:ext cx="1301497" cy="341396"/>
              </a:xfrm>
              <a:prstGeom prst="rect">
                <a:avLst/>
              </a:prstGeom>
              <a:ln w="12700">
                <a:miter lim="400000"/>
              </a:ln>
              <a:extLst>
                <a:ext uri="{C572A759-6A51-4108-AA02-DFA0A04FC94B}"/>
              </a:extLst>
            </p:spPr>
            <p:txBody>
              <a:bodyPr wrap="square" lIns="31887" tIns="31887" rIns="31887" bIns="31887" anchor="ctr">
                <a:spAutoFit/>
              </a:bodyPr>
              <a:lstStyle/>
              <a:p>
                <a:pPr>
                  <a:defRPr sz="1800">
                    <a:solidFill>
                      <a:srgbClr val="000000"/>
                    </a:solidFill>
                  </a:defRPr>
                </a:pPr>
                <a:r>
                  <a:rPr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ヒラギノ丸ゴ Pro"/>
                  </a:rPr>
                  <a:t>Shell density</a:t>
                </a:r>
              </a:p>
              <a:p>
                <a:pPr>
                  <a:defRPr sz="1800">
                    <a:solidFill>
                      <a:srgbClr val="000000"/>
                    </a:solidFill>
                  </a:defRPr>
                </a:pPr>
                <a:r>
                  <a:rPr lang="en-US"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ヒラギノ丸ゴ Pro"/>
                  </a:rPr>
                  <a:t>      </a:t>
                </a:r>
                <a:r>
                  <a:rPr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ヒラギノ丸ゴ Pro"/>
                  </a:rPr>
                  <a:t>High</a:t>
                </a:r>
              </a:p>
            </p:txBody>
          </p:sp>
          <p:sp>
            <p:nvSpPr>
              <p:cNvPr id="30" name="Shape 337"/>
              <p:cNvSpPr/>
              <p:nvPr/>
            </p:nvSpPr>
            <p:spPr>
              <a:xfrm>
                <a:off x="4853639" y="4877795"/>
                <a:ext cx="1058064" cy="341396"/>
              </a:xfrm>
              <a:prstGeom prst="rect">
                <a:avLst/>
              </a:prstGeom>
              <a:ln w="12700">
                <a:miter lim="400000"/>
              </a:ln>
              <a:extLst>
                <a:ext uri="{C572A759-6A51-4108-AA02-DFA0A04FC94B}"/>
              </a:extLst>
            </p:spPr>
            <p:txBody>
              <a:bodyPr wrap="square" lIns="31887" tIns="31887" rIns="31887" bIns="31887" anchor="ctr">
                <a:spAutoFit/>
              </a:bodyPr>
              <a:lstStyle/>
              <a:p>
                <a:pPr algn="ctr">
                  <a:defRPr sz="1800">
                    <a:solidFill>
                      <a:srgbClr val="000000"/>
                    </a:solidFill>
                  </a:defRPr>
                </a:pPr>
                <a:r>
                  <a:rPr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ヒラギノ丸ゴ Pro"/>
                  </a:rPr>
                  <a:t>Shell </a:t>
                </a:r>
                <a:r>
                  <a:rPr sz="9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ヒラギノ丸ゴ Pro"/>
                  </a:rPr>
                  <a:t>density</a:t>
                </a:r>
                <a:r>
                  <a:rPr lang="en-US" sz="9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ヒラギノ丸ゴ Pro"/>
                  </a:rPr>
                  <a:t> </a:t>
                </a:r>
              </a:p>
              <a:p>
                <a:pPr algn="ctr">
                  <a:defRPr sz="1800">
                    <a:solidFill>
                      <a:srgbClr val="000000"/>
                    </a:solidFill>
                  </a:defRPr>
                </a:pPr>
                <a:r>
                  <a:rPr sz="9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ヒラギノ丸ゴ Pro"/>
                  </a:rPr>
                  <a:t>Low</a:t>
                </a:r>
                <a:endParaRPr sz="9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sym typeface="ヒラギノ丸ゴ Pro"/>
                </a:endParaRPr>
              </a:p>
            </p:txBody>
          </p:sp>
          <p:sp>
            <p:nvSpPr>
              <p:cNvPr id="31" name="Shape 338"/>
              <p:cNvSpPr/>
              <p:nvPr/>
            </p:nvSpPr>
            <p:spPr>
              <a:xfrm>
                <a:off x="5157087" y="3380524"/>
                <a:ext cx="355382" cy="218285"/>
              </a:xfrm>
              <a:prstGeom prst="rect">
                <a:avLst/>
              </a:prstGeom>
              <a:ln w="12700">
                <a:miter lim="400000"/>
              </a:ln>
              <a:extLst>
                <a:ext uri="{C572A759-6A51-4108-AA02-DFA0A04FC94B}"/>
              </a:extLst>
            </p:spPr>
            <p:txBody>
              <a:bodyPr wrap="none" lIns="31887" tIns="31887" rIns="31887" bIns="31887" anchor="ctr">
                <a:spAutoFit/>
              </a:bodyPr>
              <a:lstStyle>
                <a:lvl1pPr>
                  <a:defRPr sz="1800" b="1">
                    <a:latin typeface="Helvetica"/>
                    <a:ea typeface="Helvetica"/>
                    <a:cs typeface="Helvetica"/>
                    <a:sym typeface="Helvetica"/>
                  </a:defRPr>
                </a:lvl1pPr>
              </a:lstStyle>
              <a:p>
                <a:pPr>
                  <a:defRPr b="0">
                    <a:solidFill>
                      <a:srgbClr val="000000"/>
                    </a:solidFill>
                  </a:defRPr>
                </a:pPr>
                <a:r>
                  <a:rPr sz="100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1200</a:t>
                </a:r>
              </a:p>
            </p:txBody>
          </p:sp>
          <p:sp>
            <p:nvSpPr>
              <p:cNvPr id="32" name="Shape 339"/>
              <p:cNvSpPr/>
              <p:nvPr/>
            </p:nvSpPr>
            <p:spPr>
              <a:xfrm>
                <a:off x="5238677" y="4733315"/>
                <a:ext cx="281397" cy="218285"/>
              </a:xfrm>
              <a:prstGeom prst="rect">
                <a:avLst/>
              </a:prstGeom>
              <a:ln w="12700">
                <a:miter lim="400000"/>
              </a:ln>
              <a:extLst>
                <a:ext uri="{C572A759-6A51-4108-AA02-DFA0A04FC94B}"/>
              </a:extLst>
            </p:spPr>
            <p:txBody>
              <a:bodyPr wrap="none" lIns="31887" tIns="31887" rIns="31887" bIns="31887" anchor="ctr">
                <a:spAutoFit/>
              </a:bodyPr>
              <a:lstStyle>
                <a:lvl1pPr>
                  <a:defRPr sz="1800" b="1">
                    <a:latin typeface="Helvetica"/>
                    <a:ea typeface="Helvetica"/>
                    <a:cs typeface="Helvetica"/>
                    <a:sym typeface="Helvetica"/>
                  </a:defRPr>
                </a:lvl1pPr>
              </a:lstStyle>
              <a:p>
                <a:pPr>
                  <a:defRPr b="0">
                    <a:solidFill>
                      <a:srgbClr val="000000"/>
                    </a:solidFill>
                  </a:defRPr>
                </a:pPr>
                <a:r>
                  <a:rPr sz="1000"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600</a:t>
                </a:r>
              </a:p>
            </p:txBody>
          </p:sp>
          <p:sp>
            <p:nvSpPr>
              <p:cNvPr id="33" name="Shape 346"/>
              <p:cNvSpPr/>
              <p:nvPr/>
            </p:nvSpPr>
            <p:spPr>
              <a:xfrm rot="16200000">
                <a:off x="4681487" y="3911519"/>
                <a:ext cx="884237" cy="208596"/>
              </a:xfrm>
              <a:prstGeom prst="rect">
                <a:avLst/>
              </a:prstGeom>
              <a:ln w="12700">
                <a:miter lim="400000"/>
              </a:ln>
              <a:extLst>
                <a:ext uri="{C572A759-6A51-4108-AA02-DFA0A04FC94B}"/>
              </a:extLst>
            </p:spPr>
            <p:txBody>
              <a:bodyPr lIns="31887" tIns="31887" rIns="31887" bIns="31887" anchor="ctr">
                <a:spAutoFit/>
              </a:bodyPr>
              <a:lstStyle>
                <a:lvl1pPr>
                  <a:defRPr sz="2400">
                    <a:latin typeface="小塚ゴシック Pro R"/>
                    <a:ea typeface="小塚ゴシック Pro R"/>
                    <a:cs typeface="小塚ゴシック Pro R"/>
                    <a:sym typeface="小塚ゴシック Pro R"/>
                  </a:defRPr>
                </a:lvl1pPr>
              </a:lstStyle>
              <a:p>
                <a:pPr>
                  <a:defRPr sz="1800">
                    <a:solidFill>
                      <a:srgbClr val="000000"/>
                    </a:solidFill>
                  </a:defRPr>
                </a:pPr>
                <a:r>
                  <a:rPr sz="1050" b="1" dirty="0">
                    <a:solidFill>
                      <a:schemeClr val="bg1"/>
                    </a:solidFill>
                    <a:latin typeface="Meiryo UI" pitchFamily="50" charset="-128"/>
                    <a:ea typeface="Meiryo UI" pitchFamily="50" charset="-128"/>
                    <a:cs typeface="Meiryo UI" pitchFamily="50" charset="-128"/>
                  </a:rPr>
                  <a:t>CT value</a:t>
                </a:r>
              </a:p>
            </p:txBody>
          </p:sp>
        </p:grpSp>
      </p:grpSp>
      <p:pic>
        <p:nvPicPr>
          <p:cNvPr id="34" name="Picture 2" descr="http://www.ipcc.ch/report/graphics/images/Assessment%20Reports/AR5%20-%20WG1/SPM/FigSPM-03.jpg"/>
          <p:cNvPicPr>
            <a:picLocks noChangeAspect="1" noChangeArrowheads="1"/>
          </p:cNvPicPr>
          <p:nvPr/>
        </p:nvPicPr>
        <p:blipFill>
          <a:blip r:embed="rId7" cstate="print"/>
          <a:srcRect t="78017" b="619"/>
          <a:stretch>
            <a:fillRect/>
          </a:stretch>
        </p:blipFill>
        <p:spPr bwMode="auto">
          <a:xfrm>
            <a:off x="4943712" y="3659475"/>
            <a:ext cx="4701791" cy="2133600"/>
          </a:xfrm>
          <a:prstGeom prst="rect">
            <a:avLst/>
          </a:prstGeom>
          <a:noFill/>
          <a:ln w="28575">
            <a:noFill/>
          </a:ln>
        </p:spPr>
      </p:pic>
      <p:sp>
        <p:nvSpPr>
          <p:cNvPr id="35" name="テキスト ボックス 34"/>
          <p:cNvSpPr txBox="1"/>
          <p:nvPr/>
        </p:nvSpPr>
        <p:spPr>
          <a:xfrm>
            <a:off x="7177133" y="6160230"/>
            <a:ext cx="2637762" cy="261610"/>
          </a:xfrm>
          <a:prstGeom prst="rect">
            <a:avLst/>
          </a:prstGeom>
          <a:noFill/>
        </p:spPr>
        <p:txBody>
          <a:bodyPr wrap="square" rtlCol="0">
            <a:spAutoFit/>
          </a:bodyPr>
          <a:lstStyle/>
          <a:p>
            <a:r>
              <a:rPr lang="en-US" altLang="ja-JP" sz="1050" b="1" dirty="0" smtClean="0">
                <a:latin typeface="Meiryo UI" pitchFamily="50" charset="-128"/>
                <a:ea typeface="Meiryo UI" pitchFamily="50" charset="-128"/>
                <a:cs typeface="Meiryo UI" pitchFamily="50" charset="-128"/>
              </a:rPr>
              <a:t>(IPCC AR5 WG1 Figure SPM.3)</a:t>
            </a:r>
            <a:endParaRPr kumimoji="1" lang="ja-JP" altLang="en-US" sz="1050" b="1" dirty="0">
              <a:latin typeface="Meiryo UI" pitchFamily="50" charset="-128"/>
              <a:ea typeface="Meiryo UI" pitchFamily="50" charset="-128"/>
              <a:cs typeface="Meiryo UI" pitchFamily="50" charset="-128"/>
            </a:endParaRPr>
          </a:p>
        </p:txBody>
      </p:sp>
      <p:sp>
        <p:nvSpPr>
          <p:cNvPr id="36" name="Shape 348"/>
          <p:cNvSpPr/>
          <p:nvPr/>
        </p:nvSpPr>
        <p:spPr>
          <a:xfrm>
            <a:off x="5757060" y="1772304"/>
            <a:ext cx="1649767" cy="249063"/>
          </a:xfrm>
          <a:prstGeom prst="rect">
            <a:avLst/>
          </a:prstGeom>
          <a:ln w="12700">
            <a:miter lim="400000"/>
          </a:ln>
          <a:extLst>
            <a:ext uri="{C572A759-6A51-4108-AA02-DFA0A04FC94B}"/>
          </a:extLst>
        </p:spPr>
        <p:txBody>
          <a:bodyPr wrap="none" lIns="31887" tIns="31887" rIns="31887" bIns="31887" anchor="ctr">
            <a:spAutoFit/>
          </a:bodyPr>
          <a:lstStyle>
            <a:lvl1pPr>
              <a:defRPr sz="1800">
                <a:latin typeface="ヒラギノ丸ゴ Pro"/>
                <a:ea typeface="ヒラギノ丸ゴ Pro"/>
                <a:cs typeface="ヒラギノ丸ゴ Pro"/>
                <a:sym typeface="ヒラギノ丸ゴ Pro"/>
              </a:defRPr>
            </a:lvl1pPr>
          </a:lstStyle>
          <a:p>
            <a:pPr>
              <a:defRPr>
                <a:solidFill>
                  <a:srgbClr val="000000"/>
                </a:solidFill>
              </a:defRPr>
            </a:pPr>
            <a:r>
              <a:rPr sz="1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Non-damaged shell</a:t>
            </a:r>
          </a:p>
        </p:txBody>
      </p:sp>
      <p:sp>
        <p:nvSpPr>
          <p:cNvPr id="37" name="Shape 347"/>
          <p:cNvSpPr/>
          <p:nvPr/>
        </p:nvSpPr>
        <p:spPr>
          <a:xfrm>
            <a:off x="8288083" y="1776567"/>
            <a:ext cx="1268252" cy="249063"/>
          </a:xfrm>
          <a:prstGeom prst="rect">
            <a:avLst/>
          </a:prstGeom>
          <a:ln w="12700">
            <a:miter lim="400000"/>
          </a:ln>
          <a:extLst>
            <a:ext uri="{C572A759-6A51-4108-AA02-DFA0A04FC94B}"/>
          </a:extLst>
        </p:spPr>
        <p:txBody>
          <a:bodyPr wrap="none" lIns="31887" tIns="31887" rIns="31887" bIns="31887" anchor="ctr">
            <a:spAutoFit/>
          </a:bodyPr>
          <a:lstStyle>
            <a:lvl1pPr>
              <a:defRPr sz="1800">
                <a:latin typeface="ヒラギノ丸ゴ Pro"/>
                <a:ea typeface="ヒラギノ丸ゴ Pro"/>
                <a:cs typeface="ヒラギノ丸ゴ Pro"/>
                <a:sym typeface="ヒラギノ丸ゴ Pro"/>
              </a:defRPr>
            </a:lvl1pPr>
          </a:lstStyle>
          <a:p>
            <a:pPr>
              <a:defRPr>
                <a:solidFill>
                  <a:srgbClr val="000000"/>
                </a:solidFill>
              </a:defRPr>
            </a:pPr>
            <a:r>
              <a:rPr sz="1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Damaged shell</a:t>
            </a:r>
          </a:p>
        </p:txBody>
      </p:sp>
      <p:sp>
        <p:nvSpPr>
          <p:cNvPr id="38" name="テキスト ボックス 37"/>
          <p:cNvSpPr txBox="1"/>
          <p:nvPr/>
        </p:nvSpPr>
        <p:spPr>
          <a:xfrm>
            <a:off x="4658168" y="5928252"/>
            <a:ext cx="5272881" cy="461665"/>
          </a:xfrm>
          <a:prstGeom prst="rect">
            <a:avLst/>
          </a:prstGeom>
          <a:noFill/>
        </p:spPr>
        <p:txBody>
          <a:bodyPr wrap="square" rtlCol="0">
            <a:spAutoFit/>
          </a:bodyPr>
          <a:lstStyle/>
          <a:p>
            <a:r>
              <a:rPr kumimoji="1" lang="en-US" altLang="ja-JP" sz="1200" b="1" dirty="0" smtClean="0">
                <a:latin typeface="Meiryo UI" pitchFamily="50" charset="-128"/>
                <a:ea typeface="Meiryo UI" pitchFamily="50" charset="-128"/>
                <a:cs typeface="Meiryo UI" pitchFamily="50" charset="-128"/>
              </a:rPr>
              <a:t>Over the period 1901 to 2010, global mean sea level rose by 0.19 [0.17 to 0.21] m</a:t>
            </a:r>
            <a:endParaRPr kumimoji="1" lang="ja-JP" altLang="en-US" sz="1200" b="1"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5757060" y="3228213"/>
            <a:ext cx="3275769" cy="338554"/>
          </a:xfrm>
          <a:prstGeom prst="rect">
            <a:avLst/>
          </a:prstGeom>
          <a:noFill/>
        </p:spPr>
        <p:txBody>
          <a:bodyPr wrap="none" rtlCol="0">
            <a:spAutoFit/>
          </a:bodyPr>
          <a:lstStyle/>
          <a:p>
            <a:r>
              <a:rPr lang="en-US" altLang="ja-JP" sz="1600" b="1" dirty="0" smtClean="0">
                <a:latin typeface="Meiryo UI" pitchFamily="50" charset="-128"/>
                <a:ea typeface="Meiryo UI" pitchFamily="50" charset="-128"/>
                <a:cs typeface="Meiryo UI" pitchFamily="50" charset="-128"/>
              </a:rPr>
              <a:t>Global average sea level rise</a:t>
            </a:r>
            <a:endParaRPr kumimoji="1" lang="ja-JP" altLang="en-US" sz="1600" b="1" dirty="0">
              <a:latin typeface="Meiryo UI" pitchFamily="50" charset="-128"/>
              <a:ea typeface="Meiryo UI" pitchFamily="50" charset="-128"/>
              <a:cs typeface="Meiryo UI" pitchFamily="50" charset="-128"/>
            </a:endParaRPr>
          </a:p>
        </p:txBody>
      </p:sp>
      <p:sp>
        <p:nvSpPr>
          <p:cNvPr id="40" name="テキスト ボックス 39"/>
          <p:cNvSpPr txBox="1"/>
          <p:nvPr/>
        </p:nvSpPr>
        <p:spPr>
          <a:xfrm>
            <a:off x="5509127" y="510716"/>
            <a:ext cx="3391569" cy="338554"/>
          </a:xfrm>
          <a:prstGeom prst="rect">
            <a:avLst/>
          </a:prstGeom>
          <a:noFill/>
        </p:spPr>
        <p:txBody>
          <a:bodyPr wrap="none" rtlCol="0">
            <a:spAutoFit/>
          </a:bodyPr>
          <a:lstStyle/>
          <a:p>
            <a:r>
              <a:rPr lang="en-US" altLang="ja-JP" sz="1600" b="1" dirty="0" smtClean="0">
                <a:latin typeface="Meiryo UI" pitchFamily="50" charset="-128"/>
                <a:ea typeface="Meiryo UI" pitchFamily="50" charset="-128"/>
                <a:cs typeface="Meiryo UI" pitchFamily="50" charset="-128"/>
              </a:rPr>
              <a:t>Impact of Ocean Acidification</a:t>
            </a:r>
            <a:endParaRPr kumimoji="1" lang="ja-JP" altLang="en-US" sz="1600" b="1"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636466" y="500610"/>
            <a:ext cx="3439018" cy="338554"/>
          </a:xfrm>
          <a:prstGeom prst="rect">
            <a:avLst/>
          </a:prstGeom>
          <a:noFill/>
        </p:spPr>
        <p:txBody>
          <a:bodyPr wrap="none" rtlCol="0">
            <a:spAutoFit/>
          </a:bodyPr>
          <a:lstStyle/>
          <a:p>
            <a:r>
              <a:rPr lang="en-US" altLang="ja-JP" sz="1600" b="1" dirty="0" smtClean="0">
                <a:latin typeface="Meiryo UI" pitchFamily="50" charset="-128"/>
                <a:ea typeface="Meiryo UI" pitchFamily="50" charset="-128"/>
                <a:cs typeface="Meiryo UI" pitchFamily="50" charset="-128"/>
              </a:rPr>
              <a:t>Ocean Acidification Projection</a:t>
            </a:r>
            <a:endParaRPr kumimoji="1" lang="ja-JP" altLang="en-US" sz="16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50253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0" y="115888"/>
            <a:ext cx="9906000" cy="815975"/>
          </a:xfrm>
          <a:prstGeom prst="rect">
            <a:avLst/>
          </a:prstGeom>
          <a:solidFill>
            <a:srgbClr val="253F82"/>
          </a:solidFill>
          <a:ln w="9525">
            <a:noFill/>
            <a:miter lim="800000"/>
            <a:headEnd/>
            <a:tailEnd/>
          </a:ln>
        </p:spPr>
        <p:txBody>
          <a:bodyPr>
            <a:spAutoFit/>
          </a:bodyPr>
          <a:lstStyle/>
          <a:p>
            <a:pPr algn="ctr" eaLnBrk="1" fontAlgn="auto" hangingPunct="1">
              <a:spcBef>
                <a:spcPts val="0"/>
              </a:spcBef>
              <a:spcAft>
                <a:spcPts val="600"/>
              </a:spcAft>
              <a:defRPr/>
            </a:pPr>
            <a:r>
              <a:rPr lang="en-US" altLang="ja-JP" sz="2400"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Argo </a:t>
            </a:r>
            <a:r>
              <a:rPr lang="en-US" altLang="ja-JP" sz="2400" b="1" kern="0" dirty="0" smtClean="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 Representative of Drifting Floats</a:t>
            </a:r>
            <a:endParaRPr lang="en-US" altLang="ja-JP" sz="2400"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endParaRPr>
          </a:p>
          <a:p>
            <a:pPr algn="ctr" eaLnBrk="1" fontAlgn="auto" hangingPunct="1">
              <a:spcBef>
                <a:spcPts val="0"/>
              </a:spcBef>
              <a:spcAft>
                <a:spcPts val="600"/>
              </a:spcAft>
              <a:defRPr/>
            </a:pPr>
            <a:r>
              <a:rPr lang="en-US" altLang="ja-JP"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The broad-scale global array of temperature/salinity profiling floats</a:t>
            </a:r>
            <a:endParaRPr lang="ja-JP" altLang="en-US"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endParaRPr>
          </a:p>
        </p:txBody>
      </p:sp>
      <p:sp>
        <p:nvSpPr>
          <p:cNvPr id="19" name="テキスト ボックス 18"/>
          <p:cNvSpPr txBox="1"/>
          <p:nvPr/>
        </p:nvSpPr>
        <p:spPr>
          <a:xfrm>
            <a:off x="1377707" y="5317007"/>
            <a:ext cx="1322619"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eaLnBrk="1" fontAlgn="auto" hangingPunct="1">
              <a:spcBef>
                <a:spcPts val="0"/>
              </a:spcBef>
              <a:spcAft>
                <a:spcPts val="0"/>
              </a:spcAft>
              <a:defRPr/>
            </a:pPr>
            <a:r>
              <a:rPr kumimoji="1" lang="en-US" altLang="ja-JP"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BGC-Argo float</a:t>
            </a:r>
          </a:p>
          <a:p>
            <a:pPr algn="ctr" eaLnBrk="1" fontAlgn="auto" hangingPunct="1">
              <a:spcBef>
                <a:spcPts val="0"/>
              </a:spcBef>
              <a:spcAft>
                <a:spcPts val="0"/>
              </a:spcAft>
              <a:defRPr/>
            </a:pPr>
            <a:r>
              <a:rPr kumimoji="1" lang="en-US" altLang="ja-JP"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(new generation Argo float)</a:t>
            </a:r>
            <a:endParaRPr kumimoji="1"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23" name="テキスト ボックス 22"/>
          <p:cNvSpPr txBox="1"/>
          <p:nvPr/>
        </p:nvSpPr>
        <p:spPr>
          <a:xfrm>
            <a:off x="0" y="2532409"/>
            <a:ext cx="1117614" cy="215444"/>
          </a:xfrm>
          <a:prstGeom prst="rect">
            <a:avLst/>
          </a:prstGeom>
          <a:noFill/>
        </p:spPr>
        <p:txBody>
          <a:bodyPr wrap="none" rtlCol="0">
            <a:spAutoFit/>
          </a:bodyPr>
          <a:lstStyle/>
          <a:p>
            <a:r>
              <a:rPr lang="en-US" altLang="ja-JP" sz="800" dirty="0" smtClean="0">
                <a:solidFill>
                  <a:schemeClr val="bg1"/>
                </a:solidFill>
                <a:latin typeface="メイリオ" pitchFamily="50" charset="-128"/>
                <a:ea typeface="メイリオ" pitchFamily="50" charset="-128"/>
                <a:cs typeface="メイリオ" pitchFamily="50" charset="-128"/>
              </a:rPr>
              <a:t>Argo Project Office</a:t>
            </a:r>
            <a:endParaRPr kumimoji="1" lang="ja-JP" altLang="en-US" sz="800" dirty="0">
              <a:solidFill>
                <a:schemeClr val="bg1"/>
              </a:solidFill>
              <a:latin typeface="メイリオ" pitchFamily="50" charset="-128"/>
              <a:ea typeface="メイリオ" pitchFamily="50" charset="-128"/>
              <a:cs typeface="メイリオ" pitchFamily="50" charset="-128"/>
            </a:endParaRPr>
          </a:p>
        </p:txBody>
      </p:sp>
      <p:pic>
        <p:nvPicPr>
          <p:cNvPr id="18" name="図 17"/>
          <p:cNvPicPr>
            <a:picLocks noChangeAspect="1"/>
          </p:cNvPicPr>
          <p:nvPr/>
        </p:nvPicPr>
        <p:blipFill>
          <a:blip r:embed="rId3" cstate="print"/>
          <a:srcRect l="57524" t="5452" b="5273"/>
          <a:stretch>
            <a:fillRect/>
          </a:stretch>
        </p:blipFill>
        <p:spPr>
          <a:xfrm>
            <a:off x="253453" y="4811323"/>
            <a:ext cx="1124254" cy="1547338"/>
          </a:xfrm>
          <a:prstGeom prst="rect">
            <a:avLst/>
          </a:prstGeom>
        </p:spPr>
      </p:pic>
      <p:sp>
        <p:nvSpPr>
          <p:cNvPr id="17" name="テキスト ボックス 16"/>
          <p:cNvSpPr txBox="1"/>
          <p:nvPr/>
        </p:nvSpPr>
        <p:spPr>
          <a:xfrm>
            <a:off x="424544" y="1209316"/>
            <a:ext cx="9092078" cy="830997"/>
          </a:xfrm>
          <a:prstGeom prst="rect">
            <a:avLst/>
          </a:prstGeom>
          <a:noFill/>
        </p:spPr>
        <p:txBody>
          <a:bodyPr wrap="square" rtlCol="0">
            <a:spAutoFit/>
          </a:bodyPr>
          <a:lstStyle/>
          <a:p>
            <a:r>
              <a:rPr lang="en-US" altLang="ja-JP" sz="1600" b="1" dirty="0" smtClean="0">
                <a:latin typeface="メイリオ" pitchFamily="50" charset="-128"/>
                <a:ea typeface="メイリオ" pitchFamily="50" charset="-128"/>
                <a:cs typeface="メイリオ" pitchFamily="50" charset="-128"/>
              </a:rPr>
              <a:t>JAMSTEC is developing Smart-Float for Arctic, Small BGC Float and sensors(e.g. Dissolved Oxygen(DO), photosynthesis activity, pH, turbulence etc.) with small and medium-sized companies.</a:t>
            </a:r>
            <a:endParaRPr kumimoji="1" lang="ja-JP" altLang="en-US" sz="1600" b="1" dirty="0"/>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868258" y="4752612"/>
            <a:ext cx="476857" cy="166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3369751" y="5244557"/>
            <a:ext cx="1474437" cy="9387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ja-JP" sz="1100" b="1" dirty="0">
                <a:latin typeface="Meiryo UI" pitchFamily="50" charset="-128"/>
                <a:ea typeface="Meiryo UI" pitchFamily="50" charset="-128"/>
                <a:cs typeface="Meiryo UI" pitchFamily="50" charset="-128"/>
              </a:rPr>
              <a:t>Deep NINJA</a:t>
            </a:r>
          </a:p>
          <a:p>
            <a:pPr algn="ctr"/>
            <a:r>
              <a:rPr lang="ja-JP" altLang="en-US" sz="1100" b="1" dirty="0">
                <a:latin typeface="Meiryo UI" pitchFamily="50" charset="-128"/>
                <a:ea typeface="Meiryo UI" pitchFamily="50" charset="-128"/>
                <a:cs typeface="Meiryo UI" pitchFamily="50" charset="-128"/>
              </a:rPr>
              <a:t>（</a:t>
            </a:r>
            <a:r>
              <a:rPr lang="en-US" altLang="ja-JP" sz="1100" b="1" dirty="0">
                <a:latin typeface="Meiryo UI" pitchFamily="50" charset="-128"/>
                <a:ea typeface="Meiryo UI" pitchFamily="50" charset="-128"/>
                <a:cs typeface="Meiryo UI" pitchFamily="50" charset="-128"/>
              </a:rPr>
              <a:t>4000m depth profiling float: THE TSURUMI SEIKI Co., LTD.)</a:t>
            </a:r>
          </a:p>
        </p:txBody>
      </p:sp>
      <p:pic>
        <p:nvPicPr>
          <p:cNvPr id="16" name="図 6"/>
          <p:cNvPicPr>
            <a:picLocks noChangeAspect="1"/>
          </p:cNvPicPr>
          <p:nvPr/>
        </p:nvPicPr>
        <p:blipFill>
          <a:blip r:embed="rId5" cstate="print">
            <a:extLst>
              <a:ext uri="{28A0092B-C50C-407E-A947-70E740481C1C}">
                <a14:useLocalDpi xmlns:a14="http://schemas.microsoft.com/office/drawing/2010/main" val="0"/>
              </a:ext>
            </a:extLst>
          </a:blip>
          <a:srcRect l="1241" t="1817" r="2333" b="3181"/>
          <a:stretch>
            <a:fillRect/>
          </a:stretch>
        </p:blipFill>
        <p:spPr bwMode="auto">
          <a:xfrm>
            <a:off x="4983554" y="2138632"/>
            <a:ext cx="4354805" cy="207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a:blip r:embed="rId6" cstate="print"/>
          <a:srcRect l="1134" t="3068" r="1198" b="3848"/>
          <a:stretch>
            <a:fillRect/>
          </a:stretch>
        </p:blipFill>
        <p:spPr>
          <a:xfrm>
            <a:off x="0" y="2174363"/>
            <a:ext cx="4798957" cy="2062187"/>
          </a:xfrm>
          <a:prstGeom prst="rect">
            <a:avLst/>
          </a:prstGeom>
        </p:spPr>
      </p:pic>
      <p:sp>
        <p:nvSpPr>
          <p:cNvPr id="24" name="テキスト ボックス 23"/>
          <p:cNvSpPr txBox="1"/>
          <p:nvPr/>
        </p:nvSpPr>
        <p:spPr>
          <a:xfrm>
            <a:off x="537289" y="4220220"/>
            <a:ext cx="3262432" cy="261610"/>
          </a:xfrm>
          <a:prstGeom prst="rect">
            <a:avLst/>
          </a:prstGeom>
          <a:noFill/>
        </p:spPr>
        <p:txBody>
          <a:bodyPr wrap="none" rtlCol="0">
            <a:spAutoFit/>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Current Status of Deep-Argo</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in the world</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570406" y="4236549"/>
            <a:ext cx="3188693" cy="261610"/>
          </a:xfrm>
          <a:prstGeom prst="rect">
            <a:avLst/>
          </a:prstGeom>
          <a:noFill/>
        </p:spPr>
        <p:txBody>
          <a:bodyPr wrap="none" rtlCol="0">
            <a:spAutoFit/>
          </a:bodyPr>
          <a:lstStyle/>
          <a:p>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Current Status of BGC-Argo</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in the world</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215782" y="2131725"/>
            <a:ext cx="1474437" cy="393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Extend</a:t>
            </a:r>
            <a:endParaRPr kumimoji="1" lang="ja-JP" altLang="en-US" b="1" dirty="0"/>
          </a:p>
        </p:txBody>
      </p:sp>
      <p:sp>
        <p:nvSpPr>
          <p:cNvPr id="42" name="正方形/長方形 41"/>
          <p:cNvSpPr/>
          <p:nvPr/>
        </p:nvSpPr>
        <p:spPr>
          <a:xfrm>
            <a:off x="4061737" y="4473304"/>
            <a:ext cx="1710131" cy="4567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More data</a:t>
            </a:r>
            <a:endParaRPr kumimoji="1" lang="ja-JP" altLang="en-US" b="1" dirty="0"/>
          </a:p>
        </p:txBody>
      </p:sp>
      <p:sp>
        <p:nvSpPr>
          <p:cNvPr id="4" name="下矢印 3"/>
          <p:cNvSpPr/>
          <p:nvPr/>
        </p:nvSpPr>
        <p:spPr>
          <a:xfrm>
            <a:off x="4798956" y="2532410"/>
            <a:ext cx="184598" cy="1834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屈折矢印 4"/>
          <p:cNvSpPr/>
          <p:nvPr/>
        </p:nvSpPr>
        <p:spPr>
          <a:xfrm rot="5400000">
            <a:off x="5079168" y="4869698"/>
            <a:ext cx="881496" cy="1133834"/>
          </a:xfrm>
          <a:prstGeom prst="bentUpArrow">
            <a:avLst>
              <a:gd name="adj1" fmla="val 1615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3"/>
          <p:cNvGrpSpPr>
            <a:grpSpLocks/>
          </p:cNvGrpSpPr>
          <p:nvPr/>
        </p:nvGrpSpPr>
        <p:grpSpPr bwMode="auto">
          <a:xfrm>
            <a:off x="6524886" y="4995868"/>
            <a:ext cx="2246616" cy="1544837"/>
            <a:chOff x="5868144" y="2852936"/>
            <a:chExt cx="2351088" cy="1622268"/>
          </a:xfrm>
        </p:grpSpPr>
        <p:pic>
          <p:nvPicPr>
            <p:cNvPr id="27" name="Picture 3" descr="C:\Users\ohno\Desktop\ES3成果\OFES黒潮.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2852936"/>
              <a:ext cx="1589088" cy="8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C:\Users\ohno\Desktop\ES3成果\OFES黒潮.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544" y="3005336"/>
              <a:ext cx="1589088" cy="8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 descr="C:\Users\ohno\Desktop\ES3成果\OFES黒潮.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944" y="3157736"/>
              <a:ext cx="1589088" cy="8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descr="C:\Users\ohno\Desktop\ES3成果\OFES黒潮.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5344" y="3310136"/>
              <a:ext cx="1589088" cy="8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 descr="C:\Users\ohno\Desktop\ES3成果\OFES黒潮.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744" y="3462536"/>
              <a:ext cx="1589088" cy="8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C:\Users\ohno\Desktop\ES3成果\OFES黒潮.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144" y="3614936"/>
              <a:ext cx="1589088" cy="86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図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07432" y="4857208"/>
            <a:ext cx="905908" cy="69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descr="http://r01.isearch.c.yimg.jp/image?id=70ac2f6c8a1c635be35f1450013588aa"/>
          <p:cNvPicPr>
            <a:picLocks noChangeAspect="1" noChangeArrowheads="1"/>
          </p:cNvPicPr>
          <p:nvPr/>
        </p:nvPicPr>
        <p:blipFill>
          <a:blip r:embed="rId9">
            <a:extLst>
              <a:ext uri="{28A0092B-C50C-407E-A947-70E740481C1C}">
                <a14:useLocalDpi xmlns:a14="http://schemas.microsoft.com/office/drawing/2010/main" val="0"/>
              </a:ext>
            </a:extLst>
          </a:blip>
          <a:srcRect t="10664" r="4977" b="12311"/>
          <a:stretch>
            <a:fillRect/>
          </a:stretch>
        </p:blipFill>
        <p:spPr bwMode="auto">
          <a:xfrm>
            <a:off x="9024823" y="5451745"/>
            <a:ext cx="770798" cy="54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正方形/長方形 35"/>
          <p:cNvSpPr/>
          <p:nvPr/>
        </p:nvSpPr>
        <p:spPr>
          <a:xfrm>
            <a:off x="5040524" y="5934689"/>
            <a:ext cx="1958344" cy="8357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Creating of   </a:t>
            </a:r>
            <a:r>
              <a:rPr kumimoji="1" lang="en-US" altLang="ja-JP" b="1" dirty="0"/>
              <a:t>high </a:t>
            </a:r>
            <a:r>
              <a:rPr kumimoji="1" lang="en-US" altLang="ja-JP" b="1" dirty="0" smtClean="0"/>
              <a:t>value-added data</a:t>
            </a:r>
            <a:endParaRPr kumimoji="1" lang="ja-JP" altLang="en-US" b="1" dirty="0"/>
          </a:p>
        </p:txBody>
      </p:sp>
    </p:spTree>
    <p:extLst>
      <p:ext uri="{BB962C8B-B14F-4D97-AF65-F5344CB8AC3E}">
        <p14:creationId xmlns:p14="http://schemas.microsoft.com/office/powerpoint/2010/main" val="75171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 y="1062957"/>
            <a:ext cx="9906002" cy="5718628"/>
          </a:xfrm>
        </p:spPr>
        <p:txBody>
          <a:bodyPr>
            <a:normAutofit fontScale="85000" lnSpcReduction="20000"/>
          </a:bodyPr>
          <a:lstStyle/>
          <a:p>
            <a:pPr marL="363538" indent="-363538">
              <a:buFont typeface="Wingdings" panose="05000000000000000000" pitchFamily="2" charset="2"/>
              <a:buChar char="u"/>
            </a:pPr>
            <a:r>
              <a:rPr lang="en-US" altLang="ja-JP" sz="3800" b="1" dirty="0" smtClean="0"/>
              <a:t>SDGs Promotion Headquarter</a:t>
            </a:r>
          </a:p>
          <a:p>
            <a:pPr marL="0" indent="0">
              <a:buNone/>
            </a:pPr>
            <a:r>
              <a:rPr lang="en-US" altLang="ja-JP" sz="3200" dirty="0" smtClean="0"/>
              <a:t>- </a:t>
            </a:r>
            <a:r>
              <a:rPr lang="en-US" altLang="ja-JP" sz="3300" dirty="0" smtClean="0"/>
              <a:t>Established in the Cabinet on 20 May 2016</a:t>
            </a:r>
          </a:p>
          <a:p>
            <a:pPr>
              <a:buFontTx/>
              <a:buChar char="-"/>
            </a:pPr>
            <a:r>
              <a:rPr lang="en-US" altLang="ja-JP" sz="3300" dirty="0" smtClean="0"/>
              <a:t>Headed by Prime Minister</a:t>
            </a:r>
          </a:p>
          <a:p>
            <a:pPr>
              <a:buFontTx/>
              <a:buChar char="-"/>
            </a:pPr>
            <a:r>
              <a:rPr lang="en-US" altLang="ja-JP" sz="3300" dirty="0" smtClean="0"/>
              <a:t>Attended by all Cabinet Ministers</a:t>
            </a:r>
          </a:p>
          <a:p>
            <a:pPr>
              <a:buFontTx/>
              <a:buChar char="-"/>
            </a:pPr>
            <a:r>
              <a:rPr lang="en-US" altLang="ja-JP" sz="3300" dirty="0" smtClean="0"/>
              <a:t>Senior official level steering committee </a:t>
            </a:r>
          </a:p>
          <a:p>
            <a:pPr marL="0" indent="0">
              <a:buNone/>
            </a:pPr>
            <a:endParaRPr lang="en-US" altLang="ja-JP" sz="3200" dirty="0" smtClean="0"/>
          </a:p>
          <a:p>
            <a:pPr marL="363538" indent="-363538">
              <a:buFont typeface="Wingdings" panose="05000000000000000000" pitchFamily="2" charset="2"/>
              <a:buChar char="u"/>
            </a:pPr>
            <a:r>
              <a:rPr lang="en-US" altLang="ja-JP" sz="3600" b="1" dirty="0" smtClean="0"/>
              <a:t>SDGs Implementation Guiding Principles</a:t>
            </a:r>
          </a:p>
          <a:p>
            <a:pPr marL="0" indent="0">
              <a:buNone/>
            </a:pPr>
            <a:r>
              <a:rPr lang="en-US" altLang="ja-JP" sz="3300" dirty="0"/>
              <a:t> </a:t>
            </a:r>
            <a:r>
              <a:rPr lang="en-US" altLang="ja-JP" sz="3300" dirty="0" smtClean="0"/>
              <a:t>   (Currently under discussion)</a:t>
            </a:r>
          </a:p>
          <a:p>
            <a:pPr>
              <a:buFontTx/>
              <a:buChar char="-"/>
            </a:pPr>
            <a:r>
              <a:rPr lang="en-US" altLang="ja-JP" sz="3300" dirty="0" smtClean="0"/>
              <a:t>define Vision, Priority issues, Specific measures, Indicators, Follow-up mechanism etc.</a:t>
            </a:r>
          </a:p>
          <a:p>
            <a:pPr>
              <a:buFontTx/>
              <a:buChar char="-"/>
            </a:pPr>
            <a:r>
              <a:rPr lang="en-US" altLang="ja-JP" sz="3300" dirty="0" smtClean="0"/>
              <a:t>Ensure coherence and inclusiveness of various measures by different Ministries</a:t>
            </a:r>
          </a:p>
          <a:p>
            <a:pPr>
              <a:buFontTx/>
              <a:buChar char="-"/>
            </a:pPr>
            <a:r>
              <a:rPr lang="en-US" altLang="ja-JP" sz="3300" dirty="0" smtClean="0"/>
              <a:t>Each ministry is now mapping out its specific measures</a:t>
            </a:r>
          </a:p>
          <a:p>
            <a:pPr marL="0" indent="0">
              <a:buNone/>
            </a:pPr>
            <a:endParaRPr lang="en-US" altLang="ja-JP" sz="3600" dirty="0" smtClean="0"/>
          </a:p>
        </p:txBody>
      </p:sp>
      <p:sp>
        <p:nvSpPr>
          <p:cNvPr id="5" name="正方形/長方形 4"/>
          <p:cNvSpPr/>
          <p:nvPr/>
        </p:nvSpPr>
        <p:spPr>
          <a:xfrm>
            <a:off x="-1" y="667657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 name="正方形/長方形 5"/>
          <p:cNvSpPr/>
          <p:nvPr/>
        </p:nvSpPr>
        <p:spPr>
          <a:xfrm>
            <a:off x="-2" y="-238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827" y="6304556"/>
            <a:ext cx="1693172" cy="313550"/>
          </a:xfrm>
          <a:prstGeom prst="rect">
            <a:avLst/>
          </a:prstGeom>
        </p:spPr>
      </p:pic>
      <p:sp>
        <p:nvSpPr>
          <p:cNvPr id="8" name="タイトル 1"/>
          <p:cNvSpPr>
            <a:spLocks noGrp="1"/>
          </p:cNvSpPr>
          <p:nvPr>
            <p:ph type="title"/>
          </p:nvPr>
        </p:nvSpPr>
        <p:spPr>
          <a:xfrm>
            <a:off x="0" y="207648"/>
            <a:ext cx="9906000" cy="750296"/>
          </a:xfrm>
        </p:spPr>
        <p:txBody>
          <a:bodyPr>
            <a:normAutofit/>
          </a:bodyPr>
          <a:lstStyle/>
          <a:p>
            <a:pPr algn="ctr"/>
            <a:r>
              <a:rPr lang="en-US" altLang="ja-JP" b="1" dirty="0" smtClean="0">
                <a:latin typeface="+mn-lt"/>
              </a:rPr>
              <a:t>Mainstreaming of SDGs in Japan</a:t>
            </a:r>
            <a:endParaRPr lang="en-US" altLang="ja-JP" b="1" dirty="0">
              <a:latin typeface="+mn-lt"/>
            </a:endParaRPr>
          </a:p>
        </p:txBody>
      </p:sp>
      <p:pic>
        <p:nvPicPr>
          <p:cNvPr id="2050" name="Picture 2" descr="C:\Users\shiguchi\Desktop\20sdgs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990" y="1034221"/>
            <a:ext cx="3201126" cy="236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8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 y="207648"/>
            <a:ext cx="9906000" cy="6468923"/>
          </a:xfrm>
        </p:spPr>
        <p:txBody>
          <a:bodyPr>
            <a:normAutofit/>
          </a:bodyPr>
          <a:lstStyle/>
          <a:p>
            <a:pPr marL="363538" indent="-363538">
              <a:buFont typeface="Wingdings" panose="05000000000000000000" pitchFamily="2" charset="2"/>
              <a:buChar char="u"/>
            </a:pPr>
            <a:r>
              <a:rPr lang="en-US" altLang="ja-JP" sz="3200" b="1" dirty="0"/>
              <a:t>G7 </a:t>
            </a:r>
            <a:r>
              <a:rPr lang="en-US" altLang="ja-JP" sz="3200" b="1" dirty="0" err="1"/>
              <a:t>Ise-Shima</a:t>
            </a:r>
            <a:r>
              <a:rPr lang="en-US" altLang="ja-JP" sz="3200" b="1" dirty="0"/>
              <a:t> Summit, 26-27 May 2016 </a:t>
            </a:r>
            <a:endParaRPr lang="en-US" altLang="ja-JP" sz="3200" b="1" dirty="0" smtClean="0"/>
          </a:p>
        </p:txBody>
      </p:sp>
      <p:sp>
        <p:nvSpPr>
          <p:cNvPr id="5" name="正方形/長方形 4"/>
          <p:cNvSpPr/>
          <p:nvPr/>
        </p:nvSpPr>
        <p:spPr>
          <a:xfrm>
            <a:off x="-1" y="667657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 name="正方形/長方形 5"/>
          <p:cNvSpPr/>
          <p:nvPr/>
        </p:nvSpPr>
        <p:spPr>
          <a:xfrm>
            <a:off x="-2" y="-238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827" y="6304556"/>
            <a:ext cx="1693172" cy="313550"/>
          </a:xfrm>
          <a:prstGeom prst="rect">
            <a:avLst/>
          </a:prstGeom>
        </p:spPr>
      </p:pic>
      <p:pic>
        <p:nvPicPr>
          <p:cNvPr id="9" name="Picture 2" descr="C:\Users\shiguchi\Desktop\sig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3087" y="1204091"/>
            <a:ext cx="3496130" cy="2330753"/>
          </a:xfrm>
          <a:prstGeom prst="rect">
            <a:avLst/>
          </a:prstGeom>
          <a:noFill/>
          <a:extLst>
            <a:ext uri="{909E8E84-426E-40DD-AFC4-6F175D3DCCD1}">
              <a14:hiddenFill xmlns:a14="http://schemas.microsoft.com/office/drawing/2010/main">
                <a:solidFill>
                  <a:srgbClr val="FFFFFF"/>
                </a:solidFill>
              </a14:hiddenFill>
            </a:ext>
          </a:extLst>
        </p:spPr>
      </p:pic>
      <p:sp>
        <p:nvSpPr>
          <p:cNvPr id="10" name="コンテンツ プレースホルダー 2"/>
          <p:cNvSpPr txBox="1">
            <a:spLocks/>
          </p:cNvSpPr>
          <p:nvPr/>
        </p:nvSpPr>
        <p:spPr>
          <a:xfrm>
            <a:off x="0" y="3963377"/>
            <a:ext cx="9906000" cy="2654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b="1" dirty="0" smtClean="0"/>
              <a:t>&lt;Ocean Observation&gt;</a:t>
            </a:r>
          </a:p>
          <a:p>
            <a:pPr marL="0" indent="0">
              <a:buFont typeface="Arial" panose="020B0604020202020204" pitchFamily="34" charset="0"/>
              <a:buNone/>
            </a:pPr>
            <a:r>
              <a:rPr lang="en-US" altLang="ja-JP" dirty="0" smtClean="0"/>
              <a:t>-</a:t>
            </a:r>
            <a:r>
              <a:rPr lang="ja-JP" altLang="en-US" dirty="0" smtClean="0"/>
              <a:t> </a:t>
            </a:r>
            <a:r>
              <a:rPr lang="en-US" altLang="ja-JP" dirty="0" smtClean="0"/>
              <a:t>Support scientific work to enhance global ocean observation and assessment for science-based management, conservation and sustainable use of marine resources. </a:t>
            </a:r>
          </a:p>
          <a:p>
            <a:pPr marL="0" indent="0">
              <a:buFont typeface="Arial" panose="020B0604020202020204" pitchFamily="34" charset="0"/>
              <a:buNone/>
            </a:pPr>
            <a:r>
              <a:rPr lang="en-US" altLang="ja-JP" sz="2400" dirty="0" smtClean="0"/>
              <a:t>* Ocean Observation supporting  SDGs’ Goal 14 was also included in the “Tsukuba Communique” adopted at G7 S&amp;T Ministers’ Meeting.</a:t>
            </a:r>
          </a:p>
          <a:p>
            <a:pPr marL="0" indent="0">
              <a:buFont typeface="Arial" panose="020B0604020202020204" pitchFamily="34" charset="0"/>
              <a:buNone/>
            </a:pPr>
            <a:endParaRPr lang="en-US" altLang="ja-JP" sz="3600" dirty="0" smtClean="0"/>
          </a:p>
          <a:p>
            <a:pPr marL="0" indent="0">
              <a:buFont typeface="Arial" panose="020B0604020202020204" pitchFamily="34" charset="0"/>
              <a:buNone/>
            </a:pPr>
            <a:endParaRPr lang="en-US" altLang="ja-JP" sz="3600" dirty="0" smtClean="0"/>
          </a:p>
        </p:txBody>
      </p:sp>
      <p:sp>
        <p:nvSpPr>
          <p:cNvPr id="11" name="コンテンツ プレースホルダー 2"/>
          <p:cNvSpPr txBox="1">
            <a:spLocks/>
          </p:cNvSpPr>
          <p:nvPr/>
        </p:nvSpPr>
        <p:spPr>
          <a:xfrm>
            <a:off x="-2" y="727939"/>
            <a:ext cx="6371773" cy="6468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3200" b="1" dirty="0" smtClean="0"/>
              <a:t>&lt; SDGs &gt; </a:t>
            </a:r>
          </a:p>
          <a:p>
            <a:pPr marL="0" indent="0">
              <a:buFont typeface="Arial" panose="020B0604020202020204" pitchFamily="34" charset="0"/>
              <a:buNone/>
            </a:pPr>
            <a:r>
              <a:rPr lang="en-US" altLang="ja-JP" dirty="0" smtClean="0"/>
              <a:t>  - Commit to;</a:t>
            </a:r>
          </a:p>
          <a:p>
            <a:pPr marL="0" indent="0">
              <a:buFont typeface="Arial" panose="020B0604020202020204" pitchFamily="34" charset="0"/>
              <a:buNone/>
            </a:pPr>
            <a:r>
              <a:rPr lang="en-US" altLang="ja-JP" dirty="0" smtClean="0"/>
              <a:t> (1) advance the implementation</a:t>
            </a:r>
            <a:r>
              <a:rPr lang="ja-JP" altLang="en-US" dirty="0" smtClean="0"/>
              <a:t> </a:t>
            </a:r>
            <a:r>
              <a:rPr lang="en-US" altLang="ja-JP" dirty="0" smtClean="0"/>
              <a:t>of the 2030 Agenda, domestically and internationally</a:t>
            </a:r>
          </a:p>
          <a:p>
            <a:pPr marL="0" indent="0">
              <a:buFont typeface="Arial" panose="020B0604020202020204" pitchFamily="34" charset="0"/>
              <a:buNone/>
            </a:pPr>
            <a:r>
              <a:rPr lang="en-US" altLang="ja-JP" dirty="0" smtClean="0"/>
              <a:t> (2) support developing countries’ efforts to implement the 2030 Agenda</a:t>
            </a:r>
          </a:p>
          <a:p>
            <a:pPr marL="0" indent="0">
              <a:buFont typeface="Arial" panose="020B0604020202020204" pitchFamily="34" charset="0"/>
              <a:buNone/>
            </a:pPr>
            <a:endParaRPr lang="en-US" altLang="ja-JP" sz="3600" dirty="0" smtClean="0"/>
          </a:p>
          <a:p>
            <a:pPr marL="0" indent="0">
              <a:buFont typeface="Arial" panose="020B0604020202020204" pitchFamily="34" charset="0"/>
              <a:buNone/>
            </a:pPr>
            <a:endParaRPr lang="en-US" altLang="ja-JP" sz="3600" dirty="0" smtClean="0"/>
          </a:p>
        </p:txBody>
      </p:sp>
    </p:spTree>
    <p:extLst>
      <p:ext uri="{BB962C8B-B14F-4D97-AF65-F5344CB8AC3E}">
        <p14:creationId xmlns:p14="http://schemas.microsoft.com/office/powerpoint/2010/main" val="3932264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667657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6" name="正方形/長方形 5"/>
          <p:cNvSpPr/>
          <p:nvPr/>
        </p:nvSpPr>
        <p:spPr>
          <a:xfrm>
            <a:off x="-2" y="-238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827" y="6304556"/>
            <a:ext cx="1693172" cy="313550"/>
          </a:xfrm>
          <a:prstGeom prst="rect">
            <a:avLst/>
          </a:prstGeom>
        </p:spPr>
      </p:pic>
      <p:sp>
        <p:nvSpPr>
          <p:cNvPr id="3" name="タイトル 2"/>
          <p:cNvSpPr>
            <a:spLocks noGrp="1"/>
          </p:cNvSpPr>
          <p:nvPr>
            <p:ph type="title"/>
          </p:nvPr>
        </p:nvSpPr>
        <p:spPr>
          <a:xfrm>
            <a:off x="-2" y="102633"/>
            <a:ext cx="9905999" cy="592816"/>
          </a:xfrm>
        </p:spPr>
        <p:txBody>
          <a:bodyPr>
            <a:noAutofit/>
          </a:bodyPr>
          <a:lstStyle/>
          <a:p>
            <a:pPr algn="ctr"/>
            <a:r>
              <a:rPr lang="en-US" altLang="ja-JP" sz="2800" b="1" dirty="0" smtClean="0"/>
              <a:t>MEXT’s major activities on implementation of SDGs</a:t>
            </a:r>
            <a:endParaRPr kumimoji="1" lang="ja-JP" altLang="en-US" sz="2800" b="1" dirty="0"/>
          </a:p>
        </p:txBody>
      </p:sp>
      <p:graphicFrame>
        <p:nvGraphicFramePr>
          <p:cNvPr id="2" name="表 1"/>
          <p:cNvGraphicFramePr>
            <a:graphicFrameLocks noGrp="1"/>
          </p:cNvGraphicFramePr>
          <p:nvPr>
            <p:extLst>
              <p:ext uri="{D42A27DB-BD31-4B8C-83A1-F6EECF244321}">
                <p14:modId xmlns:p14="http://schemas.microsoft.com/office/powerpoint/2010/main" val="1949119890"/>
              </p:ext>
            </p:extLst>
          </p:nvPr>
        </p:nvGraphicFramePr>
        <p:xfrm>
          <a:off x="202588" y="551544"/>
          <a:ext cx="9565525" cy="6070731"/>
        </p:xfrm>
        <a:graphic>
          <a:graphicData uri="http://schemas.openxmlformats.org/drawingml/2006/table">
            <a:tbl>
              <a:tblPr firstRow="1" bandRow="1">
                <a:tableStyleId>{5C22544A-7EE6-4342-B048-85BDC9FD1C3A}</a:tableStyleId>
              </a:tblPr>
              <a:tblGrid>
                <a:gridCol w="1002098"/>
                <a:gridCol w="2641600"/>
                <a:gridCol w="5921827"/>
              </a:tblGrid>
              <a:tr h="373841">
                <a:tc>
                  <a:txBody>
                    <a:bodyPr/>
                    <a:lstStyle/>
                    <a:p>
                      <a:pPr algn="ctr"/>
                      <a:r>
                        <a:rPr lang="en-US" sz="1800" b="1" dirty="0" smtClean="0"/>
                        <a:t>Goals</a:t>
                      </a:r>
                      <a:endParaRPr lang="en-US" sz="1800" b="1" dirty="0"/>
                    </a:p>
                  </a:txBody>
                  <a:tcPr>
                    <a:solidFill>
                      <a:srgbClr val="4FC4FF"/>
                    </a:solidFill>
                  </a:tcPr>
                </a:tc>
                <a:tc>
                  <a:txBody>
                    <a:bodyPr/>
                    <a:lstStyle/>
                    <a:p>
                      <a:pPr algn="ctr"/>
                      <a:r>
                        <a:rPr lang="en-US" sz="1800" b="1" dirty="0" smtClean="0"/>
                        <a:t>Items</a:t>
                      </a:r>
                      <a:endParaRPr lang="en-US" sz="1800" b="1" dirty="0"/>
                    </a:p>
                  </a:txBody>
                  <a:tcPr>
                    <a:solidFill>
                      <a:srgbClr val="4FC4FF"/>
                    </a:solidFill>
                  </a:tcPr>
                </a:tc>
                <a:tc>
                  <a:txBody>
                    <a:bodyPr/>
                    <a:lstStyle/>
                    <a:p>
                      <a:pPr algn="ctr"/>
                      <a:r>
                        <a:rPr lang="en-US" sz="1800" b="1" dirty="0" smtClean="0"/>
                        <a:t>Outlines</a:t>
                      </a:r>
                      <a:endParaRPr lang="en-US" sz="1800" b="1" dirty="0"/>
                    </a:p>
                  </a:txBody>
                  <a:tcPr>
                    <a:solidFill>
                      <a:srgbClr val="4FC4FF"/>
                    </a:solidFill>
                  </a:tcPr>
                </a:tc>
              </a:tr>
              <a:tr h="654222">
                <a:tc>
                  <a:txBody>
                    <a:bodyPr/>
                    <a:lstStyle/>
                    <a:p>
                      <a:endParaRPr lang="en-US" sz="1800" b="1" dirty="0"/>
                    </a:p>
                  </a:txBody>
                  <a:tcPr/>
                </a:tc>
                <a:tc>
                  <a:txBody>
                    <a:bodyPr/>
                    <a:lstStyle/>
                    <a:p>
                      <a:r>
                        <a:rPr lang="en-US" sz="1800" b="1" dirty="0" smtClean="0"/>
                        <a:t>R&amp;D combating </a:t>
                      </a:r>
                      <a:r>
                        <a:rPr lang="en-US" sz="1800" b="1" baseline="0" dirty="0" smtClean="0"/>
                        <a:t>infectious diseases</a:t>
                      </a:r>
                      <a:endParaRPr lang="en-US" sz="1800" b="1" dirty="0"/>
                    </a:p>
                  </a:txBody>
                  <a:tcPr/>
                </a:tc>
                <a:tc>
                  <a:txBody>
                    <a:bodyPr/>
                    <a:lstStyle/>
                    <a:p>
                      <a:r>
                        <a:rPr lang="en-US" sz="1400" dirty="0" smtClean="0"/>
                        <a:t>- Implementing R&amp;D</a:t>
                      </a:r>
                      <a:r>
                        <a:rPr lang="en-US" sz="1400" baseline="0" dirty="0" smtClean="0"/>
                        <a:t> projects on prevention, diagnosis, drug development,  treatment of infectious diseases and </a:t>
                      </a:r>
                      <a:r>
                        <a:rPr lang="en-US" sz="1400" dirty="0" smtClean="0"/>
                        <a:t>Neglected</a:t>
                      </a:r>
                      <a:r>
                        <a:rPr lang="en-US" sz="1400" baseline="0" dirty="0" smtClean="0"/>
                        <a:t> Tropical Diseases (NTDs)  in collaboration with local research institutes</a:t>
                      </a:r>
                      <a:endParaRPr lang="en-US" sz="1400" dirty="0"/>
                    </a:p>
                  </a:txBody>
                  <a:tcPr/>
                </a:tc>
              </a:tr>
              <a:tr h="654222">
                <a:tc>
                  <a:txBody>
                    <a:bodyPr/>
                    <a:lstStyle/>
                    <a:p>
                      <a:endParaRPr lang="en-US" sz="1800" b="1" dirty="0" smtClean="0"/>
                    </a:p>
                  </a:txBody>
                  <a:tcPr/>
                </a:tc>
                <a:tc>
                  <a:txBody>
                    <a:bodyPr/>
                    <a:lstStyle/>
                    <a:p>
                      <a:r>
                        <a:rPr lang="en-US" sz="1800" b="1" dirty="0" smtClean="0"/>
                        <a:t>HRD for STI and Int’l cooperation in S&amp;T</a:t>
                      </a:r>
                    </a:p>
                  </a:txBody>
                  <a:tcPr/>
                </a:tc>
                <a:tc>
                  <a:txBody>
                    <a:bodyPr/>
                    <a:lstStyle/>
                    <a:p>
                      <a:r>
                        <a:rPr lang="en-US" sz="1400" dirty="0" smtClean="0"/>
                        <a:t>- Various human resource development for STI</a:t>
                      </a:r>
                    </a:p>
                    <a:p>
                      <a:r>
                        <a:rPr lang="en-US" sz="1400" dirty="0" smtClean="0"/>
                        <a:t>- Bilateral and multilateral  joint research programs such as  “Science and Technology Research Partnership for Sustainable Development (SATREPS)”</a:t>
                      </a:r>
                    </a:p>
                  </a:txBody>
                  <a:tcPr/>
                </a:tc>
              </a:tr>
              <a:tr h="529608">
                <a:tc>
                  <a:txBody>
                    <a:bodyPr/>
                    <a:lstStyle/>
                    <a:p>
                      <a:endParaRPr lang="en-US" sz="1800" b="1" dirty="0"/>
                    </a:p>
                  </a:txBody>
                  <a:tcPr/>
                </a:tc>
                <a:tc>
                  <a:txBody>
                    <a:bodyPr/>
                    <a:lstStyle/>
                    <a:p>
                      <a:r>
                        <a:rPr lang="en-US" sz="1800" b="1" dirty="0" smtClean="0"/>
                        <a:t>R&amp;D on Energy </a:t>
                      </a:r>
                      <a:r>
                        <a:rPr lang="en-US" sz="1800" b="1" baseline="0" dirty="0" smtClean="0"/>
                        <a:t> S&amp;T</a:t>
                      </a:r>
                      <a:endParaRPr lang="en-US" sz="1800" b="1" dirty="0"/>
                    </a:p>
                  </a:txBody>
                  <a:tcPr/>
                </a:tc>
                <a:tc>
                  <a:txBody>
                    <a:bodyPr/>
                    <a:lstStyle/>
                    <a:p>
                      <a:r>
                        <a:rPr lang="en-US" sz="1400" dirty="0" smtClean="0"/>
                        <a:t>- Implementing R&amp;D projects for creating, storing and saving energy, based on “National Energy, Environment Strategy for Technological Innovation” </a:t>
                      </a:r>
                    </a:p>
                  </a:txBody>
                  <a:tcPr/>
                </a:tc>
              </a:tr>
              <a:tr h="529608">
                <a:tc>
                  <a:txBody>
                    <a:bodyPr/>
                    <a:lstStyle/>
                    <a:p>
                      <a:endParaRPr lang="en-US" sz="1800" b="1" dirty="0"/>
                    </a:p>
                  </a:txBody>
                  <a:tcPr/>
                </a:tc>
                <a:tc>
                  <a:txBody>
                    <a:bodyPr/>
                    <a:lstStyle/>
                    <a:p>
                      <a:r>
                        <a:rPr lang="en-US" sz="1800" b="1" dirty="0" smtClean="0"/>
                        <a:t>R&amp;D on Environmental</a:t>
                      </a:r>
                      <a:r>
                        <a:rPr lang="en-US" sz="1800" b="1" baseline="0" dirty="0" smtClean="0"/>
                        <a:t> S&amp;T</a:t>
                      </a:r>
                      <a:endParaRPr lang="en-US" sz="1800" b="1" dirty="0"/>
                    </a:p>
                  </a:txBody>
                  <a:tcPr/>
                </a:tc>
                <a:tc>
                  <a:txBody>
                    <a:bodyPr/>
                    <a:lstStyle/>
                    <a:p>
                      <a:pPr marL="0" indent="0">
                        <a:buFont typeface="Arial" panose="020B0604020202020204" pitchFamily="34" charset="0"/>
                        <a:buNone/>
                      </a:pPr>
                      <a:r>
                        <a:rPr lang="en-US" altLang="ja-JP" sz="1400" baseline="0" dirty="0" smtClean="0"/>
                        <a:t>- Implementing R&amp;D projects on climate projection and climate risk assessment and “Data Integration and Analysis System (DIAS)” , contributing IPCC and GEO </a:t>
                      </a:r>
                    </a:p>
                  </a:txBody>
                  <a:tcPr/>
                </a:tc>
              </a:tr>
              <a:tr h="747682">
                <a:tc>
                  <a:txBody>
                    <a:bodyPr/>
                    <a:lstStyle/>
                    <a:p>
                      <a:endParaRPr lang="en-US" sz="1800" b="1" dirty="0"/>
                    </a:p>
                  </a:txBody>
                  <a:tcPr/>
                </a:tc>
                <a:tc>
                  <a:txBody>
                    <a:bodyPr/>
                    <a:lstStyle/>
                    <a:p>
                      <a:r>
                        <a:rPr lang="en-US" sz="1800" b="1" dirty="0" smtClean="0"/>
                        <a:t>R&amp;D on Marine</a:t>
                      </a:r>
                      <a:r>
                        <a:rPr lang="en-US" sz="1800" b="1" baseline="0" dirty="0" smtClean="0"/>
                        <a:t> S&amp;T and  Ocean observation</a:t>
                      </a:r>
                      <a:endParaRPr lang="en-US" sz="1800" b="1" dirty="0"/>
                    </a:p>
                  </a:txBody>
                  <a:tcPr/>
                </a:tc>
                <a:tc>
                  <a:txBody>
                    <a:bodyPr/>
                    <a:lstStyle/>
                    <a:p>
                      <a:r>
                        <a:rPr lang="en-US" sz="1400" dirty="0" smtClean="0"/>
                        <a:t>- Ocean observation including polar region ,deep sea and  sea bed</a:t>
                      </a:r>
                    </a:p>
                    <a:p>
                      <a:r>
                        <a:rPr lang="en-US" sz="1400" dirty="0" smtClean="0"/>
                        <a:t>- Marine science technologies underpinning  the appropriate development, use, and management of ocean.</a:t>
                      </a:r>
                    </a:p>
                  </a:txBody>
                  <a:tcPr/>
                </a:tc>
              </a:tr>
              <a:tr h="654222">
                <a:tc>
                  <a:txBody>
                    <a:bodyPr/>
                    <a:lstStyle/>
                    <a:p>
                      <a:endParaRPr lang="en-US" sz="1800" b="1" dirty="0"/>
                    </a:p>
                  </a:txBody>
                  <a:tcPr/>
                </a:tc>
                <a:tc>
                  <a:txBody>
                    <a:bodyPr/>
                    <a:lstStyle/>
                    <a:p>
                      <a:r>
                        <a:rPr lang="en-US" sz="1800" b="1" dirty="0" smtClean="0"/>
                        <a:t>R&amp;D for global challenges </a:t>
                      </a:r>
                      <a:r>
                        <a:rPr lang="en-US" sz="1800" b="1" dirty="0" err="1" smtClean="0"/>
                        <a:t>utlizing</a:t>
                      </a:r>
                      <a:r>
                        <a:rPr lang="en-US" sz="1800" b="1" baseline="0" dirty="0" smtClean="0"/>
                        <a:t> satellites</a:t>
                      </a:r>
                      <a:endParaRPr lang="en-US" sz="1800" b="1" dirty="0"/>
                    </a:p>
                  </a:txBody>
                  <a:tcPr/>
                </a:tc>
                <a:tc>
                  <a:txBody>
                    <a:bodyPr/>
                    <a:lstStyle/>
                    <a:p>
                      <a:r>
                        <a:rPr lang="en-US" sz="1400" dirty="0" smtClean="0"/>
                        <a:t>- Applying EO satellites data </a:t>
                      </a:r>
                      <a:r>
                        <a:rPr lang="en-US" sz="1400" baseline="0" dirty="0" smtClean="0"/>
                        <a:t> for addressing global challenges; forest monitoring, air quality monitoring , flood warning system and disaster monitoring, crop monitoring.</a:t>
                      </a:r>
                      <a:endParaRPr lang="en-US" sz="1400" dirty="0"/>
                    </a:p>
                  </a:txBody>
                  <a:tcPr/>
                </a:tc>
              </a:tr>
              <a:tr h="928429">
                <a:tc>
                  <a:txBody>
                    <a:bodyPr/>
                    <a:lstStyle/>
                    <a:p>
                      <a:endParaRPr lang="en-US" sz="1800" b="1" baseline="0" dirty="0" smtClean="0"/>
                    </a:p>
                  </a:txBody>
                  <a:tcPr/>
                </a:tc>
                <a:tc>
                  <a:txBody>
                    <a:bodyPr/>
                    <a:lstStyle/>
                    <a:p>
                      <a:r>
                        <a:rPr lang="en-US" sz="1800" b="1" dirty="0" smtClean="0"/>
                        <a:t>Education</a:t>
                      </a:r>
                      <a:endParaRPr lang="en-US" sz="1800" b="1" baseline="0" dirty="0" smtClean="0"/>
                    </a:p>
                  </a:txBody>
                  <a:tcPr/>
                </a:tc>
                <a:tc>
                  <a:txBody>
                    <a:bodyPr/>
                    <a:lstStyle/>
                    <a:p>
                      <a:r>
                        <a:rPr lang="en-US" sz="1400" dirty="0" smtClean="0"/>
                        <a:t>- Enriching</a:t>
                      </a:r>
                      <a:r>
                        <a:rPr lang="en-US" sz="1400" baseline="0" dirty="0" smtClean="0"/>
                        <a:t> preschool education, primary and secondary education , higher education , vocational education and support for international students</a:t>
                      </a:r>
                    </a:p>
                    <a:p>
                      <a:r>
                        <a:rPr lang="en-US" sz="1400" dirty="0" smtClean="0"/>
                        <a:t>- Promoting “Education  for Sustainable Development (EDS)”</a:t>
                      </a:r>
                    </a:p>
                    <a:p>
                      <a:r>
                        <a:rPr lang="en-US" sz="1400" dirty="0" smtClean="0"/>
                        <a:t>- Disseminating Japanese-style education overseas</a:t>
                      </a:r>
                      <a:endParaRPr lang="en-US" sz="1400" dirty="0"/>
                    </a:p>
                  </a:txBody>
                  <a:tcPr/>
                </a:tc>
              </a:tr>
              <a:tr h="530365">
                <a:tc>
                  <a:txBody>
                    <a:bodyPr/>
                    <a:lstStyle/>
                    <a:p>
                      <a:endParaRPr lang="en-US" sz="1800" b="1" dirty="0"/>
                    </a:p>
                  </a:txBody>
                  <a:tcPr/>
                </a:tc>
                <a:tc>
                  <a:txBody>
                    <a:bodyPr/>
                    <a:lstStyle/>
                    <a:p>
                      <a:r>
                        <a:rPr lang="en-US" sz="1800" b="1" baseline="0" dirty="0" smtClean="0"/>
                        <a:t>Cultural heritage protection</a:t>
                      </a:r>
                      <a:endParaRPr lang="en-US" sz="1800" b="1" dirty="0"/>
                    </a:p>
                  </a:txBody>
                  <a:tcPr/>
                </a:tc>
                <a:tc>
                  <a:txBody>
                    <a:bodyPr/>
                    <a:lstStyle/>
                    <a:p>
                      <a:r>
                        <a:rPr lang="en-US" sz="1400" dirty="0" smtClean="0"/>
                        <a:t>- Implementing</a:t>
                      </a:r>
                      <a:r>
                        <a:rPr lang="en-US" sz="1400" baseline="0" dirty="0" smtClean="0"/>
                        <a:t> r</a:t>
                      </a:r>
                      <a:r>
                        <a:rPr lang="en-US" sz="1400" dirty="0" smtClean="0"/>
                        <a:t>estore</a:t>
                      </a:r>
                      <a:r>
                        <a:rPr lang="en-US" sz="1400" baseline="0" dirty="0" smtClean="0"/>
                        <a:t> projects and capacity building in developing countries  in cooperation with UNESCO etc.</a:t>
                      </a:r>
                      <a:endParaRPr lang="en-US" sz="1400" dirty="0" smtClean="0"/>
                    </a:p>
                  </a:txBody>
                  <a:tcPr/>
                </a:tc>
              </a:tr>
            </a:tbl>
          </a:graphicData>
        </a:graphic>
      </p:graphicFrame>
      <p:pic>
        <p:nvPicPr>
          <p:cNvPr id="1028" name="Picture 4" descr="C:\Users\shiguchi\Desktop\sdg_icon_03_en-290x29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52" y="1081353"/>
            <a:ext cx="391886" cy="3918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higuchi\Desktop\sdg_icon_04_en-290x29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152" y="5308722"/>
            <a:ext cx="397458" cy="3974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higuchi\Desktop\sdg_icon_09_en-290x29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116" y="1741695"/>
            <a:ext cx="391887" cy="3918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shiguchi\Desktop\sdg_icon_07_en-290x2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869" y="2449277"/>
            <a:ext cx="391887" cy="39188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shiguchi\Desktop\sdg_icon_13_en-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116" y="3032938"/>
            <a:ext cx="391887" cy="3918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shiguchi\Desktop\sdg_icon_14_en-290x2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5033" y="3761125"/>
            <a:ext cx="407991" cy="40799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shiguchi\Desktop\sdg_icon_11_en-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5548" y="4431843"/>
            <a:ext cx="440265" cy="4402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shiguchi\Desktop\sdg_icon_15_en-290x290.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667" y="4431842"/>
            <a:ext cx="440265" cy="44026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shiguchi\Desktop\sdg_icon_11_en-290x29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0072" y="7777301"/>
            <a:ext cx="392793" cy="3927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C:\Users\shiguchi\Desktop\sdg_icon_13_en-290x29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667" y="3761125"/>
            <a:ext cx="391887" cy="3918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shiguchi\Desktop\sdg_icon_11_en-290x29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022" y="6084423"/>
            <a:ext cx="440265" cy="44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7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2633"/>
            <a:ext cx="9906000" cy="869824"/>
          </a:xfrm>
        </p:spPr>
        <p:txBody>
          <a:bodyPr>
            <a:normAutofit/>
          </a:bodyPr>
          <a:lstStyle/>
          <a:p>
            <a:pPr algn="ctr"/>
            <a:r>
              <a:rPr kumimoji="1" lang="en-US" altLang="ja-JP" sz="4000" b="1" dirty="0" smtClean="0"/>
              <a:t>GEOSS Asia Pacific </a:t>
            </a:r>
            <a:r>
              <a:rPr lang="en-US" altLang="ja-JP" sz="4000" b="1" dirty="0" smtClean="0"/>
              <a:t>Symposium</a:t>
            </a:r>
            <a:endParaRPr kumimoji="1" lang="ja-JP" altLang="en-US" sz="2700" dirty="0"/>
          </a:p>
        </p:txBody>
      </p:sp>
      <p:sp>
        <p:nvSpPr>
          <p:cNvPr id="20" name="コンテンツ プレースホルダー 2"/>
          <p:cNvSpPr txBox="1">
            <a:spLocks/>
          </p:cNvSpPr>
          <p:nvPr/>
        </p:nvSpPr>
        <p:spPr>
          <a:xfrm>
            <a:off x="105227" y="2371719"/>
            <a:ext cx="9695543" cy="4107541"/>
          </a:xfrm>
          <a:prstGeom prst="rect">
            <a:avLst/>
          </a:prstGeom>
          <a:ln w="50800">
            <a:solidFill>
              <a:schemeClr val="tx2"/>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3200" b="1" dirty="0" smtClean="0"/>
              <a:t>The 9</a:t>
            </a:r>
            <a:r>
              <a:rPr lang="en-US" altLang="ja-JP" sz="3200" b="1" baseline="30000" dirty="0" smtClean="0"/>
              <a:t>th</a:t>
            </a:r>
            <a:r>
              <a:rPr lang="en-US" altLang="ja-JP" sz="3200" b="1" dirty="0" smtClean="0"/>
              <a:t> GEOS Asia Pacific Symposium</a:t>
            </a:r>
          </a:p>
          <a:p>
            <a:pPr marL="0" indent="0" algn="ctr">
              <a:buNone/>
            </a:pPr>
            <a:r>
              <a:rPr lang="en-US" altLang="ja-JP" sz="2600" b="1" dirty="0"/>
              <a:t>- </a:t>
            </a:r>
            <a:r>
              <a:rPr lang="en-US" altLang="ja-JP" sz="2600" b="1" dirty="0" smtClean="0"/>
              <a:t>Earth </a:t>
            </a:r>
            <a:r>
              <a:rPr lang="en-US" altLang="ja-JP" sz="2600" b="1" dirty="0"/>
              <a:t>Observations Supporting the Implementation </a:t>
            </a:r>
            <a:br>
              <a:rPr lang="en-US" altLang="ja-JP" sz="2600" b="1" dirty="0"/>
            </a:br>
            <a:r>
              <a:rPr lang="en-US" altLang="ja-JP" sz="2600" b="1" dirty="0"/>
              <a:t>of the SDGs in the Asia Pacific Region - </a:t>
            </a:r>
          </a:p>
          <a:p>
            <a:pPr marL="0" indent="0">
              <a:buNone/>
            </a:pPr>
            <a:r>
              <a:rPr lang="en-US" altLang="ja-JP" sz="2600" dirty="0" smtClean="0"/>
              <a:t>1. Date: 11-13 January 2017</a:t>
            </a:r>
          </a:p>
          <a:p>
            <a:pPr marL="0" indent="0">
              <a:buNone/>
            </a:pPr>
            <a:r>
              <a:rPr lang="en-US" altLang="ja-JP" sz="2600" dirty="0" smtClean="0"/>
              <a:t>2. Venue:  Tokyo International Exchange Center (Plaza Heisei), Tokyo  </a:t>
            </a:r>
          </a:p>
          <a:p>
            <a:pPr marL="449263" indent="-449263">
              <a:buFont typeface="Arial" panose="020B0604020202020204" pitchFamily="34" charset="0"/>
              <a:buNone/>
            </a:pPr>
            <a:r>
              <a:rPr lang="en-US" altLang="ja-JP" sz="2600" dirty="0" smtClean="0"/>
              <a:t>3. Thematic WGs:  (1) Asian Water Cycle Initiative (AWCI)</a:t>
            </a:r>
          </a:p>
          <a:p>
            <a:pPr marL="0" indent="0">
              <a:buNone/>
            </a:pPr>
            <a:r>
              <a:rPr lang="en-US" altLang="ja-JP" sz="2600" dirty="0"/>
              <a:t> </a:t>
            </a:r>
            <a:r>
              <a:rPr lang="en-US" altLang="ja-JP" sz="2600" dirty="0" smtClean="0"/>
              <a:t>  (2) Asia-Pacific Biodiversity Observation Network (AP-BON)</a:t>
            </a:r>
          </a:p>
          <a:p>
            <a:pPr marL="0" indent="0">
              <a:buNone/>
            </a:pPr>
            <a:r>
              <a:rPr lang="en-US" altLang="ja-JP" sz="2600" dirty="0"/>
              <a:t> </a:t>
            </a:r>
            <a:r>
              <a:rPr lang="en-US" altLang="ja-JP" sz="2600" dirty="0" smtClean="0"/>
              <a:t>  (3) The GEO Carbon and GHG Initiative</a:t>
            </a:r>
          </a:p>
          <a:p>
            <a:pPr marL="0" indent="0">
              <a:buNone/>
            </a:pPr>
            <a:r>
              <a:rPr lang="en-US" altLang="ja-JP" sz="2600" dirty="0"/>
              <a:t> </a:t>
            </a:r>
            <a:r>
              <a:rPr lang="en-US" altLang="ja-JP" sz="2600" dirty="0" smtClean="0"/>
              <a:t>  (4) Ocean and Society</a:t>
            </a:r>
          </a:p>
          <a:p>
            <a:pPr marL="0" indent="0">
              <a:buNone/>
            </a:pPr>
            <a:r>
              <a:rPr lang="en-US" altLang="ja-JP" sz="2600" dirty="0"/>
              <a:t> </a:t>
            </a:r>
            <a:r>
              <a:rPr lang="en-US" altLang="ja-JP" sz="2600" dirty="0" smtClean="0"/>
              <a:t>  (5) Agriculture and Food Security (GEO-GLAM)</a:t>
            </a:r>
          </a:p>
        </p:txBody>
      </p:sp>
      <p:sp>
        <p:nvSpPr>
          <p:cNvPr id="5" name="正方形/長方形 4"/>
          <p:cNvSpPr/>
          <p:nvPr/>
        </p:nvSpPr>
        <p:spPr>
          <a:xfrm>
            <a:off x="-1" y="667657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sp>
        <p:nvSpPr>
          <p:cNvPr id="6" name="正方形/長方形 5"/>
          <p:cNvSpPr/>
          <p:nvPr/>
        </p:nvSpPr>
        <p:spPr>
          <a:xfrm>
            <a:off x="-2" y="-2381"/>
            <a:ext cx="9906001" cy="210029"/>
          </a:xfrm>
          <a:prstGeom prst="rect">
            <a:avLst/>
          </a:prstGeom>
          <a:solidFill>
            <a:srgbClr val="73C6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prstClr val="white"/>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827" y="6304556"/>
            <a:ext cx="1693172" cy="313550"/>
          </a:xfrm>
          <a:prstGeom prst="rect">
            <a:avLst/>
          </a:prstGeom>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914" y="5188227"/>
            <a:ext cx="3281043" cy="9747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
          <p:cNvSpPr txBox="1">
            <a:spLocks noChangeArrowheads="1"/>
          </p:cNvSpPr>
          <p:nvPr/>
        </p:nvSpPr>
        <p:spPr bwMode="auto">
          <a:xfrm>
            <a:off x="6688731" y="6020223"/>
            <a:ext cx="293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800" dirty="0" smtClean="0"/>
              <a:t>The 8</a:t>
            </a:r>
            <a:r>
              <a:rPr lang="en-US" altLang="ja-JP" sz="1800" baseline="30000" dirty="0" smtClean="0"/>
              <a:t>th</a:t>
            </a:r>
            <a:r>
              <a:rPr lang="en-US" altLang="ja-JP" sz="1800" dirty="0" smtClean="0"/>
              <a:t>  Symposium in Beijing</a:t>
            </a:r>
            <a:endParaRPr lang="ja-JP" altLang="en-US" sz="1800" dirty="0"/>
          </a:p>
        </p:txBody>
      </p:sp>
      <p:sp>
        <p:nvSpPr>
          <p:cNvPr id="19" name="コンテンツ プレースホルダー 2"/>
          <p:cNvSpPr>
            <a:spLocks noGrp="1"/>
          </p:cNvSpPr>
          <p:nvPr>
            <p:ph idx="1"/>
          </p:nvPr>
        </p:nvSpPr>
        <p:spPr>
          <a:xfrm>
            <a:off x="0" y="799982"/>
            <a:ext cx="9906001" cy="1571737"/>
          </a:xfrm>
        </p:spPr>
        <p:txBody>
          <a:bodyPr>
            <a:normAutofit/>
          </a:bodyPr>
          <a:lstStyle/>
          <a:p>
            <a:pPr marL="363538" indent="-363538">
              <a:buFont typeface="Wingdings" panose="05000000000000000000" pitchFamily="2" charset="2"/>
              <a:buChar char="u"/>
            </a:pPr>
            <a:r>
              <a:rPr lang="en-US" altLang="ja-JP" sz="2400" dirty="0"/>
              <a:t>To foster the community of researchers and to enhance shared understanding on environmental issues particular to the </a:t>
            </a:r>
            <a:r>
              <a:rPr lang="en-US" altLang="ja-JP" sz="2400" dirty="0" smtClean="0"/>
              <a:t>region</a:t>
            </a:r>
            <a:r>
              <a:rPr lang="en-US" altLang="ja-JP" sz="2400" dirty="0"/>
              <a:t>.</a:t>
            </a:r>
          </a:p>
          <a:p>
            <a:pPr marL="363538" indent="-363538">
              <a:buFont typeface="Wingdings" panose="05000000000000000000" pitchFamily="2" charset="2"/>
              <a:buChar char="u"/>
            </a:pPr>
            <a:r>
              <a:rPr lang="en-US" altLang="ja-JP" sz="2400" dirty="0" smtClean="0"/>
              <a:t>Organized </a:t>
            </a:r>
            <a:r>
              <a:rPr lang="en-US" altLang="ja-JP" sz="2400" dirty="0"/>
              <a:t>by Japan and GEO Secretariat </a:t>
            </a:r>
            <a:r>
              <a:rPr lang="en-US" altLang="ja-JP" sz="2400" dirty="0" smtClean="0"/>
              <a:t>annually </a:t>
            </a:r>
            <a:r>
              <a:rPr lang="en-US" altLang="ja-JP" sz="2400" dirty="0"/>
              <a:t>since 2007 and convened total 1,617  participants. </a:t>
            </a:r>
          </a:p>
        </p:txBody>
      </p:sp>
    </p:spTree>
    <p:extLst>
      <p:ext uri="{BB962C8B-B14F-4D97-AF65-F5344CB8AC3E}">
        <p14:creationId xmlns:p14="http://schemas.microsoft.com/office/powerpoint/2010/main" val="2442516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0" y="115889"/>
            <a:ext cx="9906000" cy="461665"/>
          </a:xfrm>
          <a:prstGeom prst="rect">
            <a:avLst/>
          </a:prstGeom>
          <a:solidFill>
            <a:srgbClr val="253F82"/>
          </a:solidFill>
          <a:ln w="9525">
            <a:noFill/>
            <a:miter lim="800000"/>
            <a:headEnd/>
            <a:tailEnd/>
          </a:ln>
        </p:spPr>
        <p:txBody>
          <a:bodyPr>
            <a:spAutoFit/>
          </a:bodyPr>
          <a:lstStyle/>
          <a:p>
            <a:pPr algn="ctr" eaLnBrk="1" fontAlgn="auto" hangingPunct="1">
              <a:spcBef>
                <a:spcPts val="0"/>
              </a:spcBef>
              <a:spcAft>
                <a:spcPts val="600"/>
              </a:spcAft>
              <a:defRPr/>
            </a:pPr>
            <a:r>
              <a:rPr lang="en-US" altLang="ja-JP" sz="2400" b="1" kern="0" dirty="0" smtClean="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(Case) Monitoring Goal 14 and 13 by ocean observation</a:t>
            </a:r>
            <a:endParaRPr lang="ja-JP" altLang="en-US" sz="2400"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endParaRPr>
          </a:p>
        </p:txBody>
      </p:sp>
      <p:grpSp>
        <p:nvGrpSpPr>
          <p:cNvPr id="6" name="グループ化 5"/>
          <p:cNvGrpSpPr/>
          <p:nvPr/>
        </p:nvGrpSpPr>
        <p:grpSpPr>
          <a:xfrm>
            <a:off x="331541" y="1042932"/>
            <a:ext cx="9131843" cy="1405436"/>
            <a:chOff x="345986" y="778938"/>
            <a:chExt cx="8734516" cy="1405436"/>
          </a:xfrm>
        </p:grpSpPr>
        <p:sp>
          <p:nvSpPr>
            <p:cNvPr id="16" name="角丸四角形 15"/>
            <p:cNvSpPr/>
            <p:nvPr/>
          </p:nvSpPr>
          <p:spPr>
            <a:xfrm>
              <a:off x="345986" y="778938"/>
              <a:ext cx="8734516" cy="1381242"/>
            </a:xfrm>
            <a:prstGeom prst="roundRect">
              <a:avLst/>
            </a:prstGeom>
            <a:solidFill>
              <a:schemeClr val="accent1">
                <a:lumMod val="20000"/>
                <a:lumOff val="80000"/>
              </a:schemeClr>
            </a:solidFill>
            <a:ln w="38100">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正方形/長方形 2"/>
            <p:cNvSpPr/>
            <p:nvPr/>
          </p:nvSpPr>
          <p:spPr>
            <a:xfrm>
              <a:off x="1635216" y="845546"/>
              <a:ext cx="7445286" cy="1338828"/>
            </a:xfrm>
            <a:prstGeom prst="rect">
              <a:avLst/>
            </a:prstGeom>
          </p:spPr>
          <p:txBody>
            <a:bodyPr wrap="square">
              <a:spAutoFit/>
            </a:bodyPr>
            <a:lstStyle/>
            <a:p>
              <a:pPr eaLnBrk="1" hangingPunct="1">
                <a:lnSpc>
                  <a:spcPct val="15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Goal 14</a:t>
              </a:r>
            </a:p>
            <a:p>
              <a:pPr eaLnBrk="1" hangingPunct="1">
                <a:lnSpc>
                  <a:spcPct val="15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Conservation and sustainable use of the oceans, seas and marine resources</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cstate="print"/>
            <a:stretch>
              <a:fillRect/>
            </a:stretch>
          </p:blipFill>
          <p:spPr>
            <a:xfrm>
              <a:off x="507888" y="960680"/>
              <a:ext cx="1127328" cy="1033579"/>
            </a:xfrm>
            <a:prstGeom prst="rect">
              <a:avLst/>
            </a:prstGeom>
          </p:spPr>
        </p:pic>
      </p:grpSp>
      <p:pic>
        <p:nvPicPr>
          <p:cNvPr id="17410" name="Picture 2" descr="A Zayapa red crab perches on a rock at Punta Albemarle in Isabela island at Galapagos National Park"/>
          <p:cNvPicPr>
            <a:picLocks noChangeAspect="1" noChangeArrowheads="1"/>
          </p:cNvPicPr>
          <p:nvPr/>
        </p:nvPicPr>
        <p:blipFill>
          <a:blip r:embed="rId4" cstate="print"/>
          <a:srcRect/>
          <a:stretch>
            <a:fillRect/>
          </a:stretch>
        </p:blipFill>
        <p:spPr bwMode="auto">
          <a:xfrm>
            <a:off x="25802035" y="-26008013"/>
            <a:ext cx="2476500" cy="1524000"/>
          </a:xfrm>
          <a:prstGeom prst="rect">
            <a:avLst/>
          </a:prstGeom>
          <a:noFill/>
        </p:spPr>
      </p:pic>
      <p:grpSp>
        <p:nvGrpSpPr>
          <p:cNvPr id="5" name="グループ化 4"/>
          <p:cNvGrpSpPr/>
          <p:nvPr/>
        </p:nvGrpSpPr>
        <p:grpSpPr>
          <a:xfrm>
            <a:off x="331542" y="4298165"/>
            <a:ext cx="9131842" cy="1247780"/>
            <a:chOff x="410192" y="2295109"/>
            <a:chExt cx="8606105" cy="1247780"/>
          </a:xfrm>
        </p:grpSpPr>
        <p:sp>
          <p:nvSpPr>
            <p:cNvPr id="14" name="角丸四角形 13"/>
            <p:cNvSpPr/>
            <p:nvPr/>
          </p:nvSpPr>
          <p:spPr>
            <a:xfrm>
              <a:off x="410192" y="2295109"/>
              <a:ext cx="8606105" cy="1247780"/>
            </a:xfrm>
            <a:prstGeom prst="roundRect">
              <a:avLst/>
            </a:prstGeom>
            <a:solidFill>
              <a:schemeClr val="accent6">
                <a:lumMod val="20000"/>
                <a:lumOff val="80000"/>
              </a:schemeClr>
            </a:solidFill>
            <a:ln w="38100">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055" t="68894" r="79167" b="14194"/>
            <a:stretch/>
          </p:blipFill>
          <p:spPr bwMode="auto">
            <a:xfrm>
              <a:off x="476955" y="2457674"/>
              <a:ext cx="1127328" cy="97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1680467" y="2451896"/>
              <a:ext cx="7335830" cy="923330"/>
            </a:xfrm>
            <a:prstGeom prst="rect">
              <a:avLst/>
            </a:prstGeom>
          </p:spPr>
          <p:txBody>
            <a:bodyPr wrap="square">
              <a:spAutoFit/>
            </a:bodyPr>
            <a:lstStyle/>
            <a:p>
              <a:pPr eaLnBrk="1" hangingPunct="1">
                <a:lnSpc>
                  <a:spcPct val="15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Goal 13</a:t>
              </a:r>
            </a:p>
            <a:p>
              <a:pPr eaLnBrk="1" hangingPunct="1">
                <a:lnSpc>
                  <a:spcPct val="150000"/>
                </a:lnSpc>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Take </a:t>
              </a:r>
              <a:r>
                <a:rPr lang="en-US" altLang="ja-JP" b="1" dirty="0">
                  <a:latin typeface="Meiryo UI" panose="020B0604030504040204" pitchFamily="50" charset="-128"/>
                  <a:ea typeface="Meiryo UI" panose="020B0604030504040204" pitchFamily="50" charset="-128"/>
                  <a:cs typeface="Meiryo UI" panose="020B0604030504040204" pitchFamily="50" charset="-128"/>
                </a:rPr>
                <a:t>urgent action to combat climate change and its impacts</a:t>
              </a:r>
            </a:p>
          </p:txBody>
        </p:sp>
      </p:grpSp>
      <p:sp>
        <p:nvSpPr>
          <p:cNvPr id="17" name="正方形/長方形 16"/>
          <p:cNvSpPr/>
          <p:nvPr/>
        </p:nvSpPr>
        <p:spPr>
          <a:xfrm>
            <a:off x="331542" y="2554194"/>
            <a:ext cx="9560014" cy="830997"/>
          </a:xfrm>
          <a:prstGeom prst="rect">
            <a:avLst/>
          </a:prstGeom>
        </p:spPr>
        <p:txBody>
          <a:bodyPr wrap="square">
            <a:spAutoFit/>
          </a:bodyPr>
          <a:lstStyle/>
          <a:p>
            <a:r>
              <a:rPr lang="en-US" altLang="ja-JP" sz="2400" dirty="0" smtClean="0"/>
              <a:t>14.2 Ocean and coastal ecosystem</a:t>
            </a:r>
            <a:r>
              <a:rPr lang="ja-JP" altLang="en-US" sz="2400" dirty="0" smtClean="0"/>
              <a:t>　　　　</a:t>
            </a:r>
            <a:r>
              <a:rPr lang="en-US" altLang="ja-JP" sz="2400" dirty="0" smtClean="0"/>
              <a:t>De-Oxygenation</a:t>
            </a:r>
            <a:r>
              <a:rPr lang="ja-JP" altLang="en-US" sz="2400" dirty="0"/>
              <a:t> </a:t>
            </a:r>
            <a:r>
              <a:rPr lang="en-US" altLang="ja-JP" sz="2400" dirty="0" smtClean="0"/>
              <a:t>and Chlorophyll A. </a:t>
            </a:r>
          </a:p>
          <a:p>
            <a:r>
              <a:rPr lang="en-US" altLang="ja-JP" sz="2400" dirty="0" smtClean="0"/>
              <a:t>14.3 Ocean acidification</a:t>
            </a:r>
            <a:r>
              <a:rPr lang="ja-JP" altLang="en-US" sz="2400" dirty="0" smtClean="0"/>
              <a:t>　　　　　　　　　　</a:t>
            </a:r>
            <a:r>
              <a:rPr lang="en-US" altLang="ja-JP" sz="2400" dirty="0" smtClean="0"/>
              <a:t>pH and Carbon dioxide</a:t>
            </a:r>
          </a:p>
        </p:txBody>
      </p:sp>
      <p:sp>
        <p:nvSpPr>
          <p:cNvPr id="9" name="右矢印 8"/>
          <p:cNvSpPr/>
          <p:nvPr/>
        </p:nvSpPr>
        <p:spPr>
          <a:xfrm>
            <a:off x="4883019" y="2606835"/>
            <a:ext cx="421361" cy="362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4883019" y="3023513"/>
            <a:ext cx="421361" cy="362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02383" y="5698661"/>
            <a:ext cx="9560014" cy="461665"/>
          </a:xfrm>
          <a:prstGeom prst="rect">
            <a:avLst/>
          </a:prstGeom>
        </p:spPr>
        <p:txBody>
          <a:bodyPr wrap="square">
            <a:spAutoFit/>
          </a:bodyPr>
          <a:lstStyle/>
          <a:p>
            <a:r>
              <a:rPr lang="en-US" altLang="ja-JP" sz="2400" dirty="0" smtClean="0"/>
              <a:t>Climate change and sea level rise</a:t>
            </a:r>
          </a:p>
        </p:txBody>
      </p:sp>
      <p:sp>
        <p:nvSpPr>
          <p:cNvPr id="23" name="右矢印 22"/>
          <p:cNvSpPr/>
          <p:nvPr/>
        </p:nvSpPr>
        <p:spPr>
          <a:xfrm>
            <a:off x="4761028" y="5751519"/>
            <a:ext cx="421361" cy="362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182390" y="5702116"/>
            <a:ext cx="3971230" cy="461665"/>
          </a:xfrm>
          <a:prstGeom prst="rect">
            <a:avLst/>
          </a:prstGeom>
        </p:spPr>
        <p:txBody>
          <a:bodyPr wrap="square">
            <a:spAutoFit/>
          </a:bodyPr>
          <a:lstStyle/>
          <a:p>
            <a:r>
              <a:rPr lang="en-US" altLang="ja-JP" sz="2400" dirty="0" smtClean="0"/>
              <a:t>temperature, salinity etc.</a:t>
            </a:r>
          </a:p>
        </p:txBody>
      </p:sp>
    </p:spTree>
    <p:extLst>
      <p:ext uri="{BB962C8B-B14F-4D97-AF65-F5344CB8AC3E}">
        <p14:creationId xmlns:p14="http://schemas.microsoft.com/office/powerpoint/2010/main" val="183184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Grp="1" noChangeArrowheads="1"/>
          </p:cNvSpPr>
          <p:nvPr/>
        </p:nvSpPr>
        <p:spPr bwMode="auto">
          <a:xfrm>
            <a:off x="1052513" y="3021013"/>
            <a:ext cx="9575800" cy="838200"/>
          </a:xfrm>
          <a:prstGeom prst="rect">
            <a:avLst/>
          </a:prstGeom>
          <a:noFill/>
          <a:ln w="9525">
            <a:noFill/>
            <a:miter lim="800000"/>
            <a:headEnd/>
            <a:tailEnd/>
          </a:ln>
        </p:spPr>
        <p:txBody>
          <a:bodyPr anchor="ctr"/>
          <a:lstStyle/>
          <a:p>
            <a:pPr algn="ctr" eaLnBrk="1" hangingPunct="1"/>
            <a:endParaRPr lang="en-US" altLang="ja-JP" sz="2000" b="1" dirty="0">
              <a:solidFill>
                <a:srgbClr val="000090"/>
              </a:solidFill>
              <a:cs typeface="Times New Roman" pitchFamily="18" charset="0"/>
            </a:endParaRPr>
          </a:p>
        </p:txBody>
      </p:sp>
      <p:pic>
        <p:nvPicPr>
          <p:cNvPr id="10" name="Picture 2" descr="http://www.ipcc.ch/report/graphics/images/Assessment%20Reports/AR5%20-%20WG1/SPM/FigSPM-03.jpg"/>
          <p:cNvPicPr>
            <a:picLocks noChangeAspect="1" noChangeArrowheads="1"/>
          </p:cNvPicPr>
          <p:nvPr/>
        </p:nvPicPr>
        <p:blipFill>
          <a:blip r:embed="rId3" cstate="print"/>
          <a:srcRect t="50049" b="25249"/>
          <a:stretch>
            <a:fillRect/>
          </a:stretch>
        </p:blipFill>
        <p:spPr bwMode="auto">
          <a:xfrm>
            <a:off x="6520426" y="2532806"/>
            <a:ext cx="3253758" cy="1758327"/>
          </a:xfrm>
          <a:prstGeom prst="rect">
            <a:avLst/>
          </a:prstGeom>
          <a:noFill/>
          <a:ln w="38100">
            <a:solidFill>
              <a:schemeClr val="accent1"/>
            </a:solidFill>
          </a:ln>
        </p:spPr>
      </p:pic>
      <p:pic>
        <p:nvPicPr>
          <p:cNvPr id="11" name="図 10"/>
          <p:cNvPicPr>
            <a:picLocks noChangeAspect="1"/>
          </p:cNvPicPr>
          <p:nvPr/>
        </p:nvPicPr>
        <p:blipFill rotWithShape="1">
          <a:blip r:embed="rId4" cstate="print"/>
          <a:srcRect t="1606" b="2324"/>
          <a:stretch/>
        </p:blipFill>
        <p:spPr>
          <a:xfrm>
            <a:off x="6479140" y="690547"/>
            <a:ext cx="3293423" cy="1663430"/>
          </a:xfrm>
          <a:prstGeom prst="rect">
            <a:avLst/>
          </a:prstGeom>
          <a:ln w="28575">
            <a:solidFill>
              <a:srgbClr val="FF0000"/>
            </a:solidFill>
          </a:ln>
        </p:spPr>
      </p:pic>
      <p:sp>
        <p:nvSpPr>
          <p:cNvPr id="3" name="テキスト ボックス 2"/>
          <p:cNvSpPr txBox="1"/>
          <p:nvPr/>
        </p:nvSpPr>
        <p:spPr>
          <a:xfrm>
            <a:off x="8176581" y="6266646"/>
            <a:ext cx="1407758" cy="276999"/>
          </a:xfrm>
          <a:prstGeom prst="rect">
            <a:avLst/>
          </a:prstGeom>
          <a:noFill/>
        </p:spPr>
        <p:txBody>
          <a:bodyPr wrap="none" rtlCol="0">
            <a:spAutoFit/>
          </a:bodyPr>
          <a:lstStyle/>
          <a:p>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from IPCC AR5</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21"/>
          <p:cNvSpPr txBox="1">
            <a:spLocks noChangeArrowheads="1"/>
          </p:cNvSpPr>
          <p:nvPr/>
        </p:nvSpPr>
        <p:spPr bwMode="auto">
          <a:xfrm>
            <a:off x="7707690" y="3735413"/>
            <a:ext cx="1969835" cy="276999"/>
          </a:xfrm>
          <a:prstGeom prst="rect">
            <a:avLst/>
          </a:prstGeom>
          <a:noFill/>
          <a:ln w="9525">
            <a:noFill/>
            <a:miter lim="800000"/>
            <a:headEnd/>
            <a:tailEnd/>
          </a:ln>
        </p:spPr>
        <p:txBody>
          <a:bodyPr wrap="none">
            <a:spAutoFit/>
          </a:bodyPr>
          <a:lstStyle/>
          <a:p>
            <a:r>
              <a:rPr lang="en-US" altLang="ja-JP" sz="1200" b="1" dirty="0" smtClean="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Heat Content Change </a:t>
            </a:r>
            <a:endParaRPr lang="ja-JP" altLang="en-US" sz="1200" b="1" dirty="0">
              <a:solidFill>
                <a:schemeClr val="accent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1"/>
          <p:cNvSpPr txBox="1">
            <a:spLocks noChangeArrowheads="1"/>
          </p:cNvSpPr>
          <p:nvPr/>
        </p:nvSpPr>
        <p:spPr bwMode="auto">
          <a:xfrm>
            <a:off x="7758399" y="2087739"/>
            <a:ext cx="1923027" cy="276999"/>
          </a:xfrm>
          <a:prstGeom prst="rect">
            <a:avLst/>
          </a:prstGeom>
          <a:noFill/>
          <a:ln w="9525">
            <a:noFill/>
            <a:miter lim="800000"/>
            <a:headEnd/>
            <a:tailEnd/>
          </a:ln>
        </p:spPr>
        <p:txBody>
          <a:bodyPr wrap="none">
            <a:spAutoFit/>
          </a:bodyPr>
          <a:lstStyle/>
          <a:p>
            <a:r>
              <a:rPr lang="en-US" altLang="ja-JP" sz="12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Deep Water Warming</a:t>
            </a:r>
          </a:p>
        </p:txBody>
      </p:sp>
      <p:pic>
        <p:nvPicPr>
          <p:cNvPr id="28" name="Picture 2" descr="http://www.ipcc.ch/report/graphics/images/Assessment%20Reports/AR5%20-%20WG1/SPM/FigSPM-03.jpg"/>
          <p:cNvPicPr>
            <a:picLocks noChangeAspect="1" noChangeArrowheads="1"/>
          </p:cNvPicPr>
          <p:nvPr/>
        </p:nvPicPr>
        <p:blipFill>
          <a:blip r:embed="rId3" cstate="print"/>
          <a:srcRect t="74611"/>
          <a:stretch>
            <a:fillRect/>
          </a:stretch>
        </p:blipFill>
        <p:spPr bwMode="auto">
          <a:xfrm>
            <a:off x="6537284" y="4493842"/>
            <a:ext cx="3271589" cy="1764315"/>
          </a:xfrm>
          <a:prstGeom prst="rect">
            <a:avLst/>
          </a:prstGeom>
          <a:noFill/>
          <a:ln w="28575">
            <a:solidFill>
              <a:srgbClr val="92D050"/>
            </a:solidFill>
          </a:ln>
        </p:spPr>
      </p:pic>
      <p:sp>
        <p:nvSpPr>
          <p:cNvPr id="31" name="テキスト ボックス 21"/>
          <p:cNvSpPr txBox="1">
            <a:spLocks noChangeArrowheads="1"/>
          </p:cNvSpPr>
          <p:nvPr/>
        </p:nvSpPr>
        <p:spPr bwMode="auto">
          <a:xfrm>
            <a:off x="8322512" y="5649092"/>
            <a:ext cx="1402307" cy="276999"/>
          </a:xfrm>
          <a:prstGeom prst="rect">
            <a:avLst/>
          </a:prstGeom>
          <a:noFill/>
          <a:ln w="9525">
            <a:noFill/>
            <a:miter lim="800000"/>
            <a:headEnd/>
            <a:tailEnd/>
          </a:ln>
        </p:spPr>
        <p:txBody>
          <a:bodyPr wrap="none">
            <a:spAutoFit/>
          </a:bodyPr>
          <a:lstStyle/>
          <a:p>
            <a:r>
              <a:rPr lang="en-US" altLang="ja-JP" sz="1200" b="1" dirty="0" smtClean="0">
                <a:solidFill>
                  <a:srgbClr val="00B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Sea Level Rise </a:t>
            </a:r>
            <a:endParaRPr lang="ja-JP" altLang="en-US" sz="1200" b="1" dirty="0">
              <a:solidFill>
                <a:srgbClr val="00B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34"/>
          <p:cNvGrpSpPr/>
          <p:nvPr/>
        </p:nvGrpSpPr>
        <p:grpSpPr>
          <a:xfrm>
            <a:off x="77188" y="548964"/>
            <a:ext cx="3422072" cy="2051732"/>
            <a:chOff x="1273175" y="1122363"/>
            <a:chExt cx="6516688" cy="3730625"/>
          </a:xfrm>
        </p:grpSpPr>
        <p:grpSp>
          <p:nvGrpSpPr>
            <p:cNvPr id="17" name="グループ化 16441"/>
            <p:cNvGrpSpPr>
              <a:grpSpLocks/>
            </p:cNvGrpSpPr>
            <p:nvPr/>
          </p:nvGrpSpPr>
          <p:grpSpPr bwMode="auto">
            <a:xfrm>
              <a:off x="1273175" y="1122363"/>
              <a:ext cx="6516688" cy="3730625"/>
              <a:chOff x="1272859" y="1121980"/>
              <a:chExt cx="6516729" cy="3731008"/>
            </a:xfrm>
          </p:grpSpPr>
          <p:pic>
            <p:nvPicPr>
              <p:cNvPr id="61" name="図 1"/>
              <p:cNvPicPr>
                <a:picLocks noChangeAspect="1"/>
              </p:cNvPicPr>
              <p:nvPr/>
            </p:nvPicPr>
            <p:blipFill>
              <a:blip r:embed="rId5" cstate="print"/>
              <a:srcRect/>
              <a:stretch>
                <a:fillRect/>
              </a:stretch>
            </p:blipFill>
            <p:spPr bwMode="auto">
              <a:xfrm>
                <a:off x="1272859" y="1121980"/>
                <a:ext cx="6516729" cy="3731008"/>
              </a:xfrm>
              <a:prstGeom prst="rect">
                <a:avLst/>
              </a:prstGeom>
              <a:noFill/>
              <a:ln w="9525">
                <a:noFill/>
                <a:miter lim="800000"/>
                <a:headEnd/>
                <a:tailEnd/>
              </a:ln>
            </p:spPr>
          </p:pic>
          <p:sp>
            <p:nvSpPr>
              <p:cNvPr id="62" name="正方形/長方形 61"/>
              <p:cNvSpPr/>
              <p:nvPr/>
            </p:nvSpPr>
            <p:spPr>
              <a:xfrm>
                <a:off x="3816050" y="4405267"/>
                <a:ext cx="1511310" cy="142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grpSp>
        <p:grpSp>
          <p:nvGrpSpPr>
            <p:cNvPr id="18" name="グループ化 44"/>
            <p:cNvGrpSpPr>
              <a:grpSpLocks/>
            </p:cNvGrpSpPr>
            <p:nvPr/>
          </p:nvGrpSpPr>
          <p:grpSpPr bwMode="auto">
            <a:xfrm>
              <a:off x="2193925" y="1709738"/>
              <a:ext cx="2873375" cy="2295525"/>
              <a:chOff x="2193925" y="1709738"/>
              <a:chExt cx="2873375" cy="2295525"/>
            </a:xfrm>
          </p:grpSpPr>
          <p:cxnSp>
            <p:nvCxnSpPr>
              <p:cNvPr id="19" name="直線コネクタ 18"/>
              <p:cNvCxnSpPr/>
              <p:nvPr/>
            </p:nvCxnSpPr>
            <p:spPr>
              <a:xfrm>
                <a:off x="3292475" y="2084388"/>
                <a:ext cx="4587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グループ化 16440"/>
              <p:cNvGrpSpPr>
                <a:grpSpLocks/>
              </p:cNvGrpSpPr>
              <p:nvPr/>
            </p:nvGrpSpPr>
            <p:grpSpPr bwMode="auto">
              <a:xfrm>
                <a:off x="2193925" y="1709738"/>
                <a:ext cx="2873375" cy="2295525"/>
                <a:chOff x="2194327" y="1709737"/>
                <a:chExt cx="2872981" cy="2295327"/>
              </a:xfrm>
            </p:grpSpPr>
            <p:grpSp>
              <p:nvGrpSpPr>
                <p:cNvPr id="21" name="グループ化 16436"/>
                <p:cNvGrpSpPr>
                  <a:grpSpLocks/>
                </p:cNvGrpSpPr>
                <p:nvPr/>
              </p:nvGrpSpPr>
              <p:grpSpPr bwMode="auto">
                <a:xfrm>
                  <a:off x="2194327" y="1709737"/>
                  <a:ext cx="2872981" cy="2295327"/>
                  <a:chOff x="2194327" y="1709737"/>
                  <a:chExt cx="2872981" cy="2295327"/>
                </a:xfrm>
              </p:grpSpPr>
              <p:grpSp>
                <p:nvGrpSpPr>
                  <p:cNvPr id="23" name="グループ化 16433"/>
                  <p:cNvGrpSpPr>
                    <a:grpSpLocks/>
                  </p:cNvGrpSpPr>
                  <p:nvPr/>
                </p:nvGrpSpPr>
                <p:grpSpPr bwMode="auto">
                  <a:xfrm>
                    <a:off x="2699792" y="1709737"/>
                    <a:ext cx="2367516" cy="2295327"/>
                    <a:chOff x="2699792" y="1709737"/>
                    <a:chExt cx="2367516" cy="2295327"/>
                  </a:xfrm>
                </p:grpSpPr>
                <p:grpSp>
                  <p:nvGrpSpPr>
                    <p:cNvPr id="25" name="グループ化 16430"/>
                    <p:cNvGrpSpPr>
                      <a:grpSpLocks/>
                    </p:cNvGrpSpPr>
                    <p:nvPr/>
                  </p:nvGrpSpPr>
                  <p:grpSpPr bwMode="auto">
                    <a:xfrm>
                      <a:off x="2699792" y="1709737"/>
                      <a:ext cx="2367516" cy="2295327"/>
                      <a:chOff x="2699792" y="1709737"/>
                      <a:chExt cx="2367516" cy="2295327"/>
                    </a:xfrm>
                  </p:grpSpPr>
                  <p:grpSp>
                    <p:nvGrpSpPr>
                      <p:cNvPr id="29" name="グループ化 16423"/>
                      <p:cNvGrpSpPr>
                        <a:grpSpLocks/>
                      </p:cNvGrpSpPr>
                      <p:nvPr/>
                    </p:nvGrpSpPr>
                    <p:grpSpPr bwMode="auto">
                      <a:xfrm>
                        <a:off x="3203848" y="1709737"/>
                        <a:ext cx="1863460" cy="2295327"/>
                        <a:chOff x="3203848" y="1709737"/>
                        <a:chExt cx="1863460" cy="2295327"/>
                      </a:xfrm>
                    </p:grpSpPr>
                    <p:grpSp>
                      <p:nvGrpSpPr>
                        <p:cNvPr id="34" name="グループ化 16413"/>
                        <p:cNvGrpSpPr>
                          <a:grpSpLocks/>
                        </p:cNvGrpSpPr>
                        <p:nvPr/>
                      </p:nvGrpSpPr>
                      <p:grpSpPr bwMode="auto">
                        <a:xfrm>
                          <a:off x="3203848" y="1709737"/>
                          <a:ext cx="1863460" cy="2295327"/>
                          <a:chOff x="3203848" y="1709737"/>
                          <a:chExt cx="1863460" cy="2295327"/>
                        </a:xfrm>
                      </p:grpSpPr>
                      <p:grpSp>
                        <p:nvGrpSpPr>
                          <p:cNvPr id="39" name="グループ化 16405"/>
                          <p:cNvGrpSpPr>
                            <a:grpSpLocks/>
                          </p:cNvGrpSpPr>
                          <p:nvPr/>
                        </p:nvGrpSpPr>
                        <p:grpSpPr bwMode="auto">
                          <a:xfrm>
                            <a:off x="3203848" y="1709737"/>
                            <a:ext cx="1702891" cy="2295327"/>
                            <a:chOff x="3203848" y="1709737"/>
                            <a:chExt cx="1702891" cy="2295327"/>
                          </a:xfrm>
                        </p:grpSpPr>
                        <p:grpSp>
                          <p:nvGrpSpPr>
                            <p:cNvPr id="44" name="グループ化 16402"/>
                            <p:cNvGrpSpPr>
                              <a:grpSpLocks/>
                            </p:cNvGrpSpPr>
                            <p:nvPr/>
                          </p:nvGrpSpPr>
                          <p:grpSpPr bwMode="auto">
                            <a:xfrm>
                              <a:off x="3203848" y="1709737"/>
                              <a:ext cx="1702891" cy="1328738"/>
                              <a:chOff x="3203848" y="1709737"/>
                              <a:chExt cx="1702891" cy="1328738"/>
                            </a:xfrm>
                          </p:grpSpPr>
                          <p:grpSp>
                            <p:nvGrpSpPr>
                              <p:cNvPr id="46" name="グループ化 16393"/>
                              <p:cNvGrpSpPr>
                                <a:grpSpLocks/>
                              </p:cNvGrpSpPr>
                              <p:nvPr/>
                            </p:nvGrpSpPr>
                            <p:grpSpPr bwMode="auto">
                              <a:xfrm>
                                <a:off x="3203848" y="1844824"/>
                                <a:ext cx="1702891" cy="1193651"/>
                                <a:chOff x="3203848" y="1844824"/>
                                <a:chExt cx="1702891" cy="1193651"/>
                              </a:xfrm>
                            </p:grpSpPr>
                            <p:grpSp>
                              <p:nvGrpSpPr>
                                <p:cNvPr id="51" name="グループ化 21"/>
                                <p:cNvGrpSpPr>
                                  <a:grpSpLocks/>
                                </p:cNvGrpSpPr>
                                <p:nvPr/>
                              </p:nvGrpSpPr>
                              <p:grpSpPr bwMode="auto">
                                <a:xfrm>
                                  <a:off x="3203848" y="1844824"/>
                                  <a:ext cx="504056" cy="1193651"/>
                                  <a:chOff x="3203848" y="1844824"/>
                                  <a:chExt cx="504056" cy="1193651"/>
                                </a:xfrm>
                              </p:grpSpPr>
                              <p:grpSp>
                                <p:nvGrpSpPr>
                                  <p:cNvPr id="56" name="グループ化 13"/>
                                  <p:cNvGrpSpPr>
                                    <a:grpSpLocks/>
                                  </p:cNvGrpSpPr>
                                  <p:nvPr/>
                                </p:nvGrpSpPr>
                                <p:grpSpPr bwMode="auto">
                                  <a:xfrm>
                                    <a:off x="3635896" y="1844824"/>
                                    <a:ext cx="72008" cy="1193651"/>
                                    <a:chOff x="3635896" y="1844824"/>
                                    <a:chExt cx="72008" cy="1193651"/>
                                  </a:xfrm>
                                </p:grpSpPr>
                                <p:cxnSp>
                                  <p:nvCxnSpPr>
                                    <p:cNvPr id="59" name="直線コネクタ 3"/>
                                    <p:cNvCxnSpPr/>
                                    <p:nvPr/>
                                  </p:nvCxnSpPr>
                                  <p:spPr>
                                    <a:xfrm>
                                      <a:off x="3640342" y="1844662"/>
                                      <a:ext cx="68253" cy="101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9"/>
                                    <p:cNvCxnSpPr/>
                                    <p:nvPr/>
                                  </p:nvCxnSpPr>
                                  <p:spPr>
                                    <a:xfrm>
                                      <a:off x="3708595" y="1946253"/>
                                      <a:ext cx="0" cy="1092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直線コネクタ 17"/>
                                  <p:cNvCxnSpPr/>
                                  <p:nvPr/>
                                </p:nvCxnSpPr>
                                <p:spPr>
                                  <a:xfrm>
                                    <a:off x="3203839" y="2206581"/>
                                    <a:ext cx="0" cy="485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203839" y="2692314"/>
                                    <a:ext cx="144443" cy="888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グループ化 16391"/>
                                <p:cNvGrpSpPr>
                                  <a:grpSpLocks/>
                                </p:cNvGrpSpPr>
                                <p:nvPr/>
                              </p:nvGrpSpPr>
                              <p:grpSpPr bwMode="auto">
                                <a:xfrm>
                                  <a:off x="3322712" y="1887416"/>
                                  <a:ext cx="1584027" cy="135059"/>
                                  <a:chOff x="3322712" y="1887416"/>
                                  <a:chExt cx="1584027" cy="135059"/>
                                </a:xfrm>
                              </p:grpSpPr>
                              <p:cxnSp>
                                <p:nvCxnSpPr>
                                  <p:cNvPr id="53" name="直線コネクタ 27"/>
                                  <p:cNvCxnSpPr/>
                                  <p:nvPr/>
                                </p:nvCxnSpPr>
                                <p:spPr>
                                  <a:xfrm flipV="1">
                                    <a:off x="3564153" y="1895457"/>
                                    <a:ext cx="71427" cy="101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683198" y="1887521"/>
                                    <a:ext cx="1223795" cy="79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3322886" y="1973238"/>
                                    <a:ext cx="228569" cy="49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7" name="グループ化 16401"/>
                              <p:cNvGrpSpPr>
                                <a:grpSpLocks/>
                              </p:cNvGrpSpPr>
                              <p:nvPr/>
                            </p:nvGrpSpPr>
                            <p:grpSpPr bwMode="auto">
                              <a:xfrm>
                                <a:off x="3995936" y="1709737"/>
                                <a:ext cx="72008" cy="1074825"/>
                                <a:chOff x="3995936" y="1709737"/>
                                <a:chExt cx="72008" cy="1074825"/>
                              </a:xfrm>
                            </p:grpSpPr>
                            <p:cxnSp>
                              <p:nvCxnSpPr>
                                <p:cNvPr id="49" name="直線コネクタ 16398"/>
                                <p:cNvCxnSpPr/>
                                <p:nvPr/>
                              </p:nvCxnSpPr>
                              <p:spPr>
                                <a:xfrm flipH="1">
                                  <a:off x="3995893" y="1709737"/>
                                  <a:ext cx="71427" cy="1777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16400"/>
                                <p:cNvCxnSpPr/>
                                <p:nvPr/>
                              </p:nvCxnSpPr>
                              <p:spPr>
                                <a:xfrm>
                                  <a:off x="3995893" y="1898633"/>
                                  <a:ext cx="0" cy="885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5" name="直線コネクタ 16404"/>
                            <p:cNvCxnSpPr/>
                            <p:nvPr/>
                          </p:nvCxnSpPr>
                          <p:spPr>
                            <a:xfrm>
                              <a:off x="3851450" y="3573301"/>
                              <a:ext cx="0" cy="431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16412"/>
                          <p:cNvGrpSpPr>
                            <a:grpSpLocks/>
                          </p:cNvGrpSpPr>
                          <p:nvPr/>
                        </p:nvGrpSpPr>
                        <p:grpSpPr bwMode="auto">
                          <a:xfrm>
                            <a:off x="3226914" y="2154637"/>
                            <a:ext cx="1840394" cy="116282"/>
                            <a:chOff x="3226914" y="2154637"/>
                            <a:chExt cx="1840394" cy="116282"/>
                          </a:xfrm>
                        </p:grpSpPr>
                        <p:cxnSp>
                          <p:nvCxnSpPr>
                            <p:cNvPr id="41" name="直線コネクタ 40"/>
                            <p:cNvCxnSpPr/>
                            <p:nvPr/>
                          </p:nvCxnSpPr>
                          <p:spPr>
                            <a:xfrm flipH="1" flipV="1">
                              <a:off x="3348282" y="2263727"/>
                              <a:ext cx="1719026" cy="7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16411"/>
                            <p:cNvCxnSpPr/>
                            <p:nvPr/>
                          </p:nvCxnSpPr>
                          <p:spPr>
                            <a:xfrm flipH="1" flipV="1">
                              <a:off x="3227649" y="2154199"/>
                              <a:ext cx="120633" cy="1095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5" name="グループ化 16422"/>
                        <p:cNvGrpSpPr>
                          <a:grpSpLocks/>
                        </p:cNvGrpSpPr>
                        <p:nvPr/>
                      </p:nvGrpSpPr>
                      <p:grpSpPr bwMode="auto">
                        <a:xfrm>
                          <a:off x="3292986" y="2132013"/>
                          <a:ext cx="144026" cy="708744"/>
                          <a:chOff x="3292986" y="2132013"/>
                          <a:chExt cx="144026" cy="708744"/>
                        </a:xfrm>
                      </p:grpSpPr>
                      <p:cxnSp>
                        <p:nvCxnSpPr>
                          <p:cNvPr id="36" name="直線コネクタ 35"/>
                          <p:cNvCxnSpPr/>
                          <p:nvPr/>
                        </p:nvCxnSpPr>
                        <p:spPr>
                          <a:xfrm>
                            <a:off x="3292727" y="2131976"/>
                            <a:ext cx="126982" cy="904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403837" y="2206582"/>
                            <a:ext cx="25396" cy="5381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3386377" y="2735174"/>
                            <a:ext cx="50793" cy="1063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3" name="直線コネクタ 32"/>
                      <p:cNvCxnSpPr/>
                      <p:nvPr/>
                    </p:nvCxnSpPr>
                    <p:spPr>
                      <a:xfrm>
                        <a:off x="2699083" y="2936768"/>
                        <a:ext cx="122221" cy="249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直線コネクタ 25"/>
                    <p:cNvCxnSpPr/>
                    <p:nvPr/>
                  </p:nvCxnSpPr>
                  <p:spPr>
                    <a:xfrm flipH="1">
                      <a:off x="3024476" y="2568500"/>
                      <a:ext cx="3793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直線コネクタ 23"/>
                  <p:cNvCxnSpPr/>
                  <p:nvPr/>
                </p:nvCxnSpPr>
                <p:spPr>
                  <a:xfrm>
                    <a:off x="2194327" y="3860613"/>
                    <a:ext cx="1225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直線コネクタ 21"/>
                <p:cNvCxnSpPr/>
                <p:nvPr/>
              </p:nvCxnSpPr>
              <p:spPr>
                <a:xfrm flipV="1">
                  <a:off x="3521295" y="3125665"/>
                  <a:ext cx="228569" cy="60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82" name="グループ化 81"/>
          <p:cNvGrpSpPr/>
          <p:nvPr/>
        </p:nvGrpSpPr>
        <p:grpSpPr>
          <a:xfrm>
            <a:off x="77188" y="2699884"/>
            <a:ext cx="3692236" cy="1943368"/>
            <a:chOff x="990600" y="1001713"/>
            <a:chExt cx="7524750" cy="4613275"/>
          </a:xfrm>
        </p:grpSpPr>
        <p:grpSp>
          <p:nvGrpSpPr>
            <p:cNvPr id="83" name="グループ化 24"/>
            <p:cNvGrpSpPr>
              <a:grpSpLocks/>
            </p:cNvGrpSpPr>
            <p:nvPr/>
          </p:nvGrpSpPr>
          <p:grpSpPr bwMode="auto">
            <a:xfrm>
              <a:off x="990600" y="1001713"/>
              <a:ext cx="7524750" cy="4613275"/>
              <a:chOff x="957873" y="971917"/>
              <a:chExt cx="7524328" cy="4613601"/>
            </a:xfrm>
          </p:grpSpPr>
          <p:pic>
            <p:nvPicPr>
              <p:cNvPr id="90" name="図 2"/>
              <p:cNvPicPr>
                <a:picLocks noChangeAspect="1"/>
              </p:cNvPicPr>
              <p:nvPr/>
            </p:nvPicPr>
            <p:blipFill>
              <a:blip r:embed="rId6" cstate="print"/>
              <a:srcRect/>
              <a:stretch>
                <a:fillRect/>
              </a:stretch>
            </p:blipFill>
            <p:spPr bwMode="auto">
              <a:xfrm>
                <a:off x="957873" y="971917"/>
                <a:ext cx="7524328" cy="4613601"/>
              </a:xfrm>
              <a:prstGeom prst="rect">
                <a:avLst/>
              </a:prstGeom>
              <a:noFill/>
              <a:ln w="9525">
                <a:noFill/>
                <a:miter lim="800000"/>
                <a:headEnd/>
                <a:tailEnd/>
              </a:ln>
            </p:spPr>
          </p:pic>
          <p:sp>
            <p:nvSpPr>
              <p:cNvPr id="91" name="円/楕円 90"/>
              <p:cNvSpPr>
                <a:spLocks noChangeAspect="1"/>
              </p:cNvSpPr>
              <p:nvPr/>
            </p:nvSpPr>
            <p:spPr>
              <a:xfrm>
                <a:off x="3707269" y="2786557"/>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92" name="円/楕円 91"/>
              <p:cNvSpPr>
                <a:spLocks noChangeAspect="1"/>
              </p:cNvSpPr>
              <p:nvPr/>
            </p:nvSpPr>
            <p:spPr>
              <a:xfrm>
                <a:off x="3707269" y="2877052"/>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93" name="円/楕円 92"/>
              <p:cNvSpPr>
                <a:spLocks noChangeAspect="1"/>
              </p:cNvSpPr>
              <p:nvPr/>
            </p:nvSpPr>
            <p:spPr>
              <a:xfrm>
                <a:off x="3707269" y="2911979"/>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94" name="円/楕円 93"/>
              <p:cNvSpPr>
                <a:spLocks noChangeAspect="1"/>
              </p:cNvSpPr>
              <p:nvPr/>
            </p:nvSpPr>
            <p:spPr>
              <a:xfrm>
                <a:off x="3707269" y="2735754"/>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95" name="円/楕円 94"/>
              <p:cNvSpPr>
                <a:spLocks noChangeAspect="1"/>
              </p:cNvSpPr>
              <p:nvPr/>
            </p:nvSpPr>
            <p:spPr>
              <a:xfrm>
                <a:off x="3707269" y="2684950"/>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96" name="円/楕円 95"/>
              <p:cNvSpPr>
                <a:spLocks noChangeAspect="1"/>
              </p:cNvSpPr>
              <p:nvPr/>
            </p:nvSpPr>
            <p:spPr>
              <a:xfrm>
                <a:off x="3545353" y="2827835"/>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97" name="円/楕円 96"/>
              <p:cNvSpPr>
                <a:spLocks noChangeAspect="1"/>
              </p:cNvSpPr>
              <p:nvPr/>
            </p:nvSpPr>
            <p:spPr>
              <a:xfrm>
                <a:off x="3545353" y="2783382"/>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98" name="円/楕円 97"/>
              <p:cNvSpPr>
                <a:spLocks noChangeAspect="1"/>
              </p:cNvSpPr>
              <p:nvPr/>
            </p:nvSpPr>
            <p:spPr>
              <a:xfrm>
                <a:off x="3545353" y="2727816"/>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99" name="円/楕円 98"/>
              <p:cNvSpPr>
                <a:spLocks noChangeAspect="1"/>
              </p:cNvSpPr>
              <p:nvPr/>
            </p:nvSpPr>
            <p:spPr>
              <a:xfrm>
                <a:off x="3377087" y="2813547"/>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100" name="円/楕円 99"/>
              <p:cNvSpPr>
                <a:spLocks noChangeAspect="1"/>
              </p:cNvSpPr>
              <p:nvPr/>
            </p:nvSpPr>
            <p:spPr>
              <a:xfrm>
                <a:off x="3377087" y="2761155"/>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101" name="円/楕円 100"/>
              <p:cNvSpPr>
                <a:spLocks noChangeAspect="1"/>
              </p:cNvSpPr>
              <p:nvPr/>
            </p:nvSpPr>
            <p:spPr>
              <a:xfrm>
                <a:off x="3373912" y="2707177"/>
                <a:ext cx="49210"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102" name="円/楕円 101"/>
              <p:cNvSpPr>
                <a:spLocks noChangeAspect="1"/>
              </p:cNvSpPr>
              <p:nvPr/>
            </p:nvSpPr>
            <p:spPr>
              <a:xfrm>
                <a:off x="3375500" y="2662723"/>
                <a:ext cx="49209"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103" name="円/楕円 102"/>
              <p:cNvSpPr>
                <a:spLocks noChangeAspect="1"/>
              </p:cNvSpPr>
              <p:nvPr/>
            </p:nvSpPr>
            <p:spPr>
              <a:xfrm>
                <a:off x="3226284" y="2672249"/>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104" name="円/楕円 103"/>
              <p:cNvSpPr>
                <a:spLocks noChangeAspect="1"/>
              </p:cNvSpPr>
              <p:nvPr/>
            </p:nvSpPr>
            <p:spPr>
              <a:xfrm>
                <a:off x="3224696" y="2783382"/>
                <a:ext cx="50797" cy="5080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grpSp>
        <p:sp>
          <p:nvSpPr>
            <p:cNvPr id="84" name="円/楕円 83"/>
            <p:cNvSpPr/>
            <p:nvPr/>
          </p:nvSpPr>
          <p:spPr>
            <a:xfrm>
              <a:off x="2411413" y="2778125"/>
              <a:ext cx="215900" cy="3111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85" name="円/楕円 84"/>
            <p:cNvSpPr/>
            <p:nvPr/>
          </p:nvSpPr>
          <p:spPr>
            <a:xfrm>
              <a:off x="3089275" y="2578100"/>
              <a:ext cx="762000" cy="511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86" name="円/楕円 85"/>
            <p:cNvSpPr/>
            <p:nvPr/>
          </p:nvSpPr>
          <p:spPr>
            <a:xfrm>
              <a:off x="3436938" y="1860550"/>
              <a:ext cx="487362" cy="4968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kern="0">
                <a:sym typeface="Calibri"/>
              </a:endParaRPr>
            </a:p>
          </p:txBody>
        </p:sp>
        <p:sp>
          <p:nvSpPr>
            <p:cNvPr id="87" name="テキスト ボックス 86"/>
            <p:cNvSpPr txBox="1"/>
            <p:nvPr/>
          </p:nvSpPr>
          <p:spPr>
            <a:xfrm>
              <a:off x="3840162" y="1733549"/>
              <a:ext cx="3548516" cy="511433"/>
            </a:xfrm>
            <a:prstGeom prst="rect">
              <a:avLst/>
            </a:prstGeom>
            <a:noFill/>
          </p:spPr>
          <p:txBody>
            <a:bodyPr wrap="none">
              <a:spAutoFit/>
            </a:bodyPr>
            <a:lstStyle/>
            <a:p>
              <a:pPr eaLnBrk="1" fontAlgn="auto" hangingPunct="1">
                <a:spcBef>
                  <a:spcPts val="0"/>
                </a:spcBef>
                <a:spcAft>
                  <a:spcPts val="0"/>
                </a:spcAft>
                <a:defRPr/>
              </a:pPr>
              <a:r>
                <a:rPr kumimoji="1" lang="en-US" altLang="ja-JP" sz="800" b="1" kern="0" dirty="0">
                  <a:solidFill>
                    <a:sysClr val="windowText" lastClr="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Calibri"/>
                </a:rPr>
                <a:t>Stations K2, </a:t>
              </a:r>
              <a:r>
                <a:rPr kumimoji="1" lang="en-US" altLang="ja-JP" sz="800" b="1" kern="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Calibri"/>
                </a:rPr>
                <a:t>KNOT, S1, JKEO</a:t>
              </a:r>
              <a:endParaRPr kumimoji="1" lang="ja-JP" altLang="en-US" sz="800" b="1" kern="0"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88" name="テキスト ボックス 87"/>
            <p:cNvSpPr txBox="1"/>
            <p:nvPr/>
          </p:nvSpPr>
          <p:spPr>
            <a:xfrm>
              <a:off x="3711575" y="2341562"/>
              <a:ext cx="1474029" cy="584493"/>
            </a:xfrm>
            <a:prstGeom prst="rect">
              <a:avLst/>
            </a:prstGeom>
            <a:noFill/>
          </p:spPr>
          <p:txBody>
            <a:bodyPr wrap="none">
              <a:spAutoFit/>
            </a:bodyPr>
            <a:lstStyle/>
            <a:p>
              <a:pPr eaLnBrk="1" fontAlgn="auto" hangingPunct="1">
                <a:spcBef>
                  <a:spcPts val="0"/>
                </a:spcBef>
                <a:spcAft>
                  <a:spcPts val="0"/>
                </a:spcAft>
                <a:defRPr/>
              </a:pPr>
              <a:r>
                <a:rPr kumimoji="1" lang="en-US" altLang="ja-JP" sz="1000" b="1" kern="0" dirty="0">
                  <a:solidFill>
                    <a:sysClr val="windowText" lastClr="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Calibri"/>
                </a:rPr>
                <a:t>TRITON</a:t>
              </a:r>
              <a:endParaRPr kumimoji="1" lang="ja-JP" altLang="en-US" sz="1200" b="1" kern="0" dirty="0">
                <a:solidFill>
                  <a:sysClr val="windowText" lastClr="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89" name="テキスト ボックス 88"/>
            <p:cNvSpPr txBox="1"/>
            <p:nvPr/>
          </p:nvSpPr>
          <p:spPr>
            <a:xfrm>
              <a:off x="2105023" y="3090863"/>
              <a:ext cx="1196342" cy="584493"/>
            </a:xfrm>
            <a:prstGeom prst="rect">
              <a:avLst/>
            </a:prstGeom>
            <a:noFill/>
          </p:spPr>
          <p:txBody>
            <a:bodyPr wrap="none">
              <a:spAutoFit/>
            </a:bodyPr>
            <a:lstStyle/>
            <a:p>
              <a:pPr eaLnBrk="1" fontAlgn="auto" hangingPunct="1">
                <a:spcBef>
                  <a:spcPts val="0"/>
                </a:spcBef>
                <a:spcAft>
                  <a:spcPts val="0"/>
                </a:spcAft>
                <a:defRPr/>
              </a:pPr>
              <a:r>
                <a:rPr kumimoji="1" lang="en-US" altLang="ja-JP" sz="1000" b="1" kern="0" dirty="0">
                  <a:solidFill>
                    <a:sysClr val="windowText" lastClr="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Calibri"/>
                </a:rPr>
                <a:t>RAMA</a:t>
              </a:r>
              <a:endParaRPr kumimoji="1" lang="ja-JP" altLang="en-US" sz="1000" b="1" kern="0" dirty="0">
                <a:solidFill>
                  <a:sysClr val="windowText" lastClr="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sym typeface="Calibri"/>
              </a:endParaRPr>
            </a:p>
          </p:txBody>
        </p:sp>
      </p:grpSp>
      <p:pic>
        <p:nvPicPr>
          <p:cNvPr id="105" name="図 1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240" y="4650429"/>
            <a:ext cx="3491582" cy="1845375"/>
          </a:xfrm>
          <a:prstGeom prst="rect">
            <a:avLst/>
          </a:prstGeom>
        </p:spPr>
      </p:pic>
      <p:sp>
        <p:nvSpPr>
          <p:cNvPr id="106" name="正方形/長方形 105"/>
          <p:cNvSpPr/>
          <p:nvPr/>
        </p:nvSpPr>
        <p:spPr>
          <a:xfrm>
            <a:off x="3629480" y="4629773"/>
            <a:ext cx="2978758" cy="1631216"/>
          </a:xfrm>
          <a:prstGeom prst="rect">
            <a:avLst/>
          </a:prstGeom>
        </p:spPr>
        <p:txBody>
          <a:bodyPr wrap="square">
            <a:spAutoFit/>
          </a:bodyPr>
          <a:lstStyle/>
          <a:p>
            <a:pPr eaLnBrk="1" fontAlgn="auto" hangingPunct="1">
              <a:spcBef>
                <a:spcPts val="0"/>
              </a:spcBef>
              <a:spcAft>
                <a:spcPts val="0"/>
              </a:spcAft>
              <a:defRPr/>
            </a:pPr>
            <a:r>
              <a:rPr lang="en-US" altLang="ja-JP" sz="1600" b="1"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Calibri"/>
              </a:rPr>
              <a:t>Drifting Float</a:t>
            </a:r>
          </a:p>
          <a:p>
            <a:pPr eaLnBrk="1" fontAlgn="auto" hangingPunct="1">
              <a:spcBef>
                <a:spcPts val="0"/>
              </a:spcBef>
              <a:spcAft>
                <a:spcPts val="0"/>
              </a:spcAft>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Argo </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is a global array of more than 3,000 free-drifting profiling floats that measures </a:t>
            </a: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the temperature </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and salinity of the upper 2000 m of the ocean. </a:t>
            </a:r>
            <a:endPar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07" name="正方形/長方形 106"/>
          <p:cNvSpPr/>
          <p:nvPr/>
        </p:nvSpPr>
        <p:spPr>
          <a:xfrm>
            <a:off x="3544869" y="665000"/>
            <a:ext cx="3213108" cy="1415772"/>
          </a:xfrm>
          <a:prstGeom prst="rect">
            <a:avLst/>
          </a:prstGeom>
        </p:spPr>
        <p:txBody>
          <a:bodyPr wrap="square">
            <a:spAutoFit/>
          </a:bodyPr>
          <a:lstStyle/>
          <a:p>
            <a:pPr eaLnBrk="1" fontAlgn="auto" hangingPunct="1">
              <a:spcBef>
                <a:spcPts val="0"/>
              </a:spcBef>
              <a:spcAft>
                <a:spcPts val="0"/>
              </a:spcAft>
              <a:defRPr/>
            </a:pPr>
            <a:r>
              <a:rPr lang="en-US" altLang="ja-JP" sz="1600" b="1"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Calibri"/>
              </a:rPr>
              <a:t>Ship-Based </a:t>
            </a:r>
          </a:p>
          <a:p>
            <a:pPr eaLnBrk="1" fontAlgn="auto" hangingPunct="1">
              <a:spcBef>
                <a:spcPts val="0"/>
              </a:spcBef>
              <a:spcAft>
                <a:spcPts val="0"/>
              </a:spcAft>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Global </a:t>
            </a:r>
            <a:r>
              <a:rPr lang="en-US" altLang="ja-JP"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ocean/climate observing system including physical oceanography, the carbon cycle, marine biogeochemistry and ecosystems. </a:t>
            </a:r>
            <a:endPar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109" name="正方形/長方形 108"/>
          <p:cNvSpPr/>
          <p:nvPr/>
        </p:nvSpPr>
        <p:spPr>
          <a:xfrm>
            <a:off x="3692235" y="2854037"/>
            <a:ext cx="2846890" cy="984885"/>
          </a:xfrm>
          <a:prstGeom prst="rect">
            <a:avLst/>
          </a:prstGeom>
        </p:spPr>
        <p:txBody>
          <a:bodyPr wrap="square">
            <a:spAutoFit/>
          </a:bodyPr>
          <a:lstStyle/>
          <a:p>
            <a:pPr eaLnBrk="1" fontAlgn="auto" hangingPunct="1">
              <a:spcBef>
                <a:spcPts val="0"/>
              </a:spcBef>
              <a:spcAft>
                <a:spcPts val="0"/>
              </a:spcAft>
              <a:defRPr/>
            </a:pPr>
            <a:r>
              <a:rPr lang="en-US" altLang="ja-JP" sz="1600" b="1" kern="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Calibri"/>
              </a:rPr>
              <a:t>Moored buoy</a:t>
            </a:r>
          </a:p>
          <a:p>
            <a:pPr eaLnBrk="1" fontAlgn="auto" hangingPunct="1">
              <a:spcBef>
                <a:spcPts val="0"/>
              </a:spcBef>
              <a:spcAft>
                <a:spcPts val="0"/>
              </a:spcAft>
              <a:defRPr/>
            </a:pPr>
            <a:r>
              <a:rPr lang="en-US" altLang="ja-JP" sz="14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Worldwide system of long-term, deepwater reference stations.</a:t>
            </a:r>
            <a:endParaRPr lang="ja-JP" altLang="en-US" sz="14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cxnSp>
        <p:nvCxnSpPr>
          <p:cNvPr id="115" name="直線コネクタ 114"/>
          <p:cNvCxnSpPr/>
          <p:nvPr/>
        </p:nvCxnSpPr>
        <p:spPr>
          <a:xfrm>
            <a:off x="231567" y="771896"/>
            <a:ext cx="5660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149591" y="788192"/>
            <a:ext cx="620683" cy="276999"/>
          </a:xfrm>
          <a:prstGeom prst="rect">
            <a:avLst/>
          </a:prstGeom>
          <a:noFill/>
        </p:spPr>
        <p:txBody>
          <a:bodyPr wrap="none" rtlCol="0">
            <a:spAutoFit/>
          </a:bodyPr>
          <a:lstStyle/>
          <a:p>
            <a:r>
              <a:rPr kumimoji="1" lang="en-US" altLang="ja-JP" sz="1200" dirty="0" smtClean="0">
                <a:latin typeface="メイリオ" pitchFamily="50" charset="-128"/>
                <a:ea typeface="メイリオ" pitchFamily="50" charset="-128"/>
                <a:cs typeface="メイリオ" pitchFamily="50" charset="-128"/>
              </a:rPr>
              <a:t>Japan</a:t>
            </a:r>
            <a:endParaRPr kumimoji="1" lang="ja-JP" altLang="en-US" sz="1200" dirty="0">
              <a:latin typeface="メイリオ" pitchFamily="50" charset="-128"/>
              <a:ea typeface="メイリオ" pitchFamily="50" charset="-128"/>
              <a:cs typeface="メイリオ" pitchFamily="50" charset="-128"/>
            </a:endParaRPr>
          </a:p>
        </p:txBody>
      </p:sp>
      <p:sp>
        <p:nvSpPr>
          <p:cNvPr id="117" name="円/楕円 116"/>
          <p:cNvSpPr/>
          <p:nvPr/>
        </p:nvSpPr>
        <p:spPr>
          <a:xfrm>
            <a:off x="488865" y="4880758"/>
            <a:ext cx="128650" cy="1187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561219" y="4813190"/>
            <a:ext cx="620683" cy="276999"/>
          </a:xfrm>
          <a:prstGeom prst="rect">
            <a:avLst/>
          </a:prstGeom>
          <a:noFill/>
        </p:spPr>
        <p:txBody>
          <a:bodyPr wrap="none" rtlCol="0">
            <a:spAutoFit/>
          </a:bodyPr>
          <a:lstStyle/>
          <a:p>
            <a:r>
              <a:rPr kumimoji="1" lang="en-US" altLang="ja-JP" sz="1200" dirty="0" smtClean="0">
                <a:latin typeface="メイリオ" pitchFamily="50" charset="-128"/>
                <a:ea typeface="メイリオ" pitchFamily="50" charset="-128"/>
                <a:cs typeface="メイリオ" pitchFamily="50" charset="-128"/>
              </a:rPr>
              <a:t>Japan</a:t>
            </a:r>
            <a:endParaRPr kumimoji="1" lang="ja-JP" altLang="en-US" sz="1200" dirty="0">
              <a:latin typeface="メイリオ" pitchFamily="50" charset="-128"/>
              <a:ea typeface="メイリオ" pitchFamily="50" charset="-128"/>
              <a:cs typeface="メイリオ" pitchFamily="50" charset="-128"/>
            </a:endParaRPr>
          </a:p>
        </p:txBody>
      </p:sp>
      <p:sp>
        <p:nvSpPr>
          <p:cNvPr id="42" name="Text Box 2"/>
          <p:cNvSpPr txBox="1">
            <a:spLocks noChangeArrowheads="1"/>
          </p:cNvSpPr>
          <p:nvPr/>
        </p:nvSpPr>
        <p:spPr bwMode="auto">
          <a:xfrm>
            <a:off x="0" y="125414"/>
            <a:ext cx="9906000" cy="461665"/>
          </a:xfrm>
          <a:prstGeom prst="rect">
            <a:avLst/>
          </a:prstGeom>
          <a:solidFill>
            <a:srgbClr val="253F82"/>
          </a:solidFill>
          <a:ln w="9525">
            <a:noFill/>
            <a:miter lim="800000"/>
            <a:headEnd/>
            <a:tailEnd/>
          </a:ln>
        </p:spPr>
        <p:txBody>
          <a:bodyPr>
            <a:spAutoFit/>
          </a:bodyPr>
          <a:lstStyle/>
          <a:p>
            <a:pPr algn="ctr" eaLnBrk="1" fontAlgn="auto" hangingPunct="1">
              <a:spcBef>
                <a:spcPts val="0"/>
              </a:spcBef>
              <a:spcAft>
                <a:spcPts val="600"/>
              </a:spcAft>
              <a:defRPr/>
            </a:pPr>
            <a:r>
              <a:rPr lang="en-US" altLang="ja-JP" sz="2400" b="1" kern="0" dirty="0" smtClean="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Three major ways of ocean observation</a:t>
            </a:r>
            <a:endParaRPr lang="en-US" altLang="ja-JP" sz="2400"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endParaRPr>
          </a:p>
        </p:txBody>
      </p:sp>
      <p:pic>
        <p:nvPicPr>
          <p:cNvPr id="111" name="Picture 1" descr="\\fserver.jamstec.go.jp\kikaku\★写真等素材\★ポンチ絵素材\ロゴ\透明JAMSTEC_logo.png"/>
          <p:cNvPicPr>
            <a:picLocks noChangeAspect="1" noChangeArrowheads="1"/>
          </p:cNvPicPr>
          <p:nvPr/>
        </p:nvPicPr>
        <p:blipFill>
          <a:blip r:embed="rId8" cstate="print"/>
          <a:srcRect/>
          <a:stretch>
            <a:fillRect/>
          </a:stretch>
        </p:blipFill>
        <p:spPr bwMode="auto">
          <a:xfrm>
            <a:off x="25729" y="6520564"/>
            <a:ext cx="240654" cy="222142"/>
          </a:xfrm>
          <a:prstGeom prst="rect">
            <a:avLst/>
          </a:prstGeom>
          <a:noFill/>
        </p:spPr>
      </p:pic>
    </p:spTree>
    <p:extLst>
      <p:ext uri="{BB962C8B-B14F-4D97-AF65-F5344CB8AC3E}">
        <p14:creationId xmlns:p14="http://schemas.microsoft.com/office/powerpoint/2010/main" val="201375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74935247"/>
              </p:ext>
            </p:extLst>
          </p:nvPr>
        </p:nvGraphicFramePr>
        <p:xfrm>
          <a:off x="167245" y="873325"/>
          <a:ext cx="5519056" cy="5667031"/>
        </p:xfrm>
        <a:graphic>
          <a:graphicData uri="http://schemas.openxmlformats.org/drawingml/2006/table">
            <a:tbl>
              <a:tblPr firstRow="1" bandRow="1">
                <a:tableStyleId>{08FB837D-C827-4EFA-A057-4D05807E0F7C}</a:tableStyleId>
              </a:tblPr>
              <a:tblGrid>
                <a:gridCol w="558427"/>
                <a:gridCol w="1062553"/>
                <a:gridCol w="953203"/>
                <a:gridCol w="1375350"/>
                <a:gridCol w="1569523"/>
              </a:tblGrid>
              <a:tr h="237507">
                <a:tc rowSpan="2">
                  <a:txBody>
                    <a:bodyPr/>
                    <a:lstStyle/>
                    <a:p>
                      <a:endParaRPr kumimoji="1" lang="ja-JP" altLang="en-US" sz="1050" b="1" dirty="0">
                        <a:solidFill>
                          <a:schemeClr val="bg1"/>
                        </a:solidFill>
                        <a:latin typeface="メイリオ" pitchFamily="50" charset="-128"/>
                        <a:ea typeface="メイリオ" pitchFamily="50" charset="-128"/>
                        <a:cs typeface="メイリオ" pitchFamily="50" charset="-128"/>
                      </a:endParaRPr>
                    </a:p>
                  </a:txBody>
                  <a:tcPr marL="99060" marR="99060" anchor="ctr">
                    <a:lnL w="3810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Meiryo UI" pitchFamily="50" charset="-128"/>
                          <a:ea typeface="Meiryo UI" pitchFamily="50" charset="-128"/>
                          <a:cs typeface="Meiryo UI" pitchFamily="50" charset="-128"/>
                        </a:rPr>
                        <a:t>Threats to our oceans</a:t>
                      </a:r>
                      <a:endParaRPr kumimoji="1" lang="ja-JP" altLang="en-US" sz="1800" dirty="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sz="1200" dirty="0"/>
                    </a:p>
                  </a:txBody>
                  <a:tcPr anchor="ctr">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200" b="1" dirty="0" smtClean="0">
                        <a:solidFill>
                          <a:schemeClr val="bg1"/>
                        </a:solidFill>
                        <a:latin typeface="メイリオ" pitchFamily="50" charset="-128"/>
                        <a:ea typeface="メイリオ" pitchFamily="50" charset="-128"/>
                        <a:cs typeface="メイリオ" pitchFamily="50" charset="-128"/>
                      </a:endParaRPr>
                    </a:p>
                  </a:txBody>
                  <a:tcPr anchor="ctr">
                    <a:lnL w="38100" cap="flat" cmpd="sng" algn="ctr">
                      <a:solidFill>
                        <a:schemeClr val="tx1"/>
                      </a:solidFill>
                      <a:prstDash val="solid"/>
                      <a:round/>
                      <a:headEnd type="none" w="med" len="med"/>
                      <a:tailEnd type="none" w="med" len="med"/>
                    </a:lnL>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8646">
                <a:tc vMerge="1">
                  <a:txBody>
                    <a:bodyPr/>
                    <a:lstStyle/>
                    <a:p>
                      <a:endParaRPr kumimoji="1" lang="ja-JP" alt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a:t>
                      </a:r>
                      <a:r>
                        <a:rPr kumimoji="1" lang="en-US" altLang="ja-JP" sz="11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Sea level rise</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1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a:t>
                      </a:r>
                      <a:r>
                        <a:rPr kumimoji="1" lang="en-US" altLang="ja-JP" sz="11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 </a:t>
                      </a:r>
                      <a:r>
                        <a:rPr kumimoji="0" lang="en-US" altLang="ja-JP" sz="11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Warming</a:t>
                      </a:r>
                      <a:r>
                        <a:rPr kumimoji="1" lang="en-US" altLang="ja-JP" sz="11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 etc.</a:t>
                      </a: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b="1" dirty="0" smtClean="0">
                          <a:solidFill>
                            <a:schemeClr val="bg1"/>
                          </a:solidFill>
                          <a:latin typeface="Meiryo UI" pitchFamily="50" charset="-128"/>
                          <a:ea typeface="Meiryo UI" pitchFamily="50" charset="-128"/>
                          <a:cs typeface="Meiryo UI" pitchFamily="50" charset="-128"/>
                        </a:rPr>
                        <a:t>Acidification etc.</a:t>
                      </a:r>
                      <a:endParaRPr kumimoji="1" lang="ja-JP" altLang="en-US" sz="1100" b="1" dirty="0" smtClean="0">
                        <a:solidFill>
                          <a:schemeClr val="bg1"/>
                        </a:solidFill>
                        <a:latin typeface="Meiryo UI" pitchFamily="50" charset="-128"/>
                        <a:ea typeface="Meiryo UI" pitchFamily="50" charset="-128"/>
                        <a:cs typeface="Meiryo UI"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b="1" dirty="0" smtClean="0">
                          <a:solidFill>
                            <a:schemeClr val="bg1"/>
                          </a:solidFill>
                          <a:latin typeface="Meiryo UI" pitchFamily="50" charset="-128"/>
                          <a:ea typeface="Meiryo UI" pitchFamily="50" charset="-128"/>
                          <a:cs typeface="Meiryo UI" pitchFamily="50" charset="-128"/>
                        </a:rPr>
                        <a:t>・</a:t>
                      </a:r>
                      <a:r>
                        <a:rPr kumimoji="1" lang="en-US" altLang="ja-JP" sz="1000" b="1" dirty="0" smtClean="0">
                          <a:solidFill>
                            <a:schemeClr val="bg1"/>
                          </a:solidFill>
                          <a:latin typeface="Meiryo UI" pitchFamily="50" charset="-128"/>
                          <a:ea typeface="Meiryo UI" pitchFamily="50" charset="-128"/>
                          <a:cs typeface="Meiryo UI" pitchFamily="50" charset="-128"/>
                        </a:rPr>
                        <a:t>Marine</a:t>
                      </a:r>
                      <a:r>
                        <a:rPr kumimoji="1" lang="en-US" altLang="ja-JP" sz="1000" b="1" baseline="0" dirty="0" smtClean="0">
                          <a:solidFill>
                            <a:schemeClr val="bg1"/>
                          </a:solidFill>
                          <a:latin typeface="Meiryo UI" pitchFamily="50" charset="-128"/>
                          <a:ea typeface="Meiryo UI" pitchFamily="50" charset="-128"/>
                          <a:cs typeface="Meiryo UI" pitchFamily="50" charset="-128"/>
                        </a:rPr>
                        <a:t> Biodiversity &amp; Ecosystem</a:t>
                      </a:r>
                    </a:p>
                    <a:p>
                      <a:r>
                        <a:rPr kumimoji="1" lang="ja-JP" altLang="en-US" sz="1000" b="1" baseline="0" dirty="0" smtClean="0">
                          <a:solidFill>
                            <a:schemeClr val="bg1"/>
                          </a:solidFill>
                          <a:latin typeface="Meiryo UI" pitchFamily="50" charset="-128"/>
                          <a:ea typeface="Meiryo UI" pitchFamily="50" charset="-128"/>
                          <a:cs typeface="Meiryo UI" pitchFamily="50" charset="-128"/>
                        </a:rPr>
                        <a:t>・</a:t>
                      </a:r>
                      <a:r>
                        <a:rPr kumimoji="1" lang="en-US" altLang="ja-JP" sz="1000" b="1" baseline="0" dirty="0" smtClean="0">
                          <a:solidFill>
                            <a:schemeClr val="bg1"/>
                          </a:solidFill>
                          <a:latin typeface="Meiryo UI" pitchFamily="50" charset="-128"/>
                          <a:ea typeface="Meiryo UI" pitchFamily="50" charset="-128"/>
                          <a:cs typeface="Meiryo UI" pitchFamily="50" charset="-128"/>
                        </a:rPr>
                        <a:t>De-Oxygenation etc.</a:t>
                      </a:r>
                      <a:endParaRPr kumimoji="1" lang="ja-JP" altLang="en-US" sz="1000" b="1" dirty="0" smtClean="0">
                        <a:solidFill>
                          <a:schemeClr val="bg1"/>
                        </a:solidFill>
                        <a:latin typeface="Meiryo UI" pitchFamily="50" charset="-128"/>
                        <a:ea typeface="Meiryo UI" pitchFamily="50" charset="-128"/>
                        <a:cs typeface="Meiryo UI"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590">
                <a:tc>
                  <a:txBody>
                    <a:bodyPr/>
                    <a:lstStyle/>
                    <a:p>
                      <a:r>
                        <a:rPr kumimoji="1" lang="en-US" altLang="ja-JP" sz="800" b="1" dirty="0" smtClean="0">
                          <a:solidFill>
                            <a:schemeClr val="bg1"/>
                          </a:solidFill>
                          <a:latin typeface="Meiryo UI" pitchFamily="50" charset="-128"/>
                          <a:ea typeface="Meiryo UI" pitchFamily="50" charset="-128"/>
                          <a:cs typeface="Meiryo UI" pitchFamily="50" charset="-128"/>
                        </a:rPr>
                        <a:t>Data</a:t>
                      </a:r>
                      <a:r>
                        <a:rPr kumimoji="1" lang="en-US" altLang="ja-JP" sz="800" b="1" baseline="0" dirty="0" smtClean="0">
                          <a:solidFill>
                            <a:schemeClr val="bg1"/>
                          </a:solidFill>
                          <a:latin typeface="Meiryo UI" pitchFamily="50" charset="-128"/>
                          <a:ea typeface="Meiryo UI" pitchFamily="50" charset="-128"/>
                          <a:cs typeface="Meiryo UI" pitchFamily="50" charset="-128"/>
                        </a:rPr>
                        <a:t> we need</a:t>
                      </a:r>
                      <a:endParaRPr kumimoji="1" lang="ja-JP" altLang="en-US" sz="800" b="1" dirty="0">
                        <a:solidFill>
                          <a:schemeClr val="bg1"/>
                        </a:solidFill>
                        <a:latin typeface="Meiryo UI" pitchFamily="50" charset="-128"/>
                        <a:ea typeface="Meiryo UI" pitchFamily="50" charset="-128"/>
                        <a:cs typeface="Meiryo UI" pitchFamily="50" charset="-128"/>
                      </a:endParaRPr>
                    </a:p>
                  </a:txBody>
                  <a:tcPr marL="99060" marR="99060" anchor="ctr">
                    <a:lnL w="3810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gn="ctr"/>
                      <a:r>
                        <a:rPr kumimoji="1" lang="en-US" altLang="ja-JP" sz="1100" b="1" dirty="0" smtClean="0">
                          <a:solidFill>
                            <a:schemeClr val="bg1"/>
                          </a:solidFill>
                          <a:latin typeface="Meiryo UI" pitchFamily="50" charset="-128"/>
                          <a:ea typeface="Meiryo UI" pitchFamily="50" charset="-128"/>
                          <a:cs typeface="Meiryo UI" pitchFamily="50" charset="-128"/>
                        </a:rPr>
                        <a:t>Temperature, Salinity</a:t>
                      </a:r>
                      <a:endParaRPr kumimoji="1" lang="ja-JP" altLang="en-US" sz="1100" b="1" dirty="0" smtClean="0">
                        <a:solidFill>
                          <a:schemeClr val="bg1"/>
                        </a:solidFill>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solidFill>
                            <a:schemeClr val="bg1"/>
                          </a:solidFill>
                          <a:latin typeface="Meiryo UI" pitchFamily="50" charset="-128"/>
                          <a:ea typeface="Meiryo UI" pitchFamily="50" charset="-128"/>
                          <a:cs typeface="Meiryo UI" pitchFamily="50" charset="-128"/>
                        </a:rPr>
                        <a:t>pH,</a:t>
                      </a:r>
                      <a:r>
                        <a:rPr kumimoji="1" lang="en-US" altLang="ja-JP" sz="1200" b="1" baseline="0" dirty="0" smtClean="0">
                          <a:solidFill>
                            <a:schemeClr val="bg1"/>
                          </a:solidFill>
                          <a:latin typeface="Meiryo UI" pitchFamily="50" charset="-128"/>
                          <a:ea typeface="Meiryo UI" pitchFamily="50" charset="-128"/>
                          <a:cs typeface="Meiryo UI" pitchFamily="50" charset="-128"/>
                        </a:rPr>
                        <a:t> </a:t>
                      </a:r>
                      <a:r>
                        <a:rPr kumimoji="1" lang="en-US" altLang="ja-JP" sz="1200" b="1" dirty="0" smtClean="0">
                          <a:solidFill>
                            <a:schemeClr val="bg1"/>
                          </a:solidFill>
                          <a:latin typeface="Meiryo UI" pitchFamily="50" charset="-128"/>
                          <a:ea typeface="Meiryo UI" pitchFamily="50" charset="-128"/>
                          <a:cs typeface="Meiryo UI" pitchFamily="50" charset="-128"/>
                        </a:rPr>
                        <a:t>CO2</a:t>
                      </a:r>
                      <a:endParaRPr kumimoji="1" lang="ja-JP" altLang="en-US" sz="1200" b="1" dirty="0" smtClean="0">
                        <a:solidFill>
                          <a:schemeClr val="bg1"/>
                        </a:solidFill>
                        <a:latin typeface="Meiryo UI" pitchFamily="50" charset="-128"/>
                        <a:ea typeface="Meiryo UI" pitchFamily="50" charset="-128"/>
                        <a:cs typeface="Meiryo UI"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chemeClr val="bg1"/>
                          </a:solidFill>
                          <a:latin typeface="Meiryo UI" pitchFamily="50" charset="-128"/>
                          <a:ea typeface="Meiryo UI" pitchFamily="50" charset="-128"/>
                          <a:cs typeface="Meiryo UI" pitchFamily="50" charset="-128"/>
                        </a:rPr>
                        <a:t>DO,</a:t>
                      </a:r>
                      <a:r>
                        <a:rPr kumimoji="1" lang="en-US" altLang="ja-JP" sz="1200" b="1" baseline="0" dirty="0" smtClean="0">
                          <a:solidFill>
                            <a:schemeClr val="bg1"/>
                          </a:solidFill>
                          <a:latin typeface="Meiryo UI" pitchFamily="50" charset="-128"/>
                          <a:ea typeface="Meiryo UI" pitchFamily="50" charset="-128"/>
                          <a:cs typeface="Meiryo UI" pitchFamily="50" charset="-128"/>
                        </a:rPr>
                        <a:t> </a:t>
                      </a:r>
                      <a:r>
                        <a:rPr kumimoji="1" lang="en-US" altLang="ja-JP" sz="1200" b="1" dirty="0" err="1" smtClean="0">
                          <a:solidFill>
                            <a:schemeClr val="bg1"/>
                          </a:solidFill>
                          <a:latin typeface="Meiryo UI" pitchFamily="50" charset="-128"/>
                          <a:ea typeface="Meiryo UI" pitchFamily="50" charset="-128"/>
                          <a:cs typeface="Meiryo UI" pitchFamily="50" charset="-128"/>
                        </a:rPr>
                        <a:t>Chl.a</a:t>
                      </a:r>
                      <a:endParaRPr kumimoji="1" lang="ja-JP" altLang="en-US" sz="1200" b="1" dirty="0" smtClean="0">
                        <a:solidFill>
                          <a:schemeClr val="bg1"/>
                        </a:solidFill>
                        <a:latin typeface="Meiryo UI" pitchFamily="50" charset="-128"/>
                        <a:ea typeface="Meiryo UI" pitchFamily="50" charset="-128"/>
                        <a:cs typeface="Meiryo UI"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09946">
                <a:tc rowSpan="3">
                  <a:txBody>
                    <a:bodyPr/>
                    <a:lstStyle/>
                    <a:p>
                      <a:pPr algn="ctr"/>
                      <a:r>
                        <a:rPr kumimoji="1" lang="en-US" altLang="ja-JP" sz="1400" b="1" dirty="0" smtClean="0">
                          <a:solidFill>
                            <a:schemeClr val="bg1"/>
                          </a:solidFill>
                          <a:latin typeface="Meiryo UI" pitchFamily="50" charset="-128"/>
                          <a:ea typeface="Meiryo UI" pitchFamily="50" charset="-128"/>
                          <a:cs typeface="Meiryo UI" pitchFamily="50" charset="-128"/>
                        </a:rPr>
                        <a:t>Drifting</a:t>
                      </a:r>
                      <a:r>
                        <a:rPr kumimoji="1" lang="en-US" altLang="ja-JP" sz="1400" b="1" baseline="0" dirty="0" smtClean="0">
                          <a:solidFill>
                            <a:schemeClr val="bg1"/>
                          </a:solidFill>
                          <a:latin typeface="Meiryo UI" pitchFamily="50" charset="-128"/>
                          <a:ea typeface="Meiryo UI" pitchFamily="50" charset="-128"/>
                          <a:cs typeface="Meiryo UI" pitchFamily="50" charset="-128"/>
                        </a:rPr>
                        <a:t> Float</a:t>
                      </a:r>
                      <a:endParaRPr kumimoji="1" lang="ja-JP" altLang="en-US" sz="1400" b="1" dirty="0">
                        <a:solidFill>
                          <a:schemeClr val="bg1"/>
                        </a:solidFill>
                        <a:latin typeface="Meiryo UI" pitchFamily="50" charset="-128"/>
                        <a:ea typeface="Meiryo UI" pitchFamily="50" charset="-128"/>
                        <a:cs typeface="Meiryo UI" pitchFamily="50" charset="-128"/>
                      </a:endParaRPr>
                    </a:p>
                  </a:txBody>
                  <a:tcPr marL="99060" marR="99060" vert="eaVert" anchor="ctr">
                    <a:lnL w="3810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smtClean="0">
                          <a:latin typeface="Meiryo UI" pitchFamily="50" charset="-128"/>
                          <a:ea typeface="Meiryo UI" pitchFamily="50" charset="-128"/>
                          <a:cs typeface="Meiryo UI" pitchFamily="50" charset="-128"/>
                        </a:rPr>
                        <a:t>Precision</a:t>
                      </a:r>
                      <a:endParaRPr kumimoji="1" lang="ja-JP" altLang="en-US" sz="1050" b="1" dirty="0" smtClean="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r>
              <a:tr h="309946">
                <a:tc vMerge="1">
                  <a:txBody>
                    <a:bodyPr/>
                    <a:lstStyle/>
                    <a:p>
                      <a:endParaRPr kumimoji="1" lang="ja-JP" altLang="en-US"/>
                    </a:p>
                  </a:txBody>
                  <a:tcPr>
                    <a:lnL w="3810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smtClean="0">
                          <a:latin typeface="Meiryo UI" pitchFamily="50" charset="-128"/>
                          <a:ea typeface="Meiryo UI" pitchFamily="50" charset="-128"/>
                          <a:cs typeface="Meiryo UI" pitchFamily="50" charset="-128"/>
                        </a:rPr>
                        <a:t>Temporal</a:t>
                      </a:r>
                      <a:r>
                        <a:rPr kumimoji="1" lang="en-US" altLang="ja-JP" sz="1050" b="1" baseline="0" dirty="0" smtClean="0">
                          <a:latin typeface="Meiryo UI" pitchFamily="50" charset="-128"/>
                          <a:ea typeface="Meiryo UI" pitchFamily="50" charset="-128"/>
                          <a:cs typeface="Meiryo UI" pitchFamily="50" charset="-128"/>
                        </a:rPr>
                        <a:t> res</a:t>
                      </a:r>
                      <a:r>
                        <a:rPr kumimoji="1" lang="en-US" altLang="ja-JP" sz="1100" b="1" baseline="0" dirty="0" smtClean="0">
                          <a:latin typeface="Meiryo UI" pitchFamily="50" charset="-128"/>
                          <a:ea typeface="Meiryo UI" pitchFamily="50" charset="-128"/>
                          <a:cs typeface="Meiryo UI" pitchFamily="50" charset="-128"/>
                        </a:rPr>
                        <a:t>olution</a:t>
                      </a:r>
                      <a:endParaRPr kumimoji="1" lang="ja-JP" altLang="en-US" sz="1100" b="1" dirty="0" smtClean="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r>
              <a:tr h="309946">
                <a:tc vMerge="1">
                  <a:txBody>
                    <a:bodyPr/>
                    <a:lstStyle/>
                    <a:p>
                      <a:endParaRPr kumimoji="1" lang="ja-JP" altLang="en-US"/>
                    </a:p>
                  </a:txBody>
                  <a:tcPr>
                    <a:lnL w="3810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1050" b="1" dirty="0" smtClean="0">
                          <a:latin typeface="Meiryo UI" pitchFamily="50" charset="-128"/>
                          <a:ea typeface="Meiryo UI" pitchFamily="50" charset="-128"/>
                          <a:cs typeface="Meiryo UI" pitchFamily="50" charset="-128"/>
                        </a:rPr>
                        <a:t>Spatial</a:t>
                      </a:r>
                      <a:r>
                        <a:rPr kumimoji="1" lang="en-US" altLang="ja-JP" sz="1050" b="1" baseline="0" dirty="0" smtClean="0">
                          <a:latin typeface="Meiryo UI" pitchFamily="50" charset="-128"/>
                          <a:ea typeface="Meiryo UI" pitchFamily="50" charset="-128"/>
                          <a:cs typeface="Meiryo UI" pitchFamily="50" charset="-128"/>
                        </a:rPr>
                        <a:t> </a:t>
                      </a:r>
                      <a:r>
                        <a:rPr kumimoji="1" lang="en-US" altLang="ja-JP" sz="1000" b="1" baseline="0" dirty="0" smtClean="0">
                          <a:latin typeface="Meiryo UI" pitchFamily="50" charset="-128"/>
                          <a:ea typeface="Meiryo UI" pitchFamily="50" charset="-128"/>
                          <a:cs typeface="Meiryo UI" pitchFamily="50" charset="-128"/>
                        </a:rPr>
                        <a:t>res</a:t>
                      </a:r>
                      <a:r>
                        <a:rPr kumimoji="1" lang="en-US" altLang="ja-JP" sz="1050" b="1" baseline="0" dirty="0" smtClean="0">
                          <a:latin typeface="Meiryo UI" pitchFamily="50" charset="-128"/>
                          <a:ea typeface="Meiryo UI" pitchFamily="50" charset="-128"/>
                          <a:cs typeface="Meiryo UI" pitchFamily="50" charset="-128"/>
                        </a:rPr>
                        <a:t>olution</a:t>
                      </a:r>
                      <a:endParaRPr kumimoji="1" lang="ja-JP" altLang="en-US" sz="1050" b="1" dirty="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800" b="1" dirty="0" smtClean="0">
                          <a:latin typeface="メイリオ" pitchFamily="50" charset="-128"/>
                          <a:ea typeface="メイリオ" pitchFamily="50" charset="-128"/>
                          <a:cs typeface="メイリオ" pitchFamily="50" charset="-128"/>
                        </a:rPr>
                        <a:t>◎</a:t>
                      </a:r>
                      <a:endParaRPr kumimoji="1" lang="en-US" altLang="ja-JP" sz="2800" b="1" dirty="0" smtClean="0">
                        <a:latin typeface="メイリオ" pitchFamily="50" charset="-128"/>
                        <a:ea typeface="メイリオ" pitchFamily="50"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en-US" altLang="ja-JP" sz="2000" b="0" dirty="0" smtClean="0">
                          <a:solidFill>
                            <a:srgbClr val="FF0000"/>
                          </a:solidFill>
                          <a:latin typeface="HG創英角ｺﾞｼｯｸUB" pitchFamily="49" charset="-128"/>
                          <a:ea typeface="HG創英角ｺﾞｼｯｸUB" pitchFamily="49" charset="-128"/>
                          <a:cs typeface="メイリオ" pitchFamily="50" charset="-128"/>
                        </a:rPr>
                        <a:t>×</a:t>
                      </a:r>
                      <a:endParaRPr kumimoji="1" lang="ja-JP" altLang="en-US" sz="2000" b="0" dirty="0">
                        <a:solidFill>
                          <a:srgbClr val="FF0000"/>
                        </a:solidFill>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c>
                  <a:txBody>
                    <a:bodyPr/>
                    <a:lstStyle/>
                    <a:p>
                      <a:pPr algn="ctr"/>
                      <a:r>
                        <a:rPr kumimoji="1" lang="en-US" altLang="ja-JP" sz="2000" b="0" dirty="0" smtClean="0">
                          <a:solidFill>
                            <a:srgbClr val="FF0000"/>
                          </a:solidFill>
                          <a:latin typeface="HG創英角ｺﾞｼｯｸUB" pitchFamily="49" charset="-128"/>
                          <a:ea typeface="HG創英角ｺﾞｼｯｸUB" pitchFamily="49" charset="-128"/>
                          <a:cs typeface="メイリオ" pitchFamily="50" charset="-128"/>
                        </a:rPr>
                        <a:t>×</a:t>
                      </a:r>
                      <a:endParaRPr kumimoji="1" lang="ja-JP" altLang="en-US" sz="2000" b="0" dirty="0">
                        <a:solidFill>
                          <a:srgbClr val="FF0000"/>
                        </a:solidFill>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66FFFF"/>
                    </a:solidFill>
                  </a:tcPr>
                </a:tc>
              </a:tr>
              <a:tr h="309946">
                <a:tc rowSpan="3">
                  <a:txBody>
                    <a:bodyPr/>
                    <a:lstStyle/>
                    <a:p>
                      <a:pPr algn="ctr"/>
                      <a:r>
                        <a:rPr kumimoji="1" lang="en-US" altLang="ja-JP" sz="1400" b="1" dirty="0" smtClean="0">
                          <a:solidFill>
                            <a:schemeClr val="bg1"/>
                          </a:solidFill>
                          <a:latin typeface="Meiryo UI" pitchFamily="50" charset="-128"/>
                          <a:ea typeface="Meiryo UI" pitchFamily="50" charset="-128"/>
                          <a:cs typeface="Meiryo UI" pitchFamily="50" charset="-128"/>
                        </a:rPr>
                        <a:t>Ship</a:t>
                      </a:r>
                      <a:r>
                        <a:rPr kumimoji="1" lang="en-US" altLang="ja-JP" sz="1400" b="1" baseline="0" dirty="0" smtClean="0">
                          <a:solidFill>
                            <a:schemeClr val="bg1"/>
                          </a:solidFill>
                          <a:latin typeface="Meiryo UI" pitchFamily="50" charset="-128"/>
                          <a:ea typeface="Meiryo UI" pitchFamily="50" charset="-128"/>
                          <a:cs typeface="Meiryo UI" pitchFamily="50" charset="-128"/>
                        </a:rPr>
                        <a:t> Based</a:t>
                      </a:r>
                      <a:endParaRPr kumimoji="1" lang="ja-JP" altLang="en-US" sz="1400" b="1" dirty="0">
                        <a:solidFill>
                          <a:schemeClr val="bg1"/>
                        </a:solidFill>
                        <a:latin typeface="Meiryo UI" pitchFamily="50" charset="-128"/>
                        <a:ea typeface="Meiryo UI" pitchFamily="50" charset="-128"/>
                        <a:cs typeface="Meiryo UI" pitchFamily="50" charset="-128"/>
                      </a:endParaRPr>
                    </a:p>
                  </a:txBody>
                  <a:tcPr marL="99060" marR="99060" vert="eaVert" anchor="ctr">
                    <a:lnL w="3810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kumimoji="1" lang="en-US" altLang="ja-JP" sz="900" b="1" dirty="0" smtClean="0">
                          <a:latin typeface="Meiryo UI" pitchFamily="50" charset="-128"/>
                          <a:ea typeface="Meiryo UI" pitchFamily="50" charset="-128"/>
                          <a:cs typeface="Meiryo UI" pitchFamily="50" charset="-128"/>
                        </a:rPr>
                        <a:t>Precision</a:t>
                      </a:r>
                      <a:endParaRPr kumimoji="1" lang="ja-JP" altLang="en-US" sz="900" b="1" dirty="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800" b="1" dirty="0" smtClean="0">
                          <a:latin typeface="メイリオ" pitchFamily="50" charset="-128"/>
                          <a:ea typeface="メイリオ" pitchFamily="50" charset="-128"/>
                          <a:cs typeface="メイリオ" pitchFamily="50" charset="-128"/>
                        </a:rPr>
                        <a:t>◎</a:t>
                      </a:r>
                      <a:endParaRPr kumimoji="1" lang="ja-JP" altLang="en-US" sz="2800" b="1" dirty="0">
                        <a:latin typeface="メイリオ" pitchFamily="50" charset="-128"/>
                        <a:ea typeface="メイリオ" pitchFamily="50"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smtClean="0">
                          <a:latin typeface="メイリオ" pitchFamily="50" charset="-128"/>
                          <a:ea typeface="メイリオ" pitchFamily="50" charset="-128"/>
                          <a:cs typeface="メイリオ" pitchFamily="50" charset="-128"/>
                        </a:rPr>
                        <a:t>◎</a:t>
                      </a: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dirty="0" smtClean="0">
                          <a:latin typeface="メイリオ" pitchFamily="50" charset="-128"/>
                          <a:ea typeface="メイリオ" pitchFamily="50" charset="-128"/>
                          <a:cs typeface="メイリオ" pitchFamily="50" charset="-128"/>
                        </a:rPr>
                        <a:t>◎</a:t>
                      </a: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r>
              <a:tr h="400595">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latin typeface="Meiryo UI" pitchFamily="50" charset="-128"/>
                          <a:ea typeface="Meiryo UI" pitchFamily="50" charset="-128"/>
                          <a:cs typeface="Meiryo UI" pitchFamily="50" charset="-128"/>
                        </a:rPr>
                        <a:t>Temporal</a:t>
                      </a:r>
                      <a:r>
                        <a:rPr kumimoji="1" lang="en-US" altLang="ja-JP" sz="1000" b="1" baseline="0" dirty="0" smtClean="0">
                          <a:latin typeface="Meiryo UI" pitchFamily="50" charset="-128"/>
                          <a:ea typeface="Meiryo UI" pitchFamily="50" charset="-128"/>
                          <a:cs typeface="Meiryo UI" pitchFamily="50" charset="-128"/>
                        </a:rPr>
                        <a:t> res</a:t>
                      </a:r>
                      <a:r>
                        <a:rPr kumimoji="1" lang="en-US" altLang="ja-JP" sz="1050" b="1" baseline="0" dirty="0" smtClean="0">
                          <a:latin typeface="Meiryo UI" pitchFamily="50" charset="-128"/>
                          <a:ea typeface="Meiryo UI" pitchFamily="50" charset="-128"/>
                          <a:cs typeface="Meiryo UI" pitchFamily="50" charset="-128"/>
                        </a:rPr>
                        <a:t>olution</a:t>
                      </a:r>
                      <a:endParaRPr kumimoji="1" lang="ja-JP" altLang="en-US" sz="1050" b="1" dirty="0" smtClean="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47997">
                <a:tc vMerge="1">
                  <a:txBody>
                    <a:bodyPr/>
                    <a:lstStyle/>
                    <a:p>
                      <a:endParaRPr kumimoji="1" lang="ja-JP" altLang="en-US"/>
                    </a:p>
                  </a:txBody>
                  <a:tcPr/>
                </a:tc>
                <a:tc>
                  <a:txBody>
                    <a:bodyPr/>
                    <a:lstStyle/>
                    <a:p>
                      <a:pPr algn="ctr"/>
                      <a:r>
                        <a:rPr kumimoji="1" lang="en-US" altLang="ja-JP" sz="1050" b="1" dirty="0" smtClean="0">
                          <a:latin typeface="Meiryo UI" pitchFamily="50" charset="-128"/>
                          <a:ea typeface="Meiryo UI" pitchFamily="50" charset="-128"/>
                          <a:cs typeface="Meiryo UI" pitchFamily="50" charset="-128"/>
                        </a:rPr>
                        <a:t>Spatial</a:t>
                      </a:r>
                      <a:r>
                        <a:rPr kumimoji="1" lang="en-US" altLang="ja-JP" sz="1050" b="1" baseline="0" dirty="0" smtClean="0">
                          <a:latin typeface="Meiryo UI" pitchFamily="50" charset="-128"/>
                          <a:ea typeface="Meiryo UI" pitchFamily="50" charset="-128"/>
                          <a:cs typeface="Meiryo UI" pitchFamily="50" charset="-128"/>
                        </a:rPr>
                        <a:t> </a:t>
                      </a:r>
                      <a:r>
                        <a:rPr kumimoji="1" lang="en-US" altLang="ja-JP" sz="1000" b="1" baseline="0" dirty="0" smtClean="0">
                          <a:latin typeface="Meiryo UI" pitchFamily="50" charset="-128"/>
                          <a:ea typeface="Meiryo UI" pitchFamily="50" charset="-128"/>
                          <a:cs typeface="Meiryo UI" pitchFamily="50" charset="-128"/>
                        </a:rPr>
                        <a:t>res</a:t>
                      </a:r>
                      <a:r>
                        <a:rPr kumimoji="1" lang="en-US" altLang="ja-JP" sz="1050" b="1" baseline="0" dirty="0" smtClean="0">
                          <a:latin typeface="Meiryo UI" pitchFamily="50" charset="-128"/>
                          <a:ea typeface="Meiryo UI" pitchFamily="50" charset="-128"/>
                          <a:cs typeface="Meiryo UI" pitchFamily="50" charset="-128"/>
                        </a:rPr>
                        <a:t>olution</a:t>
                      </a:r>
                      <a:endParaRPr kumimoji="1" lang="ja-JP" altLang="en-US" sz="1050" b="1" dirty="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FF"/>
                    </a:solidFill>
                  </a:tcPr>
                </a:tc>
              </a:tr>
              <a:tr h="432486">
                <a:tc rowSpan="3">
                  <a:txBody>
                    <a:bodyPr/>
                    <a:lstStyle/>
                    <a:p>
                      <a:pPr algn="ctr"/>
                      <a:r>
                        <a:rPr kumimoji="1" lang="en-US" altLang="ja-JP" sz="1400" b="1" dirty="0" smtClean="0">
                          <a:solidFill>
                            <a:schemeClr val="bg1"/>
                          </a:solidFill>
                          <a:latin typeface="Meiryo UI" pitchFamily="50" charset="-128"/>
                          <a:ea typeface="Meiryo UI" pitchFamily="50" charset="-128"/>
                          <a:cs typeface="Meiryo UI" pitchFamily="50" charset="-128"/>
                        </a:rPr>
                        <a:t>Moored</a:t>
                      </a:r>
                      <a:r>
                        <a:rPr kumimoji="1" lang="en-US" altLang="ja-JP" sz="1400" b="1" baseline="0" dirty="0" smtClean="0">
                          <a:solidFill>
                            <a:schemeClr val="bg1"/>
                          </a:solidFill>
                          <a:latin typeface="Meiryo UI" pitchFamily="50" charset="-128"/>
                          <a:ea typeface="Meiryo UI" pitchFamily="50" charset="-128"/>
                          <a:cs typeface="Meiryo UI" pitchFamily="50" charset="-128"/>
                        </a:rPr>
                        <a:t> Buoy</a:t>
                      </a:r>
                      <a:endParaRPr kumimoji="1" lang="ja-JP" altLang="en-US" sz="1400" b="1" dirty="0">
                        <a:solidFill>
                          <a:schemeClr val="bg1"/>
                        </a:solidFill>
                        <a:latin typeface="Meiryo UI" pitchFamily="50" charset="-128"/>
                        <a:ea typeface="Meiryo UI" pitchFamily="50" charset="-128"/>
                        <a:cs typeface="Meiryo UI" pitchFamily="50" charset="-128"/>
                      </a:endParaRPr>
                    </a:p>
                  </a:txBody>
                  <a:tcPr marL="99060" marR="99060" vert="eaVert" anchor="ctr">
                    <a:lnL w="38100"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smtClean="0">
                          <a:latin typeface="Meiryo UI" pitchFamily="50" charset="-128"/>
                          <a:ea typeface="Meiryo UI" pitchFamily="50" charset="-128"/>
                          <a:cs typeface="Meiryo UI" pitchFamily="50" charset="-128"/>
                        </a:rPr>
                        <a:t>Precision</a:t>
                      </a:r>
                      <a:endParaRPr kumimoji="1" lang="ja-JP" altLang="en-US" sz="1050" b="1" dirty="0" smtClean="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r>
                        <a:rPr kumimoji="1" lang="ja-JP" altLang="en-US"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r>
              <a:tr h="446288">
                <a:tc vMerge="1">
                  <a:txBody>
                    <a:bodyPr/>
                    <a:lstStyle/>
                    <a:p>
                      <a:endParaRPr kumimoji="1" lang="ja-JP"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smtClean="0">
                          <a:latin typeface="Meiryo UI" pitchFamily="50" charset="-128"/>
                          <a:ea typeface="Meiryo UI" pitchFamily="50" charset="-128"/>
                          <a:cs typeface="Meiryo UI" pitchFamily="50" charset="-128"/>
                        </a:rPr>
                        <a:t>Temporal</a:t>
                      </a:r>
                      <a:r>
                        <a:rPr kumimoji="1" lang="en-US" altLang="ja-JP" sz="1050" b="1" baseline="0" dirty="0" smtClean="0">
                          <a:latin typeface="Meiryo UI" pitchFamily="50" charset="-128"/>
                          <a:ea typeface="Meiryo UI" pitchFamily="50" charset="-128"/>
                          <a:cs typeface="Meiryo UI" pitchFamily="50" charset="-128"/>
                        </a:rPr>
                        <a:t> res</a:t>
                      </a:r>
                      <a:r>
                        <a:rPr kumimoji="1" lang="en-US" altLang="ja-JP" sz="1100" b="1" baseline="0" dirty="0" smtClean="0">
                          <a:latin typeface="Meiryo UI" pitchFamily="50" charset="-128"/>
                          <a:ea typeface="Meiryo UI" pitchFamily="50" charset="-128"/>
                          <a:cs typeface="Meiryo UI" pitchFamily="50" charset="-128"/>
                        </a:rPr>
                        <a:t>olution</a:t>
                      </a:r>
                      <a:endParaRPr kumimoji="1" lang="ja-JP" altLang="en-US" sz="1100" b="1" dirty="0" smtClean="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2800" b="1" dirty="0" smtClean="0">
                          <a:latin typeface="メイリオ" pitchFamily="50" charset="-128"/>
                          <a:ea typeface="メイリオ" pitchFamily="50" charset="-128"/>
                          <a:cs typeface="メイリオ" pitchFamily="50" charset="-128"/>
                        </a:rPr>
                        <a:t>◎</a:t>
                      </a:r>
                      <a:endParaRPr kumimoji="1" lang="ja-JP" altLang="en-US" sz="2800" b="1" dirty="0">
                        <a:latin typeface="メイリオ" pitchFamily="50" charset="-128"/>
                        <a:ea typeface="メイリオ" pitchFamily="50"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2800" b="1" dirty="0" smtClean="0">
                          <a:latin typeface="メイリオ" pitchFamily="50" charset="-128"/>
                          <a:ea typeface="メイリオ" pitchFamily="50" charset="-128"/>
                          <a:cs typeface="メイリオ" pitchFamily="50" charset="-128"/>
                        </a:rPr>
                        <a:t>◎</a:t>
                      </a:r>
                      <a:endParaRPr kumimoji="1" lang="ja-JP" altLang="en-US" sz="2800" b="1" dirty="0">
                        <a:latin typeface="メイリオ" pitchFamily="50" charset="-128"/>
                        <a:ea typeface="メイリオ" pitchFamily="50"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ja-JP" altLang="en-US" sz="2800" b="1" dirty="0" smtClean="0">
                          <a:latin typeface="メイリオ" pitchFamily="50" charset="-128"/>
                          <a:ea typeface="メイリオ" pitchFamily="50" charset="-128"/>
                          <a:cs typeface="メイリオ" pitchFamily="50" charset="-128"/>
                        </a:rPr>
                        <a:t>◎</a:t>
                      </a:r>
                      <a:endParaRPr kumimoji="1" lang="ja-JP" altLang="en-US" sz="2800" b="1" dirty="0">
                        <a:latin typeface="メイリオ" pitchFamily="50" charset="-128"/>
                        <a:ea typeface="メイリオ" pitchFamily="50"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51262">
                <a:tc vMerge="1">
                  <a:txBody>
                    <a:bodyPr/>
                    <a:lstStyle/>
                    <a:p>
                      <a:endParaRPr kumimoji="1" lang="ja-JP" altLang="en-US"/>
                    </a:p>
                  </a:txBody>
                  <a:tcPr/>
                </a:tc>
                <a:tc>
                  <a:txBody>
                    <a:bodyPr/>
                    <a:lstStyle/>
                    <a:p>
                      <a:pPr algn="ctr"/>
                      <a:r>
                        <a:rPr kumimoji="1" lang="en-US" altLang="ja-JP" sz="1050" b="1" dirty="0" smtClean="0">
                          <a:latin typeface="Meiryo UI" pitchFamily="50" charset="-128"/>
                          <a:ea typeface="Meiryo UI" pitchFamily="50" charset="-128"/>
                          <a:cs typeface="Meiryo UI" pitchFamily="50" charset="-128"/>
                        </a:rPr>
                        <a:t>Spatial</a:t>
                      </a:r>
                      <a:r>
                        <a:rPr kumimoji="1" lang="en-US" altLang="ja-JP" sz="1050" b="1" baseline="0" dirty="0" smtClean="0">
                          <a:latin typeface="Meiryo UI" pitchFamily="50" charset="-128"/>
                          <a:ea typeface="Meiryo UI" pitchFamily="50" charset="-128"/>
                          <a:cs typeface="Meiryo UI" pitchFamily="50" charset="-128"/>
                        </a:rPr>
                        <a:t> </a:t>
                      </a:r>
                      <a:r>
                        <a:rPr kumimoji="1" lang="en-US" altLang="ja-JP" sz="1000" b="1" baseline="0" dirty="0" smtClean="0">
                          <a:latin typeface="Meiryo UI" pitchFamily="50" charset="-128"/>
                          <a:ea typeface="Meiryo UI" pitchFamily="50" charset="-128"/>
                          <a:cs typeface="Meiryo UI" pitchFamily="50" charset="-128"/>
                        </a:rPr>
                        <a:t>res</a:t>
                      </a:r>
                      <a:r>
                        <a:rPr kumimoji="1" lang="en-US" altLang="ja-JP" sz="1050" b="1" baseline="0" dirty="0" smtClean="0">
                          <a:latin typeface="Meiryo UI" pitchFamily="50" charset="-128"/>
                          <a:ea typeface="Meiryo UI" pitchFamily="50" charset="-128"/>
                          <a:cs typeface="Meiryo UI" pitchFamily="50" charset="-128"/>
                        </a:rPr>
                        <a:t>olution</a:t>
                      </a:r>
                      <a:endParaRPr kumimoji="1" lang="ja-JP" altLang="en-US" sz="1050" b="1" dirty="0">
                        <a:latin typeface="Meiryo UI" pitchFamily="50" charset="-128"/>
                        <a:ea typeface="Meiryo UI" pitchFamily="50" charset="-128"/>
                        <a:cs typeface="Meiryo UI"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FF"/>
                    </a:solidFill>
                  </a:tcPr>
                </a:tc>
                <a:tc>
                  <a:txBody>
                    <a:bodyPr/>
                    <a:lstStyle/>
                    <a:p>
                      <a:pPr algn="ctr"/>
                      <a:r>
                        <a:rPr kumimoji="1" lang="en-US" altLang="ja-JP"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FF"/>
                    </a:solidFill>
                  </a:tcPr>
                </a:tc>
                <a:tc>
                  <a:txBody>
                    <a:bodyPr/>
                    <a:lstStyle/>
                    <a:p>
                      <a:pPr algn="ctr"/>
                      <a:r>
                        <a:rPr kumimoji="1" lang="en-US" altLang="ja-JP"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FF"/>
                    </a:solidFill>
                  </a:tcPr>
                </a:tc>
                <a:tc>
                  <a:txBody>
                    <a:bodyPr/>
                    <a:lstStyle/>
                    <a:p>
                      <a:pPr algn="ctr"/>
                      <a:r>
                        <a:rPr kumimoji="1" lang="en-US" altLang="ja-JP" sz="2000" b="1" dirty="0" smtClean="0">
                          <a:latin typeface="HG創英角ｺﾞｼｯｸUB" pitchFamily="49" charset="-128"/>
                          <a:ea typeface="HG創英角ｺﾞｼｯｸUB" pitchFamily="49" charset="-128"/>
                          <a:cs typeface="メイリオ" pitchFamily="50" charset="-128"/>
                        </a:rPr>
                        <a:t>×</a:t>
                      </a:r>
                      <a:endParaRPr kumimoji="1" lang="ja-JP" altLang="en-US" sz="2000" b="1" dirty="0">
                        <a:latin typeface="HG創英角ｺﾞｼｯｸUB" pitchFamily="49" charset="-128"/>
                        <a:ea typeface="HG創英角ｺﾞｼｯｸUB" pitchFamily="49" charset="-128"/>
                        <a:cs typeface="メイリオ" pitchFamily="50" charset="-128"/>
                      </a:endParaRPr>
                    </a:p>
                  </a:txBody>
                  <a:tcPr marL="99060" marR="99060" anchor="ctr">
                    <a:lnL w="38100" cap="flat" cmpd="sng" algn="ctr">
                      <a:solidFill>
                        <a:schemeClr val="tx1"/>
                      </a:solidFill>
                      <a:prstDash val="solid"/>
                      <a:round/>
                      <a:headEnd type="none" w="med" len="med"/>
                      <a:tailEnd type="none" w="med" len="med"/>
                    </a:lnL>
                    <a:lnR w="38100" cap="flat" cmpd="sng" algn="ctr">
                      <a:solidFill>
                        <a:srgbClr val="00B05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9FF"/>
                    </a:solidFill>
                  </a:tcPr>
                </a:tc>
              </a:tr>
            </a:tbl>
          </a:graphicData>
        </a:graphic>
      </p:graphicFrame>
      <p:sp>
        <p:nvSpPr>
          <p:cNvPr id="10" name="Text Box 2"/>
          <p:cNvSpPr txBox="1">
            <a:spLocks noChangeArrowheads="1"/>
          </p:cNvSpPr>
          <p:nvPr/>
        </p:nvSpPr>
        <p:spPr bwMode="auto">
          <a:xfrm>
            <a:off x="0" y="115889"/>
            <a:ext cx="9906000" cy="461665"/>
          </a:xfrm>
          <a:prstGeom prst="rect">
            <a:avLst/>
          </a:prstGeom>
          <a:solidFill>
            <a:srgbClr val="253F82"/>
          </a:solidFill>
          <a:ln w="9525">
            <a:noFill/>
            <a:miter lim="800000"/>
            <a:headEnd/>
            <a:tailEnd/>
          </a:ln>
        </p:spPr>
        <p:txBody>
          <a:bodyPr>
            <a:spAutoFit/>
          </a:bodyPr>
          <a:lstStyle/>
          <a:p>
            <a:pPr algn="ctr" eaLnBrk="1" fontAlgn="auto" hangingPunct="1">
              <a:spcBef>
                <a:spcPts val="0"/>
              </a:spcBef>
              <a:spcAft>
                <a:spcPts val="600"/>
              </a:spcAft>
              <a:defRPr/>
            </a:pPr>
            <a:r>
              <a:rPr lang="en-US" altLang="ja-JP" sz="2400" b="1" kern="0" dirty="0" smtClean="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rPr>
              <a:t>New generation floats can provide data we need</a:t>
            </a:r>
            <a:endParaRPr lang="en-US" altLang="ja-JP" sz="2400" b="1" kern="0" dirty="0">
              <a:solidFill>
                <a:schemeClr val="bg1"/>
              </a:solidFill>
              <a:effectLst>
                <a:outerShdw blurRad="38100" dist="38100" dir="2700000" algn="tl">
                  <a:schemeClr val="bg1">
                    <a:alpha val="43000"/>
                  </a:schemeClr>
                </a:outerShdw>
              </a:effectLst>
              <a:latin typeface="Meiryo UI" pitchFamily="50" charset="-128"/>
              <a:ea typeface="Meiryo UI" pitchFamily="50" charset="-128"/>
              <a:cs typeface="Meiryo UI" pitchFamily="50" charset="-128"/>
              <a:sym typeface="Calibri"/>
            </a:endParaRPr>
          </a:p>
        </p:txBody>
      </p:sp>
      <p:pic>
        <p:nvPicPr>
          <p:cNvPr id="17" name="図 13"/>
          <p:cNvPicPr>
            <a:picLocks noChangeAspect="1"/>
          </p:cNvPicPr>
          <p:nvPr/>
        </p:nvPicPr>
        <p:blipFill>
          <a:blip r:embed="rId3" cstate="print"/>
          <a:srcRect/>
          <a:stretch>
            <a:fillRect/>
          </a:stretch>
        </p:blipFill>
        <p:spPr bwMode="auto">
          <a:xfrm>
            <a:off x="6054253" y="1388696"/>
            <a:ext cx="725451" cy="1265325"/>
          </a:xfrm>
          <a:prstGeom prst="rect">
            <a:avLst/>
          </a:prstGeom>
          <a:noFill/>
          <a:ln w="9525">
            <a:noFill/>
            <a:miter lim="800000"/>
            <a:headEnd/>
            <a:tailEnd/>
          </a:ln>
        </p:spPr>
      </p:pic>
      <p:sp>
        <p:nvSpPr>
          <p:cNvPr id="19" name="テキスト ボックス 18"/>
          <p:cNvSpPr txBox="1"/>
          <p:nvPr/>
        </p:nvSpPr>
        <p:spPr>
          <a:xfrm>
            <a:off x="5839067" y="954776"/>
            <a:ext cx="1405569" cy="2616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fontAlgn="auto" hangingPunct="1">
              <a:spcBef>
                <a:spcPts val="0"/>
              </a:spcBef>
              <a:spcAft>
                <a:spcPts val="0"/>
              </a:spcAft>
              <a:defRPr/>
            </a:pPr>
            <a:r>
              <a:rPr kumimoji="1" lang="en-US" altLang="ja-JP" sz="1100" b="1" kern="0" dirty="0" smtClean="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rPr>
              <a:t>TS-Argo float</a:t>
            </a:r>
            <a:endParaRPr kumimoji="1" lang="ja-JP" altLang="en-US" sz="11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20" name="テキスト ボックス 19"/>
          <p:cNvSpPr txBox="1"/>
          <p:nvPr/>
        </p:nvSpPr>
        <p:spPr>
          <a:xfrm>
            <a:off x="7352130" y="2610719"/>
            <a:ext cx="2673507" cy="461665"/>
          </a:xfrm>
          <a:prstGeom prst="rect">
            <a:avLst/>
          </a:prstGeom>
          <a:noFill/>
        </p:spPr>
        <p:txBody>
          <a:bodyPr wrap="square">
            <a:spAutoFit/>
          </a:bodyPr>
          <a:lstStyle/>
          <a:p>
            <a:pPr eaLnBrk="1" fontAlgn="auto" hangingPunct="1">
              <a:spcBef>
                <a:spcPts val="0"/>
              </a:spcBef>
              <a:spcAft>
                <a:spcPts val="0"/>
              </a:spcAft>
              <a:defRPr/>
            </a:pPr>
            <a:r>
              <a:rPr kumimoji="1" lang="en-US" altLang="ja-JP" sz="1200" b="1" kern="0" dirty="0">
                <a:latin typeface="Meiryo UI" panose="020B0604030504040204" pitchFamily="50" charset="-128"/>
                <a:ea typeface="Meiryo UI" panose="020B0604030504040204" pitchFamily="50" charset="-128"/>
                <a:cs typeface="Meiryo UI" panose="020B0604030504040204" pitchFamily="50" charset="-128"/>
                <a:sym typeface="Calibri"/>
              </a:rPr>
              <a:t>JAMSTEC runs Pacific Argo Data </a:t>
            </a:r>
            <a:r>
              <a:rPr kumimoji="1" lang="en-US" altLang="ja-JP" sz="1200" b="1" kern="0" dirty="0" smtClean="0">
                <a:latin typeface="Meiryo UI" panose="020B0604030504040204" pitchFamily="50" charset="-128"/>
                <a:ea typeface="Meiryo UI" panose="020B0604030504040204" pitchFamily="50" charset="-128"/>
                <a:cs typeface="Meiryo UI" panose="020B0604030504040204" pitchFamily="50" charset="-128"/>
                <a:sym typeface="Calibri"/>
              </a:rPr>
              <a:t>Center</a:t>
            </a:r>
            <a:endParaRPr kumimoji="1" lang="ja-JP" altLang="en-US" sz="1200" b="1" kern="0" dirty="0">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2" name="角丸四角形 1"/>
          <p:cNvSpPr/>
          <p:nvPr/>
        </p:nvSpPr>
        <p:spPr>
          <a:xfrm>
            <a:off x="2768759" y="3429002"/>
            <a:ext cx="2909415" cy="43204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1832654" y="4797152"/>
            <a:ext cx="3845520" cy="4320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734794" y="6062948"/>
            <a:ext cx="1545616" cy="646331"/>
          </a:xfrm>
          <a:prstGeom prst="rect">
            <a:avLst/>
          </a:prstGeom>
          <a:noFill/>
        </p:spPr>
        <p:txBody>
          <a:bodyPr wrap="none" rtlCol="0">
            <a:spAutoFit/>
          </a:bodyPr>
          <a:lstStyle/>
          <a:p>
            <a:r>
              <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Need more</a:t>
            </a:r>
          </a:p>
          <a:p>
            <a:r>
              <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installation</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714194" y="4718018"/>
            <a:ext cx="1527982" cy="646331"/>
          </a:xfrm>
          <a:prstGeom prst="rect">
            <a:avLst/>
          </a:prstGeom>
          <a:noFill/>
        </p:spPr>
        <p:txBody>
          <a:bodyPr wrap="none" rtlCol="0">
            <a:spAutoFit/>
          </a:bodyPr>
          <a:lstStyle/>
          <a:p>
            <a:r>
              <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Need more</a:t>
            </a:r>
          </a:p>
          <a:p>
            <a:r>
              <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frequency</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1832654" y="6223368"/>
            <a:ext cx="3881541" cy="3739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descr="http://www.argo.ucsd.edu/operation_park_profile.jpg"/>
          <p:cNvPicPr>
            <a:picLocks noChangeAspect="1" noChangeArrowheads="1"/>
          </p:cNvPicPr>
          <p:nvPr/>
        </p:nvPicPr>
        <p:blipFill>
          <a:blip r:embed="rId4" cstate="print"/>
          <a:srcRect/>
          <a:stretch>
            <a:fillRect/>
          </a:stretch>
        </p:blipFill>
        <p:spPr bwMode="auto">
          <a:xfrm>
            <a:off x="7432056" y="1100152"/>
            <a:ext cx="2181930" cy="1510567"/>
          </a:xfrm>
          <a:prstGeom prst="rect">
            <a:avLst/>
          </a:prstGeom>
          <a:noFill/>
        </p:spPr>
      </p:pic>
      <p:pic>
        <p:nvPicPr>
          <p:cNvPr id="23" name="Picture 45"/>
          <p:cNvPicPr>
            <a:picLocks noChangeAspect="1" noChangeArrowheads="1"/>
          </p:cNvPicPr>
          <p:nvPr/>
        </p:nvPicPr>
        <p:blipFill>
          <a:blip r:embed="rId5" cstate="print"/>
          <a:srcRect/>
          <a:stretch>
            <a:fillRect/>
          </a:stretch>
        </p:blipFill>
        <p:spPr bwMode="auto">
          <a:xfrm>
            <a:off x="7479851" y="3072384"/>
            <a:ext cx="2076825" cy="1309980"/>
          </a:xfrm>
          <a:prstGeom prst="rect">
            <a:avLst/>
          </a:prstGeom>
          <a:noFill/>
          <a:ln w="6350">
            <a:solidFill>
              <a:schemeClr val="bg1"/>
            </a:solidFill>
            <a:miter lim="800000"/>
            <a:headEnd/>
            <a:tailEnd/>
          </a:ln>
        </p:spPr>
      </p:pic>
      <p:sp>
        <p:nvSpPr>
          <p:cNvPr id="26" name="テキスト ボックス 25"/>
          <p:cNvSpPr txBox="1"/>
          <p:nvPr/>
        </p:nvSpPr>
        <p:spPr>
          <a:xfrm>
            <a:off x="7352129" y="4971749"/>
            <a:ext cx="2673507" cy="307777"/>
          </a:xfrm>
          <a:prstGeom prst="rect">
            <a:avLst/>
          </a:prstGeom>
          <a:noFill/>
        </p:spPr>
        <p:txBody>
          <a:bodyPr wrap="square">
            <a:spAutoFit/>
          </a:bodyPr>
          <a:lstStyle/>
          <a:p>
            <a:pPr eaLnBrk="1" fontAlgn="auto" hangingPunct="1">
              <a:spcBef>
                <a:spcPts val="0"/>
              </a:spcBef>
              <a:spcAft>
                <a:spcPts val="0"/>
              </a:spcAft>
              <a:defRPr/>
            </a:pPr>
            <a:endParaRPr kumimoji="1" lang="ja-JP" altLang="en-US" sz="1400" b="1" kern="0" dirty="0">
              <a:latin typeface="Meiryo UI" panose="020B0604030504040204" pitchFamily="50" charset="-128"/>
              <a:ea typeface="Meiryo UI" panose="020B0604030504040204" pitchFamily="50" charset="-128"/>
              <a:cs typeface="Meiryo UI" panose="020B0604030504040204" pitchFamily="50" charset="-128"/>
              <a:sym typeface="Calibri"/>
            </a:endParaRPr>
          </a:p>
        </p:txBody>
      </p:sp>
      <p:sp>
        <p:nvSpPr>
          <p:cNvPr id="28" name="テキスト ボックス 27"/>
          <p:cNvSpPr txBox="1"/>
          <p:nvPr/>
        </p:nvSpPr>
        <p:spPr>
          <a:xfrm>
            <a:off x="7352127" y="4364531"/>
            <a:ext cx="2673507" cy="1015663"/>
          </a:xfrm>
          <a:prstGeom prst="rect">
            <a:avLst/>
          </a:prstGeom>
          <a:noFill/>
        </p:spPr>
        <p:txBody>
          <a:bodyPr wrap="square">
            <a:spAutoFit/>
          </a:bodyPr>
          <a:lstStyle/>
          <a:p>
            <a:pPr eaLnBrk="1" fontAlgn="auto" hangingPunct="1">
              <a:spcBef>
                <a:spcPts val="0"/>
              </a:spcBef>
              <a:spcAft>
                <a:spcPts val="0"/>
              </a:spcAft>
              <a:defRPr/>
            </a:pPr>
            <a:r>
              <a:rPr kumimoji="1" lang="en-US" altLang="ja-JP" sz="1200" b="1" kern="0" dirty="0" smtClean="0">
                <a:latin typeface="Meiryo UI" panose="020B0604030504040204" pitchFamily="50" charset="-128"/>
                <a:ea typeface="Meiryo UI" panose="020B0604030504040204" pitchFamily="50" charset="-128"/>
                <a:cs typeface="Meiryo UI" panose="020B0604030504040204" pitchFamily="50" charset="-128"/>
                <a:sym typeface="Calibri"/>
              </a:rPr>
              <a:t>Ship based observation is essential </a:t>
            </a:r>
            <a:r>
              <a:rPr kumimoji="1" lang="en-US" altLang="ja-JP" sz="1200" b="1" kern="0" dirty="0">
                <a:latin typeface="Meiryo UI" panose="020B0604030504040204" pitchFamily="50" charset="-128"/>
                <a:ea typeface="Meiryo UI" panose="020B0604030504040204" pitchFamily="50" charset="-128"/>
                <a:cs typeface="Meiryo UI" panose="020B0604030504040204" pitchFamily="50" charset="-128"/>
                <a:sym typeface="Calibri"/>
              </a:rPr>
              <a:t>to studying ocean processes and to benchmark data from autonomous systems</a:t>
            </a:r>
          </a:p>
        </p:txBody>
      </p:sp>
      <p:pic>
        <p:nvPicPr>
          <p:cNvPr id="2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5680" y="5444361"/>
            <a:ext cx="1145926" cy="127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5761255" y="3420935"/>
            <a:ext cx="1586396" cy="646331"/>
          </a:xfrm>
          <a:prstGeom prst="rect">
            <a:avLst/>
          </a:prstGeom>
          <a:noFill/>
        </p:spPr>
        <p:txBody>
          <a:bodyPr wrap="none" rtlCol="0">
            <a:spAutoFit/>
          </a:bodyPr>
          <a:lstStyle/>
          <a:p>
            <a:r>
              <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Need to be </a:t>
            </a:r>
          </a:p>
          <a:p>
            <a:r>
              <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developed</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8688883" y="5444362"/>
            <a:ext cx="1217117" cy="1200329"/>
          </a:xfrm>
          <a:prstGeom prst="rect">
            <a:avLst/>
          </a:prstGeom>
          <a:noFill/>
        </p:spPr>
        <p:txBody>
          <a:bodyPr wrap="square">
            <a:spAutoFit/>
          </a:bodyPr>
          <a:lstStyle/>
          <a:p>
            <a:pPr eaLnBrk="1" fontAlgn="auto" hangingPunct="1">
              <a:spcBef>
                <a:spcPts val="0"/>
              </a:spcBef>
              <a:spcAft>
                <a:spcPts val="0"/>
              </a:spcAft>
              <a:defRPr/>
            </a:pPr>
            <a:r>
              <a:rPr kumimoji="1" lang="en-US" altLang="ja-JP" sz="1200" b="1" kern="0" dirty="0" smtClean="0">
                <a:latin typeface="Meiryo UI" panose="020B0604030504040204" pitchFamily="50" charset="-128"/>
                <a:ea typeface="Meiryo UI" panose="020B0604030504040204" pitchFamily="50" charset="-128"/>
                <a:cs typeface="Meiryo UI" panose="020B0604030504040204" pitchFamily="50" charset="-128"/>
                <a:sym typeface="Calibri"/>
              </a:rPr>
              <a:t>Moored buoy is useful for monitoring specific areas   </a:t>
            </a:r>
            <a:endParaRPr kumimoji="1" lang="en-US" altLang="ja-JP" sz="1200" b="1" kern="0" dirty="0">
              <a:latin typeface="Meiryo UI" panose="020B0604030504040204" pitchFamily="50" charset="-128"/>
              <a:ea typeface="Meiryo UI" panose="020B0604030504040204" pitchFamily="50" charset="-128"/>
              <a:cs typeface="Meiryo UI" panose="020B0604030504040204" pitchFamily="50" charset="-128"/>
              <a:sym typeface="Calibri"/>
            </a:endParaRPr>
          </a:p>
        </p:txBody>
      </p:sp>
    </p:spTree>
    <p:extLst>
      <p:ext uri="{BB962C8B-B14F-4D97-AF65-F5344CB8AC3E}">
        <p14:creationId xmlns:p14="http://schemas.microsoft.com/office/powerpoint/2010/main" val="50083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3"/>
          <a:srcRect/>
          <a:stretch>
            <a:fillRect/>
          </a:stretch>
        </p:blipFill>
        <p:spPr bwMode="auto">
          <a:xfrm>
            <a:off x="943618" y="1628807"/>
            <a:ext cx="3924141" cy="27374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6" name="図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014" y="2895231"/>
            <a:ext cx="580466" cy="37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A2GL20310010711OD1_P01B_CHLA_NDVIc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9665" y="1809611"/>
            <a:ext cx="2899863" cy="2735939"/>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9" descr="A2GL10304_06_opp_mol_new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6185" y="4684400"/>
            <a:ext cx="357733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7" descr="W1A2_SST.png"/>
          <p:cNvPicPr>
            <a:picLocks noChangeAspect="1"/>
          </p:cNvPicPr>
          <p:nvPr/>
        </p:nvPicPr>
        <p:blipFill>
          <a:blip r:embed="rId7" cstate="print"/>
          <a:srcRect/>
          <a:stretch>
            <a:fillRect/>
          </a:stretch>
        </p:blipFill>
        <p:spPr bwMode="auto">
          <a:xfrm>
            <a:off x="1110383" y="4481114"/>
            <a:ext cx="3183025" cy="2270410"/>
          </a:xfrm>
          <a:prstGeom prst="rect">
            <a:avLst/>
          </a:prstGeom>
          <a:noFill/>
          <a:ln w="9525">
            <a:noFill/>
            <a:miter lim="800000"/>
            <a:headEnd/>
            <a:tailEnd/>
          </a:ln>
        </p:spPr>
      </p:pic>
      <p:sp>
        <p:nvSpPr>
          <p:cNvPr id="12" name="正方形/長方形 11"/>
          <p:cNvSpPr/>
          <p:nvPr/>
        </p:nvSpPr>
        <p:spPr>
          <a:xfrm>
            <a:off x="4681628" y="4689974"/>
            <a:ext cx="1690656" cy="538609"/>
          </a:xfrm>
          <a:prstGeom prst="rect">
            <a:avLst/>
          </a:prstGeom>
        </p:spPr>
        <p:txBody>
          <a:bodyPr wrap="none">
            <a:spAutoFit/>
          </a:bodyPr>
          <a:lstStyle/>
          <a:p>
            <a:pPr>
              <a:lnSpc>
                <a:spcPts val="1200"/>
              </a:lnSpc>
              <a:spcBef>
                <a:spcPct val="50000"/>
              </a:spcBef>
            </a:pPr>
            <a:r>
              <a:rPr lang="en-US" altLang="ja-JP" b="1" smtClean="0">
                <a:solidFill>
                  <a:srgbClr val="0070C0"/>
                </a:solidFill>
                <a:latin typeface="Trebuchet MS" pitchFamily="34" charset="0"/>
              </a:rPr>
              <a:t>Chlorophyll a </a:t>
            </a:r>
          </a:p>
          <a:p>
            <a:pPr>
              <a:lnSpc>
                <a:spcPts val="1200"/>
              </a:lnSpc>
              <a:spcBef>
                <a:spcPct val="50000"/>
              </a:spcBef>
            </a:pPr>
            <a:r>
              <a:rPr lang="en-US" altLang="ja-JP" b="1" smtClean="0">
                <a:solidFill>
                  <a:srgbClr val="0070C0"/>
                </a:solidFill>
                <a:latin typeface="Trebuchet MS" pitchFamily="34" charset="0"/>
              </a:rPr>
              <a:t>concentration</a:t>
            </a:r>
            <a:endParaRPr lang="en-US" altLang="ja-JP" b="1" dirty="0">
              <a:solidFill>
                <a:srgbClr val="0070C0"/>
              </a:solidFill>
              <a:latin typeface="Trebuchet MS" pitchFamily="34" charset="0"/>
            </a:endParaRPr>
          </a:p>
        </p:txBody>
      </p:sp>
      <p:pic>
        <p:nvPicPr>
          <p:cNvPr id="13" name="図 5" descr="ff3ae5f975214c1cd772596c4d334ea6.gif"/>
          <p:cNvPicPr>
            <a:picLocks noChangeAspect="1"/>
          </p:cNvPicPr>
          <p:nvPr/>
        </p:nvPicPr>
        <p:blipFill>
          <a:blip r:embed="rId8" cstate="print"/>
          <a:srcRect/>
          <a:stretch>
            <a:fillRect/>
          </a:stretch>
        </p:blipFill>
        <p:spPr bwMode="auto">
          <a:xfrm>
            <a:off x="2110057" y="583985"/>
            <a:ext cx="2032160" cy="974112"/>
          </a:xfrm>
          <a:prstGeom prst="rect">
            <a:avLst/>
          </a:prstGeom>
          <a:noFill/>
          <a:ln w="9525">
            <a:noFill/>
            <a:miter lim="800000"/>
            <a:headEnd/>
            <a:tailEnd/>
          </a:ln>
        </p:spPr>
      </p:pic>
      <p:sp>
        <p:nvSpPr>
          <p:cNvPr id="14" name="テキスト ボックス 4"/>
          <p:cNvSpPr txBox="1">
            <a:spLocks noChangeArrowheads="1"/>
          </p:cNvSpPr>
          <p:nvPr/>
        </p:nvSpPr>
        <p:spPr bwMode="auto">
          <a:xfrm>
            <a:off x="41742" y="747878"/>
            <a:ext cx="2137278" cy="646331"/>
          </a:xfrm>
          <a:prstGeom prst="rect">
            <a:avLst/>
          </a:prstGeom>
          <a:noFill/>
          <a:ln w="9525">
            <a:noFill/>
            <a:miter lim="800000"/>
            <a:headEnd/>
            <a:tailEnd/>
          </a:ln>
        </p:spPr>
        <p:txBody>
          <a:bodyPr wrap="square">
            <a:spAutoFit/>
          </a:bodyPr>
          <a:lstStyle/>
          <a:p>
            <a:pPr algn="ctr"/>
            <a:r>
              <a:rPr lang="en-US" altLang="ja-JP" b="1" smtClean="0">
                <a:solidFill>
                  <a:prstClr val="black"/>
                </a:solidFill>
              </a:rPr>
              <a:t>GCOM-W </a:t>
            </a:r>
            <a:r>
              <a:rPr lang="en-US" altLang="ja-JP" b="1">
                <a:solidFill>
                  <a:prstClr val="black"/>
                </a:solidFill>
              </a:rPr>
              <a:t>(Water</a:t>
            </a:r>
            <a:r>
              <a:rPr lang="en-US" altLang="ja-JP" b="1" smtClean="0">
                <a:solidFill>
                  <a:prstClr val="black"/>
                </a:solidFill>
              </a:rPr>
              <a:t>)</a:t>
            </a:r>
          </a:p>
          <a:p>
            <a:pPr algn="ctr"/>
            <a:r>
              <a:rPr lang="en-US" altLang="ja-JP" b="1" i="1" smtClean="0">
                <a:solidFill>
                  <a:prstClr val="black"/>
                </a:solidFill>
              </a:rPr>
              <a:t>Launched in 2012</a:t>
            </a:r>
            <a:endParaRPr lang="en-US" altLang="ja-JP" b="1" i="1">
              <a:solidFill>
                <a:prstClr val="black"/>
              </a:solidFill>
            </a:endParaRPr>
          </a:p>
        </p:txBody>
      </p:sp>
      <p:sp>
        <p:nvSpPr>
          <p:cNvPr id="15" name="テキスト ボックス 5"/>
          <p:cNvSpPr txBox="1">
            <a:spLocks noChangeArrowheads="1"/>
          </p:cNvSpPr>
          <p:nvPr/>
        </p:nvSpPr>
        <p:spPr bwMode="auto">
          <a:xfrm>
            <a:off x="7059234" y="1217914"/>
            <a:ext cx="2964329" cy="615553"/>
          </a:xfrm>
          <a:prstGeom prst="rect">
            <a:avLst/>
          </a:prstGeom>
          <a:noFill/>
          <a:ln w="9525">
            <a:noFill/>
            <a:miter lim="800000"/>
            <a:headEnd/>
            <a:tailEnd/>
          </a:ln>
        </p:spPr>
        <p:txBody>
          <a:bodyPr wrap="square">
            <a:spAutoFit/>
          </a:bodyPr>
          <a:lstStyle/>
          <a:p>
            <a:pPr algn="ctr"/>
            <a:r>
              <a:rPr lang="en-US" altLang="ja-JP" b="1" smtClean="0">
                <a:solidFill>
                  <a:prstClr val="black"/>
                </a:solidFill>
              </a:rPr>
              <a:t>GCOM-C </a:t>
            </a:r>
            <a:r>
              <a:rPr lang="en-US" altLang="ja-JP" b="1">
                <a:solidFill>
                  <a:prstClr val="black"/>
                </a:solidFill>
              </a:rPr>
              <a:t>(Climate</a:t>
            </a:r>
            <a:r>
              <a:rPr lang="en-US" altLang="ja-JP" b="1" smtClean="0">
                <a:solidFill>
                  <a:prstClr val="black"/>
                </a:solidFill>
              </a:rPr>
              <a:t>)</a:t>
            </a:r>
          </a:p>
          <a:p>
            <a:pPr algn="ctr"/>
            <a:r>
              <a:rPr lang="en-US" altLang="ja-JP" sz="1600" b="1" i="1" smtClean="0">
                <a:solidFill>
                  <a:prstClr val="black"/>
                </a:solidFill>
              </a:rPr>
              <a:t>To be launched in 2017</a:t>
            </a:r>
            <a:endParaRPr lang="en-US" altLang="ja-JP" sz="1600" b="1" i="1">
              <a:solidFill>
                <a:prstClr val="black"/>
              </a:solidFill>
            </a:endParaRPr>
          </a:p>
        </p:txBody>
      </p:sp>
      <p:pic>
        <p:nvPicPr>
          <p:cNvPr id="16" name="Picture 7" descr="D:\Document_murakami\SGLI\GCOMC_201011.gif"/>
          <p:cNvPicPr>
            <a:picLocks noChangeAspect="1" noChangeArrowheads="1"/>
          </p:cNvPicPr>
          <p:nvPr/>
        </p:nvPicPr>
        <p:blipFill>
          <a:blip r:embed="rId9" cstate="print"/>
          <a:srcRect t="1598"/>
          <a:stretch>
            <a:fillRect/>
          </a:stretch>
        </p:blipFill>
        <p:spPr bwMode="auto">
          <a:xfrm rot="-1502598">
            <a:off x="6317404" y="705889"/>
            <a:ext cx="2444385" cy="987846"/>
          </a:xfrm>
          <a:prstGeom prst="rect">
            <a:avLst/>
          </a:prstGeom>
          <a:noFill/>
          <a:ln w="9525">
            <a:noFill/>
            <a:miter lim="800000"/>
            <a:headEnd/>
            <a:tailEnd/>
          </a:ln>
        </p:spPr>
      </p:pic>
      <p:sp>
        <p:nvSpPr>
          <p:cNvPr id="17" name="正方形/長方形 16"/>
          <p:cNvSpPr/>
          <p:nvPr/>
        </p:nvSpPr>
        <p:spPr>
          <a:xfrm>
            <a:off x="4258124" y="6198366"/>
            <a:ext cx="1575303" cy="538609"/>
          </a:xfrm>
          <a:prstGeom prst="rect">
            <a:avLst/>
          </a:prstGeom>
        </p:spPr>
        <p:txBody>
          <a:bodyPr wrap="none">
            <a:spAutoFit/>
          </a:bodyPr>
          <a:lstStyle/>
          <a:p>
            <a:pPr>
              <a:lnSpc>
                <a:spcPts val="1200"/>
              </a:lnSpc>
              <a:spcBef>
                <a:spcPct val="50000"/>
              </a:spcBef>
            </a:pPr>
            <a:r>
              <a:rPr lang="en-US" altLang="ja-JP" b="1" smtClean="0">
                <a:solidFill>
                  <a:srgbClr val="0070C0"/>
                </a:solidFill>
                <a:latin typeface="Trebuchet MS" pitchFamily="34" charset="0"/>
              </a:rPr>
              <a:t>Sea Surface</a:t>
            </a:r>
          </a:p>
          <a:p>
            <a:pPr>
              <a:lnSpc>
                <a:spcPts val="1200"/>
              </a:lnSpc>
              <a:spcBef>
                <a:spcPct val="50000"/>
              </a:spcBef>
            </a:pPr>
            <a:r>
              <a:rPr lang="en-US" altLang="ja-JP" b="1" smtClean="0">
                <a:solidFill>
                  <a:srgbClr val="0070C0"/>
                </a:solidFill>
                <a:latin typeface="Trebuchet MS" pitchFamily="34" charset="0"/>
              </a:rPr>
              <a:t>Temperature</a:t>
            </a:r>
          </a:p>
        </p:txBody>
      </p:sp>
      <p:sp>
        <p:nvSpPr>
          <p:cNvPr id="18" name="正方形/長方形 17"/>
          <p:cNvSpPr/>
          <p:nvPr/>
        </p:nvSpPr>
        <p:spPr>
          <a:xfrm>
            <a:off x="4020830" y="2016298"/>
            <a:ext cx="1287532" cy="538609"/>
          </a:xfrm>
          <a:prstGeom prst="rect">
            <a:avLst/>
          </a:prstGeom>
        </p:spPr>
        <p:txBody>
          <a:bodyPr wrap="none">
            <a:spAutoFit/>
          </a:bodyPr>
          <a:lstStyle/>
          <a:p>
            <a:pPr>
              <a:lnSpc>
                <a:spcPts val="1200"/>
              </a:lnSpc>
              <a:spcBef>
                <a:spcPct val="50000"/>
              </a:spcBef>
            </a:pPr>
            <a:r>
              <a:rPr lang="en-US" altLang="ja-JP" b="1" smtClean="0">
                <a:solidFill>
                  <a:srgbClr val="0070C0"/>
                </a:solidFill>
                <a:latin typeface="Trebuchet MS" pitchFamily="34" charset="0"/>
              </a:rPr>
              <a:t>Arctic sea</a:t>
            </a:r>
          </a:p>
          <a:p>
            <a:pPr>
              <a:lnSpc>
                <a:spcPts val="1200"/>
              </a:lnSpc>
              <a:spcBef>
                <a:spcPct val="50000"/>
              </a:spcBef>
            </a:pPr>
            <a:r>
              <a:rPr lang="en-US" altLang="ja-JP" b="1" smtClean="0">
                <a:solidFill>
                  <a:srgbClr val="0070C0"/>
                </a:solidFill>
                <a:latin typeface="Trebuchet MS" pitchFamily="34" charset="0"/>
              </a:rPr>
              <a:t>ice extent</a:t>
            </a:r>
          </a:p>
        </p:txBody>
      </p:sp>
      <p:sp>
        <p:nvSpPr>
          <p:cNvPr id="19" name="Text Box 2"/>
          <p:cNvSpPr txBox="1">
            <a:spLocks noChangeArrowheads="1"/>
          </p:cNvSpPr>
          <p:nvPr/>
        </p:nvSpPr>
        <p:spPr bwMode="auto">
          <a:xfrm>
            <a:off x="-235093" y="115895"/>
            <a:ext cx="10413607" cy="461665"/>
          </a:xfrm>
          <a:prstGeom prst="rect">
            <a:avLst/>
          </a:prstGeom>
          <a:solidFill>
            <a:srgbClr val="253F82"/>
          </a:solidFill>
          <a:ln w="9525">
            <a:noFill/>
            <a:miter lim="800000"/>
            <a:headEnd/>
            <a:tailEnd/>
          </a:ln>
        </p:spPr>
        <p:txBody>
          <a:bodyPr wrap="square">
            <a:spAutoFit/>
          </a:bodyPr>
          <a:lstStyle/>
          <a:p>
            <a:pPr algn="ctr">
              <a:spcAft>
                <a:spcPts val="600"/>
              </a:spcAft>
              <a:defRPr/>
            </a:pPr>
            <a:r>
              <a:rPr lang="en-US" altLang="ja-JP" sz="2400" b="1" kern="0" smtClean="0">
                <a:solidFill>
                  <a:prstClr val="white"/>
                </a:solidFill>
                <a:effectLst>
                  <a:outerShdw blurRad="38100" dist="38100" dir="2700000" algn="tl">
                    <a:prstClr val="white">
                      <a:alpha val="43000"/>
                    </a:prstClr>
                  </a:outerShdw>
                </a:effectLst>
                <a:latin typeface="Meiryo UI" pitchFamily="50" charset="-128"/>
                <a:ea typeface="Meiryo UI" pitchFamily="50" charset="-128"/>
                <a:cs typeface="Meiryo UI" pitchFamily="50" charset="-128"/>
                <a:sym typeface="Calibri"/>
              </a:rPr>
              <a:t>Ocean observation by GCOM</a:t>
            </a:r>
            <a:endParaRPr lang="ja-JP" altLang="en-US" sz="2400" b="1" kern="0" dirty="0">
              <a:solidFill>
                <a:prstClr val="white"/>
              </a:solidFill>
              <a:effectLst>
                <a:outerShdw blurRad="38100" dist="38100" dir="2700000" algn="tl">
                  <a:prstClr val="white">
                    <a:alpha val="43000"/>
                  </a:prstClr>
                </a:outerShdw>
              </a:effectLst>
              <a:latin typeface="Meiryo UI" pitchFamily="50" charset="-128"/>
              <a:ea typeface="Meiryo UI" pitchFamily="50" charset="-128"/>
              <a:cs typeface="Meiryo UI" pitchFamily="50" charset="-128"/>
              <a:sym typeface="Calibri"/>
            </a:endParaRPr>
          </a:p>
        </p:txBody>
      </p:sp>
    </p:spTree>
    <p:extLst>
      <p:ext uri="{BB962C8B-B14F-4D97-AF65-F5344CB8AC3E}">
        <p14:creationId xmlns:p14="http://schemas.microsoft.com/office/powerpoint/2010/main" val="1531445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2654</TotalTime>
  <Words>2249</Words>
  <Application>Microsoft Office PowerPoint</Application>
  <PresentationFormat>A4 210 x 297 mm</PresentationFormat>
  <Paragraphs>252</Paragraphs>
  <Slides>13</Slides>
  <Notes>13</Notes>
  <HiddenSlides>0</HiddenSlides>
  <MMClips>0</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13</vt:i4>
      </vt:variant>
    </vt:vector>
  </HeadingPairs>
  <TitlesOfParts>
    <vt:vector size="30" baseType="lpstr">
      <vt:lpstr>HG創英角ｺﾞｼｯｸUB</vt:lpstr>
      <vt:lpstr>Meiryo UI</vt:lpstr>
      <vt:lpstr>ＭＳ Ｐゴシック</vt:lpstr>
      <vt:lpstr>ヒラギノ丸ゴ Pro</vt:lpstr>
      <vt:lpstr>メイリオ</vt:lpstr>
      <vt:lpstr>小塚ゴシック Pro R</vt:lpstr>
      <vt:lpstr>Arial</vt:lpstr>
      <vt:lpstr>Calibri</vt:lpstr>
      <vt:lpstr>Calibri Light</vt:lpstr>
      <vt:lpstr>Helvetica</vt:lpstr>
      <vt:lpstr>Times New Roman</vt:lpstr>
      <vt:lpstr>Trebuchet MS</vt:lpstr>
      <vt:lpstr>Wingdings</vt:lpstr>
      <vt:lpstr>Office テーマ</vt:lpstr>
      <vt:lpstr>1_Blank Presentation</vt:lpstr>
      <vt:lpstr>Office ​​テーマ</vt:lpstr>
      <vt:lpstr>1_Office テーマ</vt:lpstr>
      <vt:lpstr>Earth Observations Contributing to  “The 2030 Agenda for Sustainable Development” ‐Perspective of Japan ‐</vt:lpstr>
      <vt:lpstr>Mainstreaming of SDGs in Japan</vt:lpstr>
      <vt:lpstr>PowerPoint プレゼンテーション</vt:lpstr>
      <vt:lpstr>MEXT’s major activities on implementation of SDGs</vt:lpstr>
      <vt:lpstr>GEOSS Asia Pacific Symposium</vt:lpstr>
      <vt:lpstr>PowerPoint プレゼンテーション</vt:lpstr>
      <vt:lpstr>PowerPoint プレゼンテーション</vt:lpstr>
      <vt:lpstr>PowerPoint プレゼンテーション</vt:lpstr>
      <vt:lpstr>PowerPoint プレゼンテーション</vt:lpstr>
      <vt:lpstr>Conclusion and Expectations</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2030 Agenda ‐Perspective of Japan ‐</dc:title>
  <dc:creator>Mariko</dc:creator>
  <cp:lastModifiedBy>Mariko</cp:lastModifiedBy>
  <cp:revision>136</cp:revision>
  <cp:lastPrinted>2016-11-04T13:45:06Z</cp:lastPrinted>
  <dcterms:created xsi:type="dcterms:W3CDTF">2015-11-03T14:13:25Z</dcterms:created>
  <dcterms:modified xsi:type="dcterms:W3CDTF">2016-11-08T05:49:55Z</dcterms:modified>
</cp:coreProperties>
</file>