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53"/>
  </p:notesMasterIdLst>
  <p:sldIdLst>
    <p:sldId id="369" r:id="rId2"/>
    <p:sldId id="370" r:id="rId3"/>
    <p:sldId id="453" r:id="rId4"/>
    <p:sldId id="372" r:id="rId5"/>
    <p:sldId id="373" r:id="rId6"/>
    <p:sldId id="374" r:id="rId7"/>
    <p:sldId id="376" r:id="rId8"/>
    <p:sldId id="378" r:id="rId9"/>
    <p:sldId id="399" r:id="rId10"/>
    <p:sldId id="381" r:id="rId11"/>
    <p:sldId id="382" r:id="rId12"/>
    <p:sldId id="383" r:id="rId13"/>
    <p:sldId id="385" r:id="rId14"/>
    <p:sldId id="387" r:id="rId15"/>
    <p:sldId id="398" r:id="rId16"/>
    <p:sldId id="414" r:id="rId17"/>
    <p:sldId id="449" r:id="rId18"/>
    <p:sldId id="452" r:id="rId19"/>
    <p:sldId id="466" r:id="rId20"/>
    <p:sldId id="467" r:id="rId21"/>
    <p:sldId id="468" r:id="rId22"/>
    <p:sldId id="454" r:id="rId23"/>
    <p:sldId id="456" r:id="rId24"/>
    <p:sldId id="457" r:id="rId25"/>
    <p:sldId id="458" r:id="rId26"/>
    <p:sldId id="459" r:id="rId27"/>
    <p:sldId id="460" r:id="rId28"/>
    <p:sldId id="461" r:id="rId29"/>
    <p:sldId id="462" r:id="rId30"/>
    <p:sldId id="479" r:id="rId31"/>
    <p:sldId id="481" r:id="rId32"/>
    <p:sldId id="472" r:id="rId33"/>
    <p:sldId id="473" r:id="rId34"/>
    <p:sldId id="474" r:id="rId35"/>
    <p:sldId id="475" r:id="rId36"/>
    <p:sldId id="476" r:id="rId37"/>
    <p:sldId id="477" r:id="rId38"/>
    <p:sldId id="478" r:id="rId39"/>
    <p:sldId id="471" r:id="rId40"/>
    <p:sldId id="480" r:id="rId41"/>
    <p:sldId id="482" r:id="rId42"/>
    <p:sldId id="483" r:id="rId43"/>
    <p:sldId id="484" r:id="rId44"/>
    <p:sldId id="485" r:id="rId45"/>
    <p:sldId id="486" r:id="rId46"/>
    <p:sldId id="487" r:id="rId47"/>
    <p:sldId id="488" r:id="rId48"/>
    <p:sldId id="489" r:id="rId49"/>
    <p:sldId id="490" r:id="rId50"/>
    <p:sldId id="491" r:id="rId51"/>
    <p:sldId id="492" r:id="rId52"/>
  </p:sldIdLst>
  <p:sldSz cx="12192000" cy="6858000"/>
  <p:notesSz cx="6950075" cy="9236075"/>
  <p:defaultTextStyle>
    <a:lvl1pPr>
      <a:defRPr>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p:defaultTextStyle>
  <p:extLst>
    <p:ext uri="{521415D9-36F7-43E2-AB2F-B90AF26B5E84}">
      <p14:sectionLst xmlns:p14="http://schemas.microsoft.com/office/powerpoint/2010/main">
        <p14:section name="Default Section" id="{9F16C7BF-DB88-4250-BF72-278ACCD60F7B}">
          <p14:sldIdLst>
            <p14:sldId id="369"/>
            <p14:sldId id="370"/>
            <p14:sldId id="453"/>
            <p14:sldId id="372"/>
            <p14:sldId id="373"/>
            <p14:sldId id="374"/>
            <p14:sldId id="376"/>
            <p14:sldId id="378"/>
            <p14:sldId id="399"/>
            <p14:sldId id="381"/>
            <p14:sldId id="382"/>
            <p14:sldId id="383"/>
            <p14:sldId id="385"/>
            <p14:sldId id="387"/>
            <p14:sldId id="398"/>
            <p14:sldId id="414"/>
            <p14:sldId id="449"/>
            <p14:sldId id="452"/>
            <p14:sldId id="466"/>
            <p14:sldId id="467"/>
            <p14:sldId id="468"/>
            <p14:sldId id="454"/>
            <p14:sldId id="456"/>
            <p14:sldId id="457"/>
            <p14:sldId id="458"/>
            <p14:sldId id="459"/>
            <p14:sldId id="460"/>
            <p14:sldId id="461"/>
            <p14:sldId id="462"/>
            <p14:sldId id="479"/>
            <p14:sldId id="481"/>
            <p14:sldId id="472"/>
            <p14:sldId id="473"/>
            <p14:sldId id="474"/>
            <p14:sldId id="475"/>
            <p14:sldId id="476"/>
            <p14:sldId id="477"/>
            <p14:sldId id="478"/>
            <p14:sldId id="471"/>
            <p14:sldId id="480"/>
            <p14:sldId id="482"/>
            <p14:sldId id="483"/>
            <p14:sldId id="484"/>
            <p14:sldId id="485"/>
            <p14:sldId id="486"/>
            <p14:sldId id="487"/>
            <p14:sldId id="488"/>
            <p14:sldId id="489"/>
            <p14:sldId id="490"/>
            <p14:sldId id="491"/>
            <p14:sldId id="492"/>
          </p14:sldIdLst>
        </p14:section>
        <p14:section name="Untitled Section" id="{3BA6DD44-75BE-4258-8A86-91165F41DD75}">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elia Pittma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D2"/>
    <a:srgbClr val="F4C1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94" autoAdjust="0"/>
    <p:restoredTop sz="95401" autoAdjust="0"/>
  </p:normalViewPr>
  <p:slideViewPr>
    <p:cSldViewPr snapToGrid="0">
      <p:cViewPr varScale="1">
        <p:scale>
          <a:sx n="69" d="100"/>
          <a:sy n="69" d="100"/>
        </p:scale>
        <p:origin x="-114" y="-168"/>
      </p:cViewPr>
      <p:guideLst>
        <p:guide orient="horz" pos="2160"/>
        <p:guide pos="3840"/>
      </p:guideLst>
    </p:cSldViewPr>
  </p:slideViewPr>
  <p:outlineViewPr>
    <p:cViewPr>
      <p:scale>
        <a:sx n="33" d="100"/>
        <a:sy n="33" d="100"/>
      </p:scale>
      <p:origin x="0" y="-2976"/>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B276A-E491-4B1C-9801-564503ABB0EF}" type="doc">
      <dgm:prSet loTypeId="urn:microsoft.com/office/officeart/2005/8/layout/chevron1" loCatId="process" qsTypeId="urn:microsoft.com/office/officeart/2005/8/quickstyle/simple1" qsCatId="simple" csTypeId="urn:microsoft.com/office/officeart/2005/8/colors/colorful1" csCatId="colorful" phldr="1"/>
      <dgm:spPr/>
    </dgm:pt>
    <dgm:pt modelId="{1E17A71A-BD97-47A3-8AD7-F3A74EECC64C}">
      <dgm:prSet phldrT="[Text]"/>
      <dgm:spPr/>
      <dgm:t>
        <a:bodyPr/>
        <a:lstStyle/>
        <a:p>
          <a:r>
            <a:rPr lang="en-US" dirty="0"/>
            <a:t>SDG Goals and Targets</a:t>
          </a:r>
        </a:p>
      </dgm:t>
    </dgm:pt>
    <dgm:pt modelId="{603BD302-CF16-423F-9F92-42C7F612001D}" type="parTrans" cxnId="{650CD169-6689-43F8-B4CB-D2B37AFBF61C}">
      <dgm:prSet/>
      <dgm:spPr/>
      <dgm:t>
        <a:bodyPr/>
        <a:lstStyle/>
        <a:p>
          <a:endParaRPr lang="en-US"/>
        </a:p>
      </dgm:t>
    </dgm:pt>
    <dgm:pt modelId="{4A08B24B-5BE8-4C9D-AB00-5C580DB5E5C4}" type="sibTrans" cxnId="{650CD169-6689-43F8-B4CB-D2B37AFBF61C}">
      <dgm:prSet/>
      <dgm:spPr/>
      <dgm:t>
        <a:bodyPr/>
        <a:lstStyle/>
        <a:p>
          <a:endParaRPr lang="en-US"/>
        </a:p>
      </dgm:t>
    </dgm:pt>
    <dgm:pt modelId="{535E5947-ABC5-47CB-9522-322F6A3C7C3E}">
      <dgm:prSet phldrT="[Text]"/>
      <dgm:spPr/>
      <dgm:t>
        <a:bodyPr/>
        <a:lstStyle/>
        <a:p>
          <a:r>
            <a:rPr lang="en-US" dirty="0"/>
            <a:t>National Plans and Priorities</a:t>
          </a:r>
        </a:p>
      </dgm:t>
    </dgm:pt>
    <dgm:pt modelId="{3F139103-98F9-4C4F-94D2-C059D1E0E0D2}" type="parTrans" cxnId="{B1E5100B-24EB-425C-8F55-D467625641C5}">
      <dgm:prSet/>
      <dgm:spPr/>
      <dgm:t>
        <a:bodyPr/>
        <a:lstStyle/>
        <a:p>
          <a:endParaRPr lang="en-US"/>
        </a:p>
      </dgm:t>
    </dgm:pt>
    <dgm:pt modelId="{EAB5FEFF-8D1E-4DEA-8943-08C08CE814AB}" type="sibTrans" cxnId="{B1E5100B-24EB-425C-8F55-D467625641C5}">
      <dgm:prSet/>
      <dgm:spPr/>
      <dgm:t>
        <a:bodyPr/>
        <a:lstStyle/>
        <a:p>
          <a:endParaRPr lang="en-US"/>
        </a:p>
      </dgm:t>
    </dgm:pt>
    <dgm:pt modelId="{CB01132C-50E6-4463-85EC-2547E52E6448}">
      <dgm:prSet phldrT="[Text]"/>
      <dgm:spPr>
        <a:solidFill>
          <a:schemeClr val="tx2">
            <a:lumMod val="75000"/>
          </a:schemeClr>
        </a:solidFill>
      </dgm:spPr>
      <dgm:t>
        <a:bodyPr/>
        <a:lstStyle/>
        <a:p>
          <a:r>
            <a:rPr lang="en-US" dirty="0"/>
            <a:t>Localized Framework</a:t>
          </a:r>
        </a:p>
      </dgm:t>
    </dgm:pt>
    <dgm:pt modelId="{A00D6AE8-AC2F-4A97-90AB-9C092BBF6150}" type="parTrans" cxnId="{91A25C21-322F-438F-8A00-1D3CD5268839}">
      <dgm:prSet/>
      <dgm:spPr/>
      <dgm:t>
        <a:bodyPr/>
        <a:lstStyle/>
        <a:p>
          <a:endParaRPr lang="en-US"/>
        </a:p>
      </dgm:t>
    </dgm:pt>
    <dgm:pt modelId="{E75D4F4B-E1D0-4E47-BB85-26E800C0F834}" type="sibTrans" cxnId="{91A25C21-322F-438F-8A00-1D3CD5268839}">
      <dgm:prSet/>
      <dgm:spPr/>
      <dgm:t>
        <a:bodyPr/>
        <a:lstStyle/>
        <a:p>
          <a:endParaRPr lang="en-US"/>
        </a:p>
      </dgm:t>
    </dgm:pt>
    <dgm:pt modelId="{BDC15FAA-06B8-4874-878A-6AE16174BF95}" type="pres">
      <dgm:prSet presAssocID="{62DB276A-E491-4B1C-9801-564503ABB0EF}" presName="Name0" presStyleCnt="0">
        <dgm:presLayoutVars>
          <dgm:dir/>
          <dgm:animLvl val="lvl"/>
          <dgm:resizeHandles val="exact"/>
        </dgm:presLayoutVars>
      </dgm:prSet>
      <dgm:spPr/>
    </dgm:pt>
    <dgm:pt modelId="{A9F9BC7E-1350-45FA-806A-21C55350320B}" type="pres">
      <dgm:prSet presAssocID="{1E17A71A-BD97-47A3-8AD7-F3A74EECC64C}" presName="parTxOnly" presStyleLbl="node1" presStyleIdx="0" presStyleCnt="3">
        <dgm:presLayoutVars>
          <dgm:chMax val="0"/>
          <dgm:chPref val="0"/>
          <dgm:bulletEnabled val="1"/>
        </dgm:presLayoutVars>
      </dgm:prSet>
      <dgm:spPr/>
      <dgm:t>
        <a:bodyPr/>
        <a:lstStyle/>
        <a:p>
          <a:endParaRPr lang="en-GB"/>
        </a:p>
      </dgm:t>
    </dgm:pt>
    <dgm:pt modelId="{7AC0FE99-FC29-4FF8-BD67-C7DA6DDE3128}" type="pres">
      <dgm:prSet presAssocID="{4A08B24B-5BE8-4C9D-AB00-5C580DB5E5C4}" presName="parTxOnlySpace" presStyleCnt="0"/>
      <dgm:spPr/>
    </dgm:pt>
    <dgm:pt modelId="{D1682A38-A80E-428D-929A-B9796B316F6A}" type="pres">
      <dgm:prSet presAssocID="{535E5947-ABC5-47CB-9522-322F6A3C7C3E}" presName="parTxOnly" presStyleLbl="node1" presStyleIdx="1" presStyleCnt="3">
        <dgm:presLayoutVars>
          <dgm:chMax val="0"/>
          <dgm:chPref val="0"/>
          <dgm:bulletEnabled val="1"/>
        </dgm:presLayoutVars>
      </dgm:prSet>
      <dgm:spPr/>
      <dgm:t>
        <a:bodyPr/>
        <a:lstStyle/>
        <a:p>
          <a:endParaRPr lang="en-GB"/>
        </a:p>
      </dgm:t>
    </dgm:pt>
    <dgm:pt modelId="{8691A289-C18B-46CE-A326-5E440F4A80B1}" type="pres">
      <dgm:prSet presAssocID="{EAB5FEFF-8D1E-4DEA-8943-08C08CE814AB}" presName="parTxOnlySpace" presStyleCnt="0"/>
      <dgm:spPr/>
    </dgm:pt>
    <dgm:pt modelId="{FB50A6EA-ABAD-48A1-BE0F-EDB357A86214}" type="pres">
      <dgm:prSet presAssocID="{CB01132C-50E6-4463-85EC-2547E52E6448}" presName="parTxOnly" presStyleLbl="node1" presStyleIdx="2" presStyleCnt="3">
        <dgm:presLayoutVars>
          <dgm:chMax val="0"/>
          <dgm:chPref val="0"/>
          <dgm:bulletEnabled val="1"/>
        </dgm:presLayoutVars>
      </dgm:prSet>
      <dgm:spPr/>
      <dgm:t>
        <a:bodyPr/>
        <a:lstStyle/>
        <a:p>
          <a:endParaRPr lang="en-GB"/>
        </a:p>
      </dgm:t>
    </dgm:pt>
  </dgm:ptLst>
  <dgm:cxnLst>
    <dgm:cxn modelId="{B1E5100B-24EB-425C-8F55-D467625641C5}" srcId="{62DB276A-E491-4B1C-9801-564503ABB0EF}" destId="{535E5947-ABC5-47CB-9522-322F6A3C7C3E}" srcOrd="1" destOrd="0" parTransId="{3F139103-98F9-4C4F-94D2-C059D1E0E0D2}" sibTransId="{EAB5FEFF-8D1E-4DEA-8943-08C08CE814AB}"/>
    <dgm:cxn modelId="{F0D0F088-E587-BA48-8C0C-AB595AD13859}" type="presOf" srcId="{1E17A71A-BD97-47A3-8AD7-F3A74EECC64C}" destId="{A9F9BC7E-1350-45FA-806A-21C55350320B}" srcOrd="0" destOrd="0" presId="urn:microsoft.com/office/officeart/2005/8/layout/chevron1"/>
    <dgm:cxn modelId="{471301B3-E5B9-C94A-8F0E-DDC7FA520551}" type="presOf" srcId="{62DB276A-E491-4B1C-9801-564503ABB0EF}" destId="{BDC15FAA-06B8-4874-878A-6AE16174BF95}" srcOrd="0" destOrd="0" presId="urn:microsoft.com/office/officeart/2005/8/layout/chevron1"/>
    <dgm:cxn modelId="{8488AC39-059B-8A41-96FE-F019B5C77731}" type="presOf" srcId="{535E5947-ABC5-47CB-9522-322F6A3C7C3E}" destId="{D1682A38-A80E-428D-929A-B9796B316F6A}" srcOrd="0" destOrd="0" presId="urn:microsoft.com/office/officeart/2005/8/layout/chevron1"/>
    <dgm:cxn modelId="{650CD169-6689-43F8-B4CB-D2B37AFBF61C}" srcId="{62DB276A-E491-4B1C-9801-564503ABB0EF}" destId="{1E17A71A-BD97-47A3-8AD7-F3A74EECC64C}" srcOrd="0" destOrd="0" parTransId="{603BD302-CF16-423F-9F92-42C7F612001D}" sibTransId="{4A08B24B-5BE8-4C9D-AB00-5C580DB5E5C4}"/>
    <dgm:cxn modelId="{216A3C57-E4E5-F643-9A00-60A27DEEC842}" type="presOf" srcId="{CB01132C-50E6-4463-85EC-2547E52E6448}" destId="{FB50A6EA-ABAD-48A1-BE0F-EDB357A86214}" srcOrd="0" destOrd="0" presId="urn:microsoft.com/office/officeart/2005/8/layout/chevron1"/>
    <dgm:cxn modelId="{91A25C21-322F-438F-8A00-1D3CD5268839}" srcId="{62DB276A-E491-4B1C-9801-564503ABB0EF}" destId="{CB01132C-50E6-4463-85EC-2547E52E6448}" srcOrd="2" destOrd="0" parTransId="{A00D6AE8-AC2F-4A97-90AB-9C092BBF6150}" sibTransId="{E75D4F4B-E1D0-4E47-BB85-26E800C0F834}"/>
    <dgm:cxn modelId="{C184BC99-6BC9-B245-A489-F2517F6B2813}" type="presParOf" srcId="{BDC15FAA-06B8-4874-878A-6AE16174BF95}" destId="{A9F9BC7E-1350-45FA-806A-21C55350320B}" srcOrd="0" destOrd="0" presId="urn:microsoft.com/office/officeart/2005/8/layout/chevron1"/>
    <dgm:cxn modelId="{C6271FD0-619B-B84F-A94D-A7BF6779975C}" type="presParOf" srcId="{BDC15FAA-06B8-4874-878A-6AE16174BF95}" destId="{7AC0FE99-FC29-4FF8-BD67-C7DA6DDE3128}" srcOrd="1" destOrd="0" presId="urn:microsoft.com/office/officeart/2005/8/layout/chevron1"/>
    <dgm:cxn modelId="{A9FBCCEC-F9B4-034E-83E7-25378B0149F9}" type="presParOf" srcId="{BDC15FAA-06B8-4874-878A-6AE16174BF95}" destId="{D1682A38-A80E-428D-929A-B9796B316F6A}" srcOrd="2" destOrd="0" presId="urn:microsoft.com/office/officeart/2005/8/layout/chevron1"/>
    <dgm:cxn modelId="{2CEBDF34-0147-0F45-A8DF-F0372FDC2752}" type="presParOf" srcId="{BDC15FAA-06B8-4874-878A-6AE16174BF95}" destId="{8691A289-C18B-46CE-A326-5E440F4A80B1}" srcOrd="3" destOrd="0" presId="urn:microsoft.com/office/officeart/2005/8/layout/chevron1"/>
    <dgm:cxn modelId="{7B212FCE-2A50-8F4D-8475-4426403A5F4B}" type="presParOf" srcId="{BDC15FAA-06B8-4874-878A-6AE16174BF95}" destId="{FB50A6EA-ABAD-48A1-BE0F-EDB357A86214}"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6858C7-9DFA-4E60-B392-CDD5D00C4FB1}" type="doc">
      <dgm:prSet loTypeId="urn:microsoft.com/office/officeart/2005/8/layout/hChevron3" loCatId="process" qsTypeId="urn:microsoft.com/office/officeart/2005/8/quickstyle/simple1" qsCatId="simple" csTypeId="urn:microsoft.com/office/officeart/2005/8/colors/colorful1" csCatId="colorful" phldr="1"/>
      <dgm:spPr/>
    </dgm:pt>
    <dgm:pt modelId="{F18E6DA5-9C3A-4986-9CB1-4D44BAEDD952}">
      <dgm:prSet phldrT="[Text]"/>
      <dgm:spPr/>
      <dgm:t>
        <a:bodyPr/>
        <a:lstStyle/>
        <a:p>
          <a:r>
            <a:rPr lang="en-US" dirty="0"/>
            <a:t>Multi-stakeholder </a:t>
          </a:r>
        </a:p>
      </dgm:t>
    </dgm:pt>
    <dgm:pt modelId="{9D59F47C-DA94-4204-B4A5-0EFD0641A170}" type="parTrans" cxnId="{FB460F81-47A6-4405-B6E6-318BF605BB24}">
      <dgm:prSet/>
      <dgm:spPr/>
      <dgm:t>
        <a:bodyPr/>
        <a:lstStyle/>
        <a:p>
          <a:endParaRPr lang="en-US"/>
        </a:p>
      </dgm:t>
    </dgm:pt>
    <dgm:pt modelId="{B3DBE5AF-F3F1-46E3-B9A6-2C0FC141E066}" type="sibTrans" cxnId="{FB460F81-47A6-4405-B6E6-318BF605BB24}">
      <dgm:prSet/>
      <dgm:spPr/>
      <dgm:t>
        <a:bodyPr/>
        <a:lstStyle/>
        <a:p>
          <a:endParaRPr lang="en-US"/>
        </a:p>
      </dgm:t>
    </dgm:pt>
    <dgm:pt modelId="{A71449DF-B7BC-43CB-ACE1-7BC4BBAB85F3}">
      <dgm:prSet phldrT="[Text]"/>
      <dgm:spPr/>
      <dgm:t>
        <a:bodyPr/>
        <a:lstStyle/>
        <a:p>
          <a:r>
            <a:rPr lang="en-US" dirty="0"/>
            <a:t>Situation Assessment</a:t>
          </a:r>
        </a:p>
      </dgm:t>
    </dgm:pt>
    <dgm:pt modelId="{58AF4934-D408-419F-8DF3-0E1C4C34A784}" type="parTrans" cxnId="{CC11CE1D-715A-46EC-9010-7E6299158B66}">
      <dgm:prSet/>
      <dgm:spPr/>
      <dgm:t>
        <a:bodyPr/>
        <a:lstStyle/>
        <a:p>
          <a:endParaRPr lang="en-US"/>
        </a:p>
      </dgm:t>
    </dgm:pt>
    <dgm:pt modelId="{5E097D20-5D2A-4D8B-9E74-FAB1DC6B2CE7}" type="sibTrans" cxnId="{CC11CE1D-715A-46EC-9010-7E6299158B66}">
      <dgm:prSet/>
      <dgm:spPr/>
      <dgm:t>
        <a:bodyPr/>
        <a:lstStyle/>
        <a:p>
          <a:endParaRPr lang="en-US"/>
        </a:p>
      </dgm:t>
    </dgm:pt>
    <dgm:pt modelId="{2D1E1A50-A6E2-477A-A439-7C237714ECC5}">
      <dgm:prSet phldrT="[Text]"/>
      <dgm:spPr/>
      <dgm:t>
        <a:bodyPr/>
        <a:lstStyle/>
        <a:p>
          <a:r>
            <a:rPr lang="en-US" dirty="0"/>
            <a:t>Priority Mapping</a:t>
          </a:r>
        </a:p>
      </dgm:t>
    </dgm:pt>
    <dgm:pt modelId="{380B9E11-B7BB-4B83-8AF8-662AEBF96F86}" type="parTrans" cxnId="{F9639999-6AD6-4973-8C28-6EB8AEBDF41B}">
      <dgm:prSet/>
      <dgm:spPr/>
      <dgm:t>
        <a:bodyPr/>
        <a:lstStyle/>
        <a:p>
          <a:endParaRPr lang="en-US"/>
        </a:p>
      </dgm:t>
    </dgm:pt>
    <dgm:pt modelId="{7D5AC95C-8C25-44DB-86E4-5565853BC415}" type="sibTrans" cxnId="{F9639999-6AD6-4973-8C28-6EB8AEBDF41B}">
      <dgm:prSet/>
      <dgm:spPr/>
      <dgm:t>
        <a:bodyPr/>
        <a:lstStyle/>
        <a:p>
          <a:endParaRPr lang="en-US"/>
        </a:p>
      </dgm:t>
    </dgm:pt>
    <dgm:pt modelId="{0476232D-4C83-4301-8E82-26FA4726B2E3}">
      <dgm:prSet phldrT="[Text]"/>
      <dgm:spPr>
        <a:solidFill>
          <a:srgbClr val="7030A0"/>
        </a:solidFill>
      </dgm:spPr>
      <dgm:t>
        <a:bodyPr/>
        <a:lstStyle/>
        <a:p>
          <a:r>
            <a:rPr lang="en-US" dirty="0"/>
            <a:t>Gaps Assessment</a:t>
          </a:r>
        </a:p>
      </dgm:t>
    </dgm:pt>
    <dgm:pt modelId="{DF0A5BA3-F5E7-4928-8019-4D6C0BDBA382}" type="parTrans" cxnId="{87173A3C-FD4C-49D2-83DF-55275FC5FBF0}">
      <dgm:prSet/>
      <dgm:spPr/>
      <dgm:t>
        <a:bodyPr/>
        <a:lstStyle/>
        <a:p>
          <a:endParaRPr lang="en-US"/>
        </a:p>
      </dgm:t>
    </dgm:pt>
    <dgm:pt modelId="{6F8CE513-0B12-484E-B3E5-20A9CA664CA6}" type="sibTrans" cxnId="{87173A3C-FD4C-49D2-83DF-55275FC5FBF0}">
      <dgm:prSet/>
      <dgm:spPr/>
      <dgm:t>
        <a:bodyPr/>
        <a:lstStyle/>
        <a:p>
          <a:endParaRPr lang="en-US"/>
        </a:p>
      </dgm:t>
    </dgm:pt>
    <dgm:pt modelId="{C75FE357-5380-4B9B-A573-C7984B1E2946}">
      <dgm:prSet phldrT="[Text]"/>
      <dgm:spPr/>
      <dgm:t>
        <a:bodyPr/>
        <a:lstStyle/>
        <a:p>
          <a:r>
            <a:rPr lang="en-US" dirty="0"/>
            <a:t>Requirements Analysis</a:t>
          </a:r>
        </a:p>
      </dgm:t>
    </dgm:pt>
    <dgm:pt modelId="{64BC8192-A3FF-4852-9C06-6464D78F08E6}" type="parTrans" cxnId="{269C2212-17C1-4E9A-AAF4-A7D9120DE928}">
      <dgm:prSet/>
      <dgm:spPr/>
      <dgm:t>
        <a:bodyPr/>
        <a:lstStyle/>
        <a:p>
          <a:endParaRPr lang="en-US"/>
        </a:p>
      </dgm:t>
    </dgm:pt>
    <dgm:pt modelId="{E117D03E-4358-4984-88F8-D315CE4C1F15}" type="sibTrans" cxnId="{269C2212-17C1-4E9A-AAF4-A7D9120DE928}">
      <dgm:prSet/>
      <dgm:spPr/>
      <dgm:t>
        <a:bodyPr/>
        <a:lstStyle/>
        <a:p>
          <a:endParaRPr lang="en-US"/>
        </a:p>
      </dgm:t>
    </dgm:pt>
    <dgm:pt modelId="{2265AF19-724F-46A1-9969-A58035EC085C}" type="pres">
      <dgm:prSet presAssocID="{FD6858C7-9DFA-4E60-B392-CDD5D00C4FB1}" presName="Name0" presStyleCnt="0">
        <dgm:presLayoutVars>
          <dgm:dir/>
          <dgm:resizeHandles val="exact"/>
        </dgm:presLayoutVars>
      </dgm:prSet>
      <dgm:spPr/>
    </dgm:pt>
    <dgm:pt modelId="{BCDC5EC9-7FE7-429C-A854-0F40AD432858}" type="pres">
      <dgm:prSet presAssocID="{F18E6DA5-9C3A-4986-9CB1-4D44BAEDD952}" presName="parTxOnly" presStyleLbl="node1" presStyleIdx="0" presStyleCnt="5">
        <dgm:presLayoutVars>
          <dgm:bulletEnabled val="1"/>
        </dgm:presLayoutVars>
      </dgm:prSet>
      <dgm:spPr/>
      <dgm:t>
        <a:bodyPr/>
        <a:lstStyle/>
        <a:p>
          <a:endParaRPr lang="en-GB"/>
        </a:p>
      </dgm:t>
    </dgm:pt>
    <dgm:pt modelId="{85EAAEBC-DA74-4D3B-9F3F-4D74A8461A38}" type="pres">
      <dgm:prSet presAssocID="{B3DBE5AF-F3F1-46E3-B9A6-2C0FC141E066}" presName="parSpace" presStyleCnt="0"/>
      <dgm:spPr/>
    </dgm:pt>
    <dgm:pt modelId="{4CEFDCDF-3037-4010-8B9F-81E54A183DA3}" type="pres">
      <dgm:prSet presAssocID="{A71449DF-B7BC-43CB-ACE1-7BC4BBAB85F3}" presName="parTxOnly" presStyleLbl="node1" presStyleIdx="1" presStyleCnt="5">
        <dgm:presLayoutVars>
          <dgm:bulletEnabled val="1"/>
        </dgm:presLayoutVars>
      </dgm:prSet>
      <dgm:spPr/>
      <dgm:t>
        <a:bodyPr/>
        <a:lstStyle/>
        <a:p>
          <a:endParaRPr lang="en-GB"/>
        </a:p>
      </dgm:t>
    </dgm:pt>
    <dgm:pt modelId="{C54A2305-2E9F-47A5-A31D-F38375177E24}" type="pres">
      <dgm:prSet presAssocID="{5E097D20-5D2A-4D8B-9E74-FAB1DC6B2CE7}" presName="parSpace" presStyleCnt="0"/>
      <dgm:spPr/>
    </dgm:pt>
    <dgm:pt modelId="{C8284D58-94D5-489A-BF8F-9E25CAAEA57A}" type="pres">
      <dgm:prSet presAssocID="{2D1E1A50-A6E2-477A-A439-7C237714ECC5}" presName="parTxOnly" presStyleLbl="node1" presStyleIdx="2" presStyleCnt="5">
        <dgm:presLayoutVars>
          <dgm:bulletEnabled val="1"/>
        </dgm:presLayoutVars>
      </dgm:prSet>
      <dgm:spPr/>
      <dgm:t>
        <a:bodyPr/>
        <a:lstStyle/>
        <a:p>
          <a:endParaRPr lang="en-GB"/>
        </a:p>
      </dgm:t>
    </dgm:pt>
    <dgm:pt modelId="{BF469276-52F5-47D2-B82A-582F42A9EED1}" type="pres">
      <dgm:prSet presAssocID="{7D5AC95C-8C25-44DB-86E4-5565853BC415}" presName="parSpace" presStyleCnt="0"/>
      <dgm:spPr/>
    </dgm:pt>
    <dgm:pt modelId="{43960E24-91F5-4687-B3BA-6CB3DD40461F}" type="pres">
      <dgm:prSet presAssocID="{0476232D-4C83-4301-8E82-26FA4726B2E3}" presName="parTxOnly" presStyleLbl="node1" presStyleIdx="3" presStyleCnt="5">
        <dgm:presLayoutVars>
          <dgm:bulletEnabled val="1"/>
        </dgm:presLayoutVars>
      </dgm:prSet>
      <dgm:spPr/>
      <dgm:t>
        <a:bodyPr/>
        <a:lstStyle/>
        <a:p>
          <a:endParaRPr lang="en-GB"/>
        </a:p>
      </dgm:t>
    </dgm:pt>
    <dgm:pt modelId="{7523F50A-2747-49A4-8E11-43AC524928D9}" type="pres">
      <dgm:prSet presAssocID="{6F8CE513-0B12-484E-B3E5-20A9CA664CA6}" presName="parSpace" presStyleCnt="0"/>
      <dgm:spPr/>
    </dgm:pt>
    <dgm:pt modelId="{7E520248-46A9-4935-9B40-89868DF9ACAD}" type="pres">
      <dgm:prSet presAssocID="{C75FE357-5380-4B9B-A573-C7984B1E2946}" presName="parTxOnly" presStyleLbl="node1" presStyleIdx="4" presStyleCnt="5">
        <dgm:presLayoutVars>
          <dgm:bulletEnabled val="1"/>
        </dgm:presLayoutVars>
      </dgm:prSet>
      <dgm:spPr/>
      <dgm:t>
        <a:bodyPr/>
        <a:lstStyle/>
        <a:p>
          <a:endParaRPr lang="en-GB"/>
        </a:p>
      </dgm:t>
    </dgm:pt>
  </dgm:ptLst>
  <dgm:cxnLst>
    <dgm:cxn modelId="{FB460F81-47A6-4405-B6E6-318BF605BB24}" srcId="{FD6858C7-9DFA-4E60-B392-CDD5D00C4FB1}" destId="{F18E6DA5-9C3A-4986-9CB1-4D44BAEDD952}" srcOrd="0" destOrd="0" parTransId="{9D59F47C-DA94-4204-B4A5-0EFD0641A170}" sibTransId="{B3DBE5AF-F3F1-46E3-B9A6-2C0FC141E066}"/>
    <dgm:cxn modelId="{269C2212-17C1-4E9A-AAF4-A7D9120DE928}" srcId="{FD6858C7-9DFA-4E60-B392-CDD5D00C4FB1}" destId="{C75FE357-5380-4B9B-A573-C7984B1E2946}" srcOrd="4" destOrd="0" parTransId="{64BC8192-A3FF-4852-9C06-6464D78F08E6}" sibTransId="{E117D03E-4358-4984-88F8-D315CE4C1F15}"/>
    <dgm:cxn modelId="{F9639999-6AD6-4973-8C28-6EB8AEBDF41B}" srcId="{FD6858C7-9DFA-4E60-B392-CDD5D00C4FB1}" destId="{2D1E1A50-A6E2-477A-A439-7C237714ECC5}" srcOrd="2" destOrd="0" parTransId="{380B9E11-B7BB-4B83-8AF8-662AEBF96F86}" sibTransId="{7D5AC95C-8C25-44DB-86E4-5565853BC415}"/>
    <dgm:cxn modelId="{A3BB021D-4C85-0142-A667-ED6091328881}" type="presOf" srcId="{C75FE357-5380-4B9B-A573-C7984B1E2946}" destId="{7E520248-46A9-4935-9B40-89868DF9ACAD}" srcOrd="0" destOrd="0" presId="urn:microsoft.com/office/officeart/2005/8/layout/hChevron3"/>
    <dgm:cxn modelId="{87173A3C-FD4C-49D2-83DF-55275FC5FBF0}" srcId="{FD6858C7-9DFA-4E60-B392-CDD5D00C4FB1}" destId="{0476232D-4C83-4301-8E82-26FA4726B2E3}" srcOrd="3" destOrd="0" parTransId="{DF0A5BA3-F5E7-4928-8019-4D6C0BDBA382}" sibTransId="{6F8CE513-0B12-484E-B3E5-20A9CA664CA6}"/>
    <dgm:cxn modelId="{CC11CE1D-715A-46EC-9010-7E6299158B66}" srcId="{FD6858C7-9DFA-4E60-B392-CDD5D00C4FB1}" destId="{A71449DF-B7BC-43CB-ACE1-7BC4BBAB85F3}" srcOrd="1" destOrd="0" parTransId="{58AF4934-D408-419F-8DF3-0E1C4C34A784}" sibTransId="{5E097D20-5D2A-4D8B-9E74-FAB1DC6B2CE7}"/>
    <dgm:cxn modelId="{2E5B58A8-1A35-B94C-A635-71F1AE38E1AF}" type="presOf" srcId="{0476232D-4C83-4301-8E82-26FA4726B2E3}" destId="{43960E24-91F5-4687-B3BA-6CB3DD40461F}" srcOrd="0" destOrd="0" presId="urn:microsoft.com/office/officeart/2005/8/layout/hChevron3"/>
    <dgm:cxn modelId="{824130DC-7A23-B748-BB03-7A172A569B87}" type="presOf" srcId="{FD6858C7-9DFA-4E60-B392-CDD5D00C4FB1}" destId="{2265AF19-724F-46A1-9969-A58035EC085C}" srcOrd="0" destOrd="0" presId="urn:microsoft.com/office/officeart/2005/8/layout/hChevron3"/>
    <dgm:cxn modelId="{3D46146C-5BF4-404D-B55E-67F99A786581}" type="presOf" srcId="{2D1E1A50-A6E2-477A-A439-7C237714ECC5}" destId="{C8284D58-94D5-489A-BF8F-9E25CAAEA57A}" srcOrd="0" destOrd="0" presId="urn:microsoft.com/office/officeart/2005/8/layout/hChevron3"/>
    <dgm:cxn modelId="{E2A144DC-EEDA-3340-9051-910081DF11F8}" type="presOf" srcId="{A71449DF-B7BC-43CB-ACE1-7BC4BBAB85F3}" destId="{4CEFDCDF-3037-4010-8B9F-81E54A183DA3}" srcOrd="0" destOrd="0" presId="urn:microsoft.com/office/officeart/2005/8/layout/hChevron3"/>
    <dgm:cxn modelId="{ADEC5ABB-B273-7548-8E30-01805FF849EB}" type="presOf" srcId="{F18E6DA5-9C3A-4986-9CB1-4D44BAEDD952}" destId="{BCDC5EC9-7FE7-429C-A854-0F40AD432858}" srcOrd="0" destOrd="0" presId="urn:microsoft.com/office/officeart/2005/8/layout/hChevron3"/>
    <dgm:cxn modelId="{92DA7D4C-E83F-944C-B68E-667F8A611A58}" type="presParOf" srcId="{2265AF19-724F-46A1-9969-A58035EC085C}" destId="{BCDC5EC9-7FE7-429C-A854-0F40AD432858}" srcOrd="0" destOrd="0" presId="urn:microsoft.com/office/officeart/2005/8/layout/hChevron3"/>
    <dgm:cxn modelId="{3333FE2F-037B-BA42-ACD5-EFB75D412F42}" type="presParOf" srcId="{2265AF19-724F-46A1-9969-A58035EC085C}" destId="{85EAAEBC-DA74-4D3B-9F3F-4D74A8461A38}" srcOrd="1" destOrd="0" presId="urn:microsoft.com/office/officeart/2005/8/layout/hChevron3"/>
    <dgm:cxn modelId="{2A8D38F3-4110-4142-983F-03292AFD09BE}" type="presParOf" srcId="{2265AF19-724F-46A1-9969-A58035EC085C}" destId="{4CEFDCDF-3037-4010-8B9F-81E54A183DA3}" srcOrd="2" destOrd="0" presId="urn:microsoft.com/office/officeart/2005/8/layout/hChevron3"/>
    <dgm:cxn modelId="{60EB2453-A30F-D446-91F3-360B51D6F3C7}" type="presParOf" srcId="{2265AF19-724F-46A1-9969-A58035EC085C}" destId="{C54A2305-2E9F-47A5-A31D-F38375177E24}" srcOrd="3" destOrd="0" presId="urn:microsoft.com/office/officeart/2005/8/layout/hChevron3"/>
    <dgm:cxn modelId="{5CC95D61-1F1F-CD4F-8362-47B006DB1AAB}" type="presParOf" srcId="{2265AF19-724F-46A1-9969-A58035EC085C}" destId="{C8284D58-94D5-489A-BF8F-9E25CAAEA57A}" srcOrd="4" destOrd="0" presId="urn:microsoft.com/office/officeart/2005/8/layout/hChevron3"/>
    <dgm:cxn modelId="{2EF51746-9850-774B-9D30-0253C8323F24}" type="presParOf" srcId="{2265AF19-724F-46A1-9969-A58035EC085C}" destId="{BF469276-52F5-47D2-B82A-582F42A9EED1}" srcOrd="5" destOrd="0" presId="urn:microsoft.com/office/officeart/2005/8/layout/hChevron3"/>
    <dgm:cxn modelId="{7AA11D1C-6B94-F04B-B9B3-E3814403FCC7}" type="presParOf" srcId="{2265AF19-724F-46A1-9969-A58035EC085C}" destId="{43960E24-91F5-4687-B3BA-6CB3DD40461F}" srcOrd="6" destOrd="0" presId="urn:microsoft.com/office/officeart/2005/8/layout/hChevron3"/>
    <dgm:cxn modelId="{78C50633-2889-FE4E-809D-944522844266}" type="presParOf" srcId="{2265AF19-724F-46A1-9969-A58035EC085C}" destId="{7523F50A-2747-49A4-8E11-43AC524928D9}" srcOrd="7" destOrd="0" presId="urn:microsoft.com/office/officeart/2005/8/layout/hChevron3"/>
    <dgm:cxn modelId="{F1B47E08-0AC8-7A49-925F-0F5BA9B7EB52}" type="presParOf" srcId="{2265AF19-724F-46A1-9969-A58035EC085C}" destId="{7E520248-46A9-4935-9B40-89868DF9ACAD}"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C5EC9-7FE7-429C-A854-0F40AD432858}">
      <dsp:nvSpPr>
        <dsp:cNvPr id="0" name=""/>
        <dsp:cNvSpPr/>
      </dsp:nvSpPr>
      <dsp:spPr>
        <a:xfrm>
          <a:off x="747" y="723965"/>
          <a:ext cx="1458108" cy="58324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a:t>Multi-stakeholder </a:t>
          </a:r>
        </a:p>
      </dsp:txBody>
      <dsp:txXfrm>
        <a:off x="747" y="723965"/>
        <a:ext cx="1312297" cy="583243"/>
      </dsp:txXfrm>
    </dsp:sp>
    <dsp:sp modelId="{4CEFDCDF-3037-4010-8B9F-81E54A183DA3}">
      <dsp:nvSpPr>
        <dsp:cNvPr id="0" name=""/>
        <dsp:cNvSpPr/>
      </dsp:nvSpPr>
      <dsp:spPr>
        <a:xfrm>
          <a:off x="1167234" y="723965"/>
          <a:ext cx="1458108" cy="583243"/>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a:t>Situation Assessment</a:t>
          </a:r>
        </a:p>
      </dsp:txBody>
      <dsp:txXfrm>
        <a:off x="1458856" y="723965"/>
        <a:ext cx="874865" cy="583243"/>
      </dsp:txXfrm>
    </dsp:sp>
    <dsp:sp modelId="{C8284D58-94D5-489A-BF8F-9E25CAAEA57A}">
      <dsp:nvSpPr>
        <dsp:cNvPr id="0" name=""/>
        <dsp:cNvSpPr/>
      </dsp:nvSpPr>
      <dsp:spPr>
        <a:xfrm>
          <a:off x="2333722" y="723965"/>
          <a:ext cx="1458108" cy="583243"/>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a:t>Priority Mapping</a:t>
          </a:r>
        </a:p>
      </dsp:txBody>
      <dsp:txXfrm>
        <a:off x="2625344" y="723965"/>
        <a:ext cx="874865" cy="583243"/>
      </dsp:txXfrm>
    </dsp:sp>
    <dsp:sp modelId="{43960E24-91F5-4687-B3BA-6CB3DD40461F}">
      <dsp:nvSpPr>
        <dsp:cNvPr id="0" name=""/>
        <dsp:cNvSpPr/>
      </dsp:nvSpPr>
      <dsp:spPr>
        <a:xfrm>
          <a:off x="3500209" y="723965"/>
          <a:ext cx="1458108" cy="583243"/>
        </a:xfrm>
        <a:prstGeom prst="chevron">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a:t>Gaps Assessment</a:t>
          </a:r>
        </a:p>
      </dsp:txBody>
      <dsp:txXfrm>
        <a:off x="3791831" y="723965"/>
        <a:ext cx="874865" cy="583243"/>
      </dsp:txXfrm>
    </dsp:sp>
    <dsp:sp modelId="{7E520248-46A9-4935-9B40-89868DF9ACAD}">
      <dsp:nvSpPr>
        <dsp:cNvPr id="0" name=""/>
        <dsp:cNvSpPr/>
      </dsp:nvSpPr>
      <dsp:spPr>
        <a:xfrm>
          <a:off x="4666696" y="723965"/>
          <a:ext cx="1458108" cy="583243"/>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a:t>Requirements Analysis</a:t>
          </a:r>
        </a:p>
      </dsp:txBody>
      <dsp:txXfrm>
        <a:off x="4958318" y="723965"/>
        <a:ext cx="874865" cy="5832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Shape 21"/>
          <p:cNvSpPr>
            <a:spLocks noGrp="1" noRot="1" noChangeAspect="1"/>
          </p:cNvSpPr>
          <p:nvPr>
            <p:ph type="sldImg"/>
          </p:nvPr>
        </p:nvSpPr>
        <p:spPr>
          <a:xfrm>
            <a:off x="396875" y="692150"/>
            <a:ext cx="6156325" cy="3463925"/>
          </a:xfrm>
          <a:prstGeom prst="rect">
            <a:avLst/>
          </a:prstGeom>
        </p:spPr>
        <p:txBody>
          <a:bodyPr lIns="92487" tIns="46244" rIns="92487" bIns="46244"/>
          <a:lstStyle/>
          <a:p>
            <a:pPr lvl="0"/>
            <a:endParaRPr dirty="0"/>
          </a:p>
        </p:txBody>
      </p:sp>
      <p:sp>
        <p:nvSpPr>
          <p:cNvPr id="22" name="Shape 22"/>
          <p:cNvSpPr>
            <a:spLocks noGrp="1"/>
          </p:cNvSpPr>
          <p:nvPr>
            <p:ph type="body" sz="quarter" idx="1"/>
          </p:nvPr>
        </p:nvSpPr>
        <p:spPr>
          <a:xfrm>
            <a:off x="926677" y="4387136"/>
            <a:ext cx="5096722" cy="4156234"/>
          </a:xfrm>
          <a:prstGeom prst="rect">
            <a:avLst/>
          </a:prstGeom>
        </p:spPr>
        <p:txBody>
          <a:bodyPr lIns="92487" tIns="46244" rIns="92487" bIns="46244"/>
          <a:lstStyle/>
          <a:p>
            <a:pPr lvl="0"/>
            <a:endParaRPr/>
          </a:p>
        </p:txBody>
      </p:sp>
    </p:spTree>
    <p:extLst>
      <p:ext uri="{BB962C8B-B14F-4D97-AF65-F5344CB8AC3E}">
        <p14:creationId xmlns:p14="http://schemas.microsoft.com/office/powerpoint/2010/main" val="4061946245"/>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51185" y="8628853"/>
            <a:ext cx="2946227" cy="454232"/>
          </a:xfrm>
          <a:prstGeom prst="rect">
            <a:avLst/>
          </a:prstGeom>
          <a:noFill/>
          <a:ln>
            <a:noFill/>
          </a:ln>
        </p:spPr>
        <p:txBody>
          <a:bodyPr lIns="90750" tIns="45375" rIns="90750" bIns="453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8010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1" name="Shape 361"/>
          <p:cNvSpPr txBox="1">
            <a:spLocks noGrp="1"/>
          </p:cNvSpPr>
          <p:nvPr>
            <p:ph type="body" idx="1"/>
          </p:nvPr>
        </p:nvSpPr>
        <p:spPr>
          <a:xfrm>
            <a:off x="695008" y="4387135"/>
            <a:ext cx="5560059" cy="4156234"/>
          </a:xfrm>
          <a:prstGeom prst="rect">
            <a:avLst/>
          </a:prstGeom>
          <a:noFill/>
          <a:ln>
            <a:noFill/>
          </a:ln>
        </p:spPr>
        <p:txBody>
          <a:bodyPr lIns="92475" tIns="46225" rIns="92475" bIns="46225"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Six Principles at a glance.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62" name="Shape 362"/>
          <p:cNvSpPr txBox="1">
            <a:spLocks noGrp="1"/>
          </p:cNvSpPr>
          <p:nvPr>
            <p:ph type="sldNum" idx="12"/>
          </p:nvPr>
        </p:nvSpPr>
        <p:spPr>
          <a:xfrm>
            <a:off x="3936767" y="8772667"/>
            <a:ext cx="3011698" cy="461804"/>
          </a:xfrm>
          <a:prstGeom prst="rect">
            <a:avLst/>
          </a:prstGeom>
          <a:noFill/>
          <a:ln>
            <a:noFill/>
          </a:ln>
        </p:spPr>
        <p:txBody>
          <a:bodyPr lIns="92475" tIns="46225" rIns="92475" bIns="4622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2814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Put the </a:t>
            </a:r>
          </a:p>
        </p:txBody>
      </p:sp>
    </p:spTree>
    <p:extLst>
      <p:ext uri="{BB962C8B-B14F-4D97-AF65-F5344CB8AC3E}">
        <p14:creationId xmlns:p14="http://schemas.microsoft.com/office/powerpoint/2010/main" val="3923154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405" name="Shape 4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5581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96" name="Shape 5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799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396875" y="692150"/>
            <a:ext cx="6156325" cy="3463925"/>
          </a:xfrm>
          <a:prstGeom prst="rect">
            <a:avLst/>
          </a:prstGeom>
        </p:spPr>
        <p:txBody>
          <a:bodyPr/>
          <a:lstStyle/>
          <a:p>
            <a:pPr lvl="0"/>
            <a:endParaRPr dirty="0"/>
          </a:p>
        </p:txBody>
      </p:sp>
      <p:sp>
        <p:nvSpPr>
          <p:cNvPr id="33" name="Shape 33"/>
          <p:cNvSpPr>
            <a:spLocks noGrp="1"/>
          </p:cNvSpPr>
          <p:nvPr>
            <p:ph type="body" sz="quarter" idx="1"/>
          </p:nvPr>
        </p:nvSpPr>
        <p:spPr>
          <a:prstGeom prst="rect">
            <a:avLst/>
          </a:prstGeom>
        </p:spPr>
        <p:txBody>
          <a:bodyPr/>
          <a:lstStyle/>
          <a:p>
            <a:pPr lvl="0">
              <a:lnSpc>
                <a:spcPct val="117999"/>
              </a:lnSpc>
              <a:defRPr sz="1800"/>
            </a:pPr>
            <a:endParaRPr sz="2400" dirty="0"/>
          </a:p>
        </p:txBody>
      </p:sp>
    </p:spTree>
    <p:extLst>
      <p:ext uri="{BB962C8B-B14F-4D97-AF65-F5344CB8AC3E}">
        <p14:creationId xmlns:p14="http://schemas.microsoft.com/office/powerpoint/2010/main" val="3099037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think about data roadmaps in the context</a:t>
            </a:r>
            <a:r>
              <a:rPr lang="en-US" baseline="0" dirty="0"/>
              <a:t> of the data revolution for sustainable development?</a:t>
            </a:r>
          </a:p>
          <a:p>
            <a:r>
              <a:rPr lang="en-US" baseline="0" dirty="0"/>
              <a:t>For one, a data roadmap is an action plan with short and long-term goals addressing specific data needs and priorities for SDG implementation.</a:t>
            </a:r>
          </a:p>
          <a:p>
            <a:r>
              <a:rPr lang="en-US" baseline="0" dirty="0"/>
              <a:t>It’s ideally led by governments at multiple levels but takes into account the range of stakeholders and actors using a multi-stakeholder approach.  It addresses the current situation, maps local priorities, conducts a data and technology gaps assessment, and uses the above to develop requirements and commitments to action.</a:t>
            </a:r>
          </a:p>
          <a:p>
            <a:r>
              <a:rPr lang="en-US" baseline="0" dirty="0"/>
              <a:t>Finally, a data roadmap is iterative and adapts to the planning process.  It’s an evolution.</a:t>
            </a:r>
          </a:p>
        </p:txBody>
      </p:sp>
      <p:sp>
        <p:nvSpPr>
          <p:cNvPr id="4" name="Slide Number Placeholder 3"/>
          <p:cNvSpPr>
            <a:spLocks noGrp="1"/>
          </p:cNvSpPr>
          <p:nvPr>
            <p:ph type="sldNum" sz="quarter" idx="10"/>
          </p:nvPr>
        </p:nvSpPr>
        <p:spPr>
          <a:xfrm>
            <a:off x="3937000" y="8772525"/>
            <a:ext cx="3011488" cy="461963"/>
          </a:xfrm>
          <a:prstGeom prst="rect">
            <a:avLst/>
          </a:prstGeom>
        </p:spPr>
        <p:txBody>
          <a:bodyPr/>
          <a:lstStyle/>
          <a:p>
            <a:fld id="{13C37980-8AD5-44EA-9E7B-43B0B3E2CA4F}" type="slidenum">
              <a:rPr lang="en-US" smtClean="0"/>
              <a:t>17</a:t>
            </a:fld>
            <a:endParaRPr lang="en-US" dirty="0"/>
          </a:p>
        </p:txBody>
      </p:sp>
    </p:spTree>
    <p:extLst>
      <p:ext uri="{BB962C8B-B14F-4D97-AF65-F5344CB8AC3E}">
        <p14:creationId xmlns:p14="http://schemas.microsoft.com/office/powerpoint/2010/main" val="176740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a toolbox</a:t>
            </a:r>
            <a:r>
              <a:rPr lang="en-US" baseline="0" dirty="0"/>
              <a:t> fit within the roadmap development process and the operational factors it needs to consider?  A toolbox is meant to support subnational and national stakeholder by taking into account process already underway.  Tools and methods have already been developed or are being developed.  The data roadmap acknowledges good practice, lessons learned and tools applied from peers to inform its development</a:t>
            </a:r>
            <a:endParaRPr lang="en-US" dirty="0"/>
          </a:p>
        </p:txBody>
      </p:sp>
      <p:sp>
        <p:nvSpPr>
          <p:cNvPr id="4" name="Slide Number Placeholder 3"/>
          <p:cNvSpPr>
            <a:spLocks noGrp="1"/>
          </p:cNvSpPr>
          <p:nvPr>
            <p:ph type="sldNum" sz="quarter" idx="10"/>
          </p:nvPr>
        </p:nvSpPr>
        <p:spPr>
          <a:xfrm>
            <a:off x="3937000" y="8772525"/>
            <a:ext cx="3011488" cy="461963"/>
          </a:xfrm>
          <a:prstGeom prst="rect">
            <a:avLst/>
          </a:prstGeom>
        </p:spPr>
        <p:txBody>
          <a:bodyPr/>
          <a:lstStyle/>
          <a:p>
            <a:fld id="{13C37980-8AD5-44EA-9E7B-43B0B3E2CA4F}" type="slidenum">
              <a:rPr lang="en-US" smtClean="0"/>
              <a:t>23</a:t>
            </a:fld>
            <a:endParaRPr lang="en-US" dirty="0"/>
          </a:p>
        </p:txBody>
      </p:sp>
    </p:spTree>
    <p:extLst>
      <p:ext uri="{BB962C8B-B14F-4D97-AF65-F5344CB8AC3E}">
        <p14:creationId xmlns:p14="http://schemas.microsoft.com/office/powerpoint/2010/main" val="3395913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5130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4537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cannot be a historical record of what happened in the past</a:t>
            </a:r>
          </a:p>
          <a:p>
            <a:r>
              <a:rPr lang="en-US" dirty="0"/>
              <a:t>Paper based surveys every 2-3 years</a:t>
            </a:r>
          </a:p>
          <a:p>
            <a:r>
              <a:rPr lang="en-US" dirty="0"/>
              <a:t>Census every 10 years</a:t>
            </a:r>
          </a:p>
          <a:p>
            <a:r>
              <a:rPr lang="en-US" dirty="0" err="1"/>
              <a:t>Etc</a:t>
            </a:r>
            <a:endParaRPr lang="en-US" dirty="0"/>
          </a:p>
          <a:p>
            <a:r>
              <a:rPr lang="en-US" dirty="0"/>
              <a:t>Quality must improve!</a:t>
            </a:r>
          </a:p>
          <a:p>
            <a:endParaRPr lang="en-US" dirty="0"/>
          </a:p>
        </p:txBody>
      </p:sp>
      <p:sp>
        <p:nvSpPr>
          <p:cNvPr id="4" name="Slide Number Placeholder 3"/>
          <p:cNvSpPr>
            <a:spLocks noGrp="1"/>
          </p:cNvSpPr>
          <p:nvPr>
            <p:ph type="sldNum" sz="quarter" idx="10"/>
          </p:nvPr>
        </p:nvSpPr>
        <p:spPr/>
        <p:txBody>
          <a:bodyPr/>
          <a:lstStyle/>
          <a:p>
            <a:fld id="{C8851A77-1AA2-4D86-A1EC-DF591219DCBB}" type="slidenum">
              <a:rPr lang="en-US" smtClean="0"/>
              <a:t>32</a:t>
            </a:fld>
            <a:endParaRPr lang="en-US"/>
          </a:p>
        </p:txBody>
      </p:sp>
    </p:spTree>
    <p:extLst>
      <p:ext uri="{BB962C8B-B14F-4D97-AF65-F5344CB8AC3E}">
        <p14:creationId xmlns:p14="http://schemas.microsoft.com/office/powerpoint/2010/main" val="224208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96" name="Shape 1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4290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and capacity is a huge issue: government can’t go it alone – need participation from all sectors: faith based NGO gov’t private sector </a:t>
            </a:r>
            <a:r>
              <a:rPr lang="en-US" dirty="0" err="1"/>
              <a:t>etc</a:t>
            </a:r>
            <a:endParaRPr lang="en-US" dirty="0"/>
          </a:p>
        </p:txBody>
      </p:sp>
      <p:sp>
        <p:nvSpPr>
          <p:cNvPr id="4" name="Slide Number Placeholder 3"/>
          <p:cNvSpPr>
            <a:spLocks noGrp="1"/>
          </p:cNvSpPr>
          <p:nvPr>
            <p:ph type="sldNum" sz="quarter" idx="10"/>
          </p:nvPr>
        </p:nvSpPr>
        <p:spPr/>
        <p:txBody>
          <a:bodyPr/>
          <a:lstStyle/>
          <a:p>
            <a:fld id="{C8851A77-1AA2-4D86-A1EC-DF591219DCBB}" type="slidenum">
              <a:rPr lang="en-US" smtClean="0"/>
              <a:t>33</a:t>
            </a:fld>
            <a:endParaRPr lang="en-US"/>
          </a:p>
        </p:txBody>
      </p:sp>
    </p:spTree>
    <p:extLst>
      <p:ext uri="{BB962C8B-B14F-4D97-AF65-F5344CB8AC3E}">
        <p14:creationId xmlns:p14="http://schemas.microsoft.com/office/powerpoint/2010/main" val="1718102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MapKibera</a:t>
            </a:r>
            <a:r>
              <a:rPr lang="en-US" baseline="0" dirty="0"/>
              <a:t> supporting the White House </a:t>
            </a:r>
            <a:r>
              <a:rPr lang="en-US" baseline="0" dirty="0" err="1"/>
              <a:t>mapathon</a:t>
            </a:r>
            <a:r>
              <a:rPr lang="en-US" baseline="0" dirty="0"/>
              <a:t> on July 7 2016 – photo provided by </a:t>
            </a:r>
            <a:r>
              <a:rPr lang="en-US" baseline="0" dirty="0" err="1"/>
              <a:t>MapKibera</a:t>
            </a:r>
            <a:endParaRPr lang="en-US" dirty="0"/>
          </a:p>
        </p:txBody>
      </p:sp>
      <p:sp>
        <p:nvSpPr>
          <p:cNvPr id="4" name="Slide Number Placeholder 3"/>
          <p:cNvSpPr>
            <a:spLocks noGrp="1"/>
          </p:cNvSpPr>
          <p:nvPr>
            <p:ph type="sldNum" sz="quarter" idx="10"/>
          </p:nvPr>
        </p:nvSpPr>
        <p:spPr/>
        <p:txBody>
          <a:bodyPr/>
          <a:lstStyle/>
          <a:p>
            <a:fld id="{C8851A77-1AA2-4D86-A1EC-DF591219DCBB}" type="slidenum">
              <a:rPr lang="en-US" smtClean="0"/>
              <a:t>34</a:t>
            </a:fld>
            <a:endParaRPr lang="en-US"/>
          </a:p>
        </p:txBody>
      </p:sp>
    </p:spTree>
    <p:extLst>
      <p:ext uri="{BB962C8B-B14F-4D97-AF65-F5344CB8AC3E}">
        <p14:creationId xmlns:p14="http://schemas.microsoft.com/office/powerpoint/2010/main" val="40820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Monitoring progress ==</a:t>
            </a:r>
            <a:r>
              <a:rPr lang="en-US" baseline="0" dirty="0"/>
              <a:t> more frequent data, easier to monitor and report more frequently instead of waiting 2 years</a:t>
            </a:r>
            <a:endParaRPr lang="en-US" dirty="0"/>
          </a:p>
        </p:txBody>
      </p:sp>
      <p:sp>
        <p:nvSpPr>
          <p:cNvPr id="4" name="Slide Number Placeholder 3"/>
          <p:cNvSpPr>
            <a:spLocks noGrp="1"/>
          </p:cNvSpPr>
          <p:nvPr>
            <p:ph type="sldNum" sz="quarter" idx="10"/>
          </p:nvPr>
        </p:nvSpPr>
        <p:spPr/>
        <p:txBody>
          <a:bodyPr/>
          <a:lstStyle/>
          <a:p>
            <a:fld id="{C8851A77-1AA2-4D86-A1EC-DF591219DCBB}" type="slidenum">
              <a:rPr lang="en-US" smtClean="0"/>
              <a:t>35</a:t>
            </a:fld>
            <a:endParaRPr lang="en-US"/>
          </a:p>
        </p:txBody>
      </p:sp>
    </p:spTree>
    <p:extLst>
      <p:ext uri="{BB962C8B-B14F-4D97-AF65-F5344CB8AC3E}">
        <p14:creationId xmlns:p14="http://schemas.microsoft.com/office/powerpoint/2010/main" val="3163370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a health facility in </a:t>
            </a:r>
            <a:r>
              <a:rPr lang="en-US" dirty="0" err="1"/>
              <a:t>Mbale</a:t>
            </a:r>
            <a:r>
              <a:rPr lang="en-US" dirty="0"/>
              <a:t> district, Uganda</a:t>
            </a:r>
          </a:p>
          <a:p>
            <a:r>
              <a:rPr lang="en-US" dirty="0"/>
              <a:t>OSM data serves as a starting point for analyzing</a:t>
            </a:r>
            <a:r>
              <a:rPr lang="en-US" baseline="0" dirty="0"/>
              <a:t> population and catchment areas</a:t>
            </a:r>
          </a:p>
          <a:p>
            <a:r>
              <a:rPr lang="en-US" baseline="0" dirty="0"/>
              <a:t>Systems built using OSM data such as HealthSites.io can help</a:t>
            </a:r>
            <a:endParaRPr lang="en-US" dirty="0"/>
          </a:p>
        </p:txBody>
      </p:sp>
      <p:sp>
        <p:nvSpPr>
          <p:cNvPr id="4" name="Slide Number Placeholder 3"/>
          <p:cNvSpPr>
            <a:spLocks noGrp="1"/>
          </p:cNvSpPr>
          <p:nvPr>
            <p:ph type="sldNum" sz="quarter" idx="10"/>
          </p:nvPr>
        </p:nvSpPr>
        <p:spPr/>
        <p:txBody>
          <a:bodyPr/>
          <a:lstStyle/>
          <a:p>
            <a:fld id="{C8851A77-1AA2-4D86-A1EC-DF591219DCBB}" type="slidenum">
              <a:rPr lang="en-US" smtClean="0"/>
              <a:t>36</a:t>
            </a:fld>
            <a:endParaRPr lang="en-US"/>
          </a:p>
        </p:txBody>
      </p:sp>
    </p:spTree>
    <p:extLst>
      <p:ext uri="{BB962C8B-B14F-4D97-AF65-F5344CB8AC3E}">
        <p14:creationId xmlns:p14="http://schemas.microsoft.com/office/powerpoint/2010/main" val="3815244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Mapped around 30,000 financial service locations in Uganda using OSM</a:t>
            </a:r>
          </a:p>
        </p:txBody>
      </p:sp>
      <p:sp>
        <p:nvSpPr>
          <p:cNvPr id="4" name="Slide Number Placeholder 3"/>
          <p:cNvSpPr>
            <a:spLocks noGrp="1"/>
          </p:cNvSpPr>
          <p:nvPr>
            <p:ph type="sldNum" sz="quarter" idx="10"/>
          </p:nvPr>
        </p:nvSpPr>
        <p:spPr/>
        <p:txBody>
          <a:bodyPr/>
          <a:lstStyle/>
          <a:p>
            <a:fld id="{C8851A77-1AA2-4D86-A1EC-DF591219DCBB}" type="slidenum">
              <a:rPr lang="en-US" smtClean="0"/>
              <a:t>37</a:t>
            </a:fld>
            <a:endParaRPr lang="en-US"/>
          </a:p>
        </p:txBody>
      </p:sp>
    </p:spTree>
    <p:extLst>
      <p:ext uri="{BB962C8B-B14F-4D97-AF65-F5344CB8AC3E}">
        <p14:creationId xmlns:p14="http://schemas.microsoft.com/office/powerpoint/2010/main" val="1850048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a:t>
            </a:r>
            <a:r>
              <a:rPr lang="en-US" baseline="0" dirty="0"/>
              <a:t> </a:t>
            </a:r>
            <a:r>
              <a:rPr lang="en-US" baseline="0" dirty="0" err="1"/>
              <a:t>es</a:t>
            </a:r>
            <a:r>
              <a:rPr lang="en-US" baseline="0" dirty="0"/>
              <a:t> Salaam’s Cycle Caravan on World Environment Day, June 5</a:t>
            </a:r>
            <a:r>
              <a:rPr lang="en-US" baseline="30000" dirty="0"/>
              <a:t>th</a:t>
            </a:r>
            <a:r>
              <a:rPr lang="en-US" baseline="0" dirty="0"/>
              <a:t>.</a:t>
            </a:r>
            <a:endParaRPr lang="en-US" dirty="0"/>
          </a:p>
        </p:txBody>
      </p:sp>
      <p:sp>
        <p:nvSpPr>
          <p:cNvPr id="4" name="Slide Number Placeholder 3"/>
          <p:cNvSpPr>
            <a:spLocks noGrp="1"/>
          </p:cNvSpPr>
          <p:nvPr>
            <p:ph type="sldNum" sz="quarter" idx="10"/>
          </p:nvPr>
        </p:nvSpPr>
        <p:spPr/>
        <p:txBody>
          <a:bodyPr/>
          <a:lstStyle/>
          <a:p>
            <a:fld id="{C8851A77-1AA2-4D86-A1EC-DF591219DCBB}" type="slidenum">
              <a:rPr lang="en-US" smtClean="0"/>
              <a:t>38</a:t>
            </a:fld>
            <a:endParaRPr lang="en-US"/>
          </a:p>
        </p:txBody>
      </p:sp>
    </p:spTree>
    <p:extLst>
      <p:ext uri="{BB962C8B-B14F-4D97-AF65-F5344CB8AC3E}">
        <p14:creationId xmlns:p14="http://schemas.microsoft.com/office/powerpoint/2010/main" val="707290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3795" name="Notes Placeholder 2"/>
          <p:cNvSpPr>
            <a:spLocks noGrp="1"/>
          </p:cNvSpPr>
          <p:nvPr>
            <p:ph type="body" idx="1"/>
          </p:nvPr>
        </p:nvSpPr>
        <p:spPr>
          <a:noFill/>
        </p:spPr>
        <p:txBody>
          <a:bodyPr/>
          <a:lstStyle/>
          <a:p>
            <a:r>
              <a:rPr lang="en-US" altLang="en-US">
                <a:latin typeface="Arial" pitchFamily="34" charset="0"/>
                <a:ea typeface="ＭＳ Ｐゴシック" pitchFamily="34" charset="-128"/>
                <a:cs typeface="Arial" pitchFamily="34" charset="0"/>
              </a:rPr>
              <a:t>This can be included in the Extra Slides (or at the end of this session)</a:t>
            </a:r>
          </a:p>
        </p:txBody>
      </p:sp>
      <p:sp>
        <p:nvSpPr>
          <p:cNvPr id="33796" name="Slide Number Placeholder 3"/>
          <p:cNvSpPr>
            <a:spLocks noGrp="1"/>
          </p:cNvSpPr>
          <p:nvPr>
            <p:ph type="sldNum" sz="quarter" idx="5"/>
          </p:nvPr>
        </p:nvSpPr>
        <p:spPr>
          <a:noFill/>
        </p:spPr>
        <p:txBody>
          <a:bodyPr/>
          <a:lstStyle>
            <a:lvl1pPr defTabSz="932757"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16798" indent="-275692" defTabSz="932757" eaLnBrk="0" hangingPunct="0">
              <a:spcBef>
                <a:spcPct val="30000"/>
              </a:spcBef>
              <a:defRPr sz="1200">
                <a:solidFill>
                  <a:schemeClr val="tx1"/>
                </a:solidFill>
                <a:latin typeface="Arial" pitchFamily="34" charset="0"/>
                <a:ea typeface="Arial" pitchFamily="34" charset="0"/>
                <a:cs typeface="Arial" pitchFamily="34" charset="0"/>
              </a:defRPr>
            </a:lvl2pPr>
            <a:lvl3pPr marL="1102766" indent="-220553" defTabSz="932757" eaLnBrk="0" hangingPunct="0">
              <a:spcBef>
                <a:spcPct val="30000"/>
              </a:spcBef>
              <a:defRPr sz="1200">
                <a:solidFill>
                  <a:schemeClr val="tx1"/>
                </a:solidFill>
                <a:latin typeface="Arial" pitchFamily="34" charset="0"/>
                <a:ea typeface="Arial" pitchFamily="34" charset="0"/>
                <a:cs typeface="Arial" pitchFamily="34" charset="0"/>
              </a:defRPr>
            </a:lvl3pPr>
            <a:lvl4pPr marL="1543873" indent="-220553" defTabSz="932757" eaLnBrk="0" hangingPunct="0">
              <a:spcBef>
                <a:spcPct val="30000"/>
              </a:spcBef>
              <a:defRPr sz="1200">
                <a:solidFill>
                  <a:schemeClr val="tx1"/>
                </a:solidFill>
                <a:latin typeface="Arial" pitchFamily="34" charset="0"/>
                <a:ea typeface="Arial" pitchFamily="34" charset="0"/>
                <a:cs typeface="Arial" pitchFamily="34" charset="0"/>
              </a:defRPr>
            </a:lvl4pPr>
            <a:lvl5pPr marL="1984980" indent="-220553" defTabSz="932757" eaLnBrk="0" hangingPunct="0">
              <a:spcBef>
                <a:spcPct val="30000"/>
              </a:spcBef>
              <a:defRPr sz="1200">
                <a:solidFill>
                  <a:schemeClr val="tx1"/>
                </a:solidFill>
                <a:latin typeface="Arial" pitchFamily="34" charset="0"/>
                <a:ea typeface="Arial" pitchFamily="34" charset="0"/>
                <a:cs typeface="Arial" pitchFamily="34" charset="0"/>
              </a:defRPr>
            </a:lvl5pPr>
            <a:lvl6pPr marL="2426086" indent="-220553" defTabSz="93275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867193" indent="-220553" defTabSz="93275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08299" indent="-220553" defTabSz="93275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749406" indent="-220553" defTabSz="93275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E428080B-48DB-40FA-98E0-E95674BE2FE7}" type="slidenum">
              <a:rPr lang="en-US" altLang="en-US" sz="1300">
                <a:solidFill>
                  <a:srgbClr val="000000"/>
                </a:solidFill>
              </a:rPr>
              <a:pPr eaLnBrk="1" hangingPunct="1">
                <a:spcBef>
                  <a:spcPct val="0"/>
                </a:spcBef>
              </a:pPr>
              <a:t>41</a:t>
            </a:fld>
            <a:endParaRPr lang="en-US" altLang="en-US" sz="1300">
              <a:solidFill>
                <a:srgbClr val="000000"/>
              </a:solidFill>
            </a:endParaRPr>
          </a:p>
        </p:txBody>
      </p:sp>
    </p:spTree>
    <p:extLst>
      <p:ext uri="{BB962C8B-B14F-4D97-AF65-F5344CB8AC3E}">
        <p14:creationId xmlns:p14="http://schemas.microsoft.com/office/powerpoint/2010/main" val="262769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b="1" dirty="0">
                <a:latin typeface="+mn-lt"/>
              </a:rPr>
              <a:t>Global Partnership for Sustainable Development Data </a:t>
            </a:r>
            <a:endParaRPr lang="en-US" sz="1300" dirty="0">
              <a:latin typeface="+mn-lt"/>
            </a:endParaRPr>
          </a:p>
          <a:p>
            <a:pPr>
              <a:defRPr/>
            </a:pPr>
            <a:r>
              <a:rPr lang="en-US" sz="1300" dirty="0">
                <a:latin typeface="+mn-lt"/>
              </a:rPr>
              <a:t>strengthen the inclusivity, trust, and innovation in the way that data is used to address the world’s sustainable development efforts. </a:t>
            </a:r>
          </a:p>
          <a:p>
            <a:pPr>
              <a:defRPr/>
            </a:pPr>
            <a:r>
              <a:rPr lang="en-US" sz="1300" dirty="0">
                <a:latin typeface="+mn-lt"/>
              </a:rPr>
              <a:t> </a:t>
            </a:r>
          </a:p>
          <a:p>
            <a:pPr>
              <a:defRPr/>
            </a:pPr>
            <a:r>
              <a:rPr lang="en-US" sz="1300" b="1" dirty="0">
                <a:latin typeface="+mn-lt"/>
              </a:rPr>
              <a:t>Sustainable Development Solutions Network (SDSN)</a:t>
            </a:r>
            <a:r>
              <a:rPr lang="en-US" sz="1300" dirty="0">
                <a:latin typeface="+mn-lt"/>
              </a:rPr>
              <a:t> </a:t>
            </a:r>
          </a:p>
          <a:p>
            <a:pPr>
              <a:defRPr/>
            </a:pPr>
            <a:r>
              <a:rPr lang="en-US" sz="1300" dirty="0">
                <a:latin typeface="+mn-lt"/>
              </a:rPr>
              <a:t>Develops research themes around various “solutions” topics globally. </a:t>
            </a:r>
          </a:p>
          <a:p>
            <a:pPr>
              <a:defRPr/>
            </a:pPr>
            <a:r>
              <a:rPr lang="en-US" sz="1300" dirty="0">
                <a:latin typeface="+mn-lt"/>
              </a:rPr>
              <a:t>Reports on the SDG framework as well as the associated monitoring indicators, and it seeks to play a significant role in their implementation and in the associated processes.</a:t>
            </a:r>
          </a:p>
          <a:p>
            <a:pPr>
              <a:defRPr/>
            </a:pPr>
            <a:r>
              <a:rPr lang="en-US" sz="1300" dirty="0">
                <a:latin typeface="+mn-lt"/>
              </a:rPr>
              <a:t> </a:t>
            </a:r>
          </a:p>
          <a:p>
            <a:pPr>
              <a:defRPr/>
            </a:pPr>
            <a:r>
              <a:rPr lang="en-US" sz="1300" b="1" dirty="0">
                <a:latin typeface="+mn-lt"/>
              </a:rPr>
              <a:t>International Institute for Sustainable Development (IISD) </a:t>
            </a:r>
            <a:endParaRPr lang="en-US" sz="1300" dirty="0">
              <a:latin typeface="+mn-lt"/>
            </a:endParaRPr>
          </a:p>
          <a:p>
            <a:pPr>
              <a:defRPr/>
            </a:pPr>
            <a:r>
              <a:rPr lang="en-US" sz="1300" dirty="0">
                <a:latin typeface="+mn-lt"/>
              </a:rPr>
              <a:t>Provides practical solutions to the challenge of integrating environmental and social priorities with economic development. </a:t>
            </a:r>
            <a:endParaRPr lang="en-US" dirty="0"/>
          </a:p>
        </p:txBody>
      </p:sp>
      <p:sp>
        <p:nvSpPr>
          <p:cNvPr id="34820" name="Slide Number Placeholder 3"/>
          <p:cNvSpPr>
            <a:spLocks noGrp="1"/>
          </p:cNvSpPr>
          <p:nvPr>
            <p:ph type="sldNum" sz="quarter" idx="5"/>
          </p:nvPr>
        </p:nvSpPr>
        <p:spPr>
          <a:noFill/>
        </p:spPr>
        <p:txBody>
          <a:bodyPr/>
          <a:lstStyle>
            <a:lvl1pPr defTabSz="932757"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16798" indent="-275692" defTabSz="932757" eaLnBrk="0" hangingPunct="0">
              <a:spcBef>
                <a:spcPct val="30000"/>
              </a:spcBef>
              <a:defRPr sz="1200">
                <a:solidFill>
                  <a:schemeClr val="tx1"/>
                </a:solidFill>
                <a:latin typeface="Arial" pitchFamily="34" charset="0"/>
                <a:ea typeface="Arial" pitchFamily="34" charset="0"/>
                <a:cs typeface="Arial" pitchFamily="34" charset="0"/>
              </a:defRPr>
            </a:lvl2pPr>
            <a:lvl3pPr marL="1102766" indent="-220553" defTabSz="932757" eaLnBrk="0" hangingPunct="0">
              <a:spcBef>
                <a:spcPct val="30000"/>
              </a:spcBef>
              <a:defRPr sz="1200">
                <a:solidFill>
                  <a:schemeClr val="tx1"/>
                </a:solidFill>
                <a:latin typeface="Arial" pitchFamily="34" charset="0"/>
                <a:ea typeface="Arial" pitchFamily="34" charset="0"/>
                <a:cs typeface="Arial" pitchFamily="34" charset="0"/>
              </a:defRPr>
            </a:lvl3pPr>
            <a:lvl4pPr marL="1543873" indent="-220553" defTabSz="932757" eaLnBrk="0" hangingPunct="0">
              <a:spcBef>
                <a:spcPct val="30000"/>
              </a:spcBef>
              <a:defRPr sz="1200">
                <a:solidFill>
                  <a:schemeClr val="tx1"/>
                </a:solidFill>
                <a:latin typeface="Arial" pitchFamily="34" charset="0"/>
                <a:ea typeface="Arial" pitchFamily="34" charset="0"/>
                <a:cs typeface="Arial" pitchFamily="34" charset="0"/>
              </a:defRPr>
            </a:lvl4pPr>
            <a:lvl5pPr marL="1984980" indent="-220553" defTabSz="932757" eaLnBrk="0" hangingPunct="0">
              <a:spcBef>
                <a:spcPct val="30000"/>
              </a:spcBef>
              <a:defRPr sz="1200">
                <a:solidFill>
                  <a:schemeClr val="tx1"/>
                </a:solidFill>
                <a:latin typeface="Arial" pitchFamily="34" charset="0"/>
                <a:ea typeface="Arial" pitchFamily="34" charset="0"/>
                <a:cs typeface="Arial" pitchFamily="34" charset="0"/>
              </a:defRPr>
            </a:lvl5pPr>
            <a:lvl6pPr marL="2426086" indent="-220553" defTabSz="93275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867193" indent="-220553" defTabSz="93275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08299" indent="-220553" defTabSz="93275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749406" indent="-220553" defTabSz="93275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4449D9A-551B-4176-9A46-206D526978EB}" type="slidenum">
              <a:rPr lang="en-US" altLang="en-US" sz="1300">
                <a:solidFill>
                  <a:srgbClr val="000000"/>
                </a:solidFill>
              </a:rPr>
              <a:pPr eaLnBrk="1" hangingPunct="1">
                <a:spcBef>
                  <a:spcPct val="0"/>
                </a:spcBef>
              </a:pPr>
              <a:t>42</a:t>
            </a:fld>
            <a:endParaRPr lang="en-US" altLang="en-US" sz="1300">
              <a:solidFill>
                <a:srgbClr val="000000"/>
              </a:solidFill>
            </a:endParaRPr>
          </a:p>
        </p:txBody>
      </p:sp>
    </p:spTree>
    <p:extLst>
      <p:ext uri="{BB962C8B-B14F-4D97-AF65-F5344CB8AC3E}">
        <p14:creationId xmlns:p14="http://schemas.microsoft.com/office/powerpoint/2010/main" val="332460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21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4514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319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274" name="Shape 2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186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And it’s happening along two major tracks.  1) it supports and complements efforts already underway to generate data for statistics for the formal SDG monitoring framework; and 2) unleashing innovation on the use of real-time, dynamic, disaggregated data from multiple sources</a:t>
            </a:r>
          </a:p>
        </p:txBody>
      </p:sp>
      <p:sp>
        <p:nvSpPr>
          <p:cNvPr id="298" name="Shape 298"/>
          <p:cNvSpPr txBox="1">
            <a:spLocks noGrp="1"/>
          </p:cNvSpPr>
          <p:nvPr>
            <p:ph type="sldNum" idx="12"/>
          </p:nvPr>
        </p:nvSpPr>
        <p:spPr>
          <a:xfrm>
            <a:off x="3937000" y="8772525"/>
            <a:ext cx="3011488" cy="46196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14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27" name="Shape 3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544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38" name="Shape 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270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it-IT"/>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lang="en-US" dirty="0"/>
          </a:p>
        </p:txBody>
      </p:sp>
      <p:sp>
        <p:nvSpPr>
          <p:cNvPr id="4" name="Date Placeholder 3"/>
          <p:cNvSpPr>
            <a:spLocks noGrp="1"/>
          </p:cNvSpPr>
          <p:nvPr>
            <p:ph type="dt" sz="half" idx="10"/>
          </p:nvPr>
        </p:nvSpPr>
        <p:spPr/>
        <p:txBody>
          <a:bodyPr/>
          <a:lstStyle/>
          <a:p>
            <a:fld id="{3CFF3816-3545-43D3-BF35-D6B5637C110D}" type="datetime1">
              <a:rPr lang="en-US" smtClean="0"/>
              <a:t>2016-11-29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6418C9-A230-0445-B821-A6F866E1FA2D}"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Date Placeholder 3"/>
          <p:cNvSpPr>
            <a:spLocks noGrp="1"/>
          </p:cNvSpPr>
          <p:nvPr>
            <p:ph type="dt" sz="half" idx="10"/>
          </p:nvPr>
        </p:nvSpPr>
        <p:spPr/>
        <p:txBody>
          <a:bodyPr/>
          <a:lstStyle/>
          <a:p>
            <a:fld id="{2F580A01-063A-44BD-A825-9699D0725117}" type="datetime1">
              <a:rPr lang="en-US" smtClean="0"/>
              <a:t>2016-11-29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it-IT"/>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Date Placeholder 3"/>
          <p:cNvSpPr>
            <a:spLocks noGrp="1"/>
          </p:cNvSpPr>
          <p:nvPr>
            <p:ph type="dt" sz="half" idx="10"/>
          </p:nvPr>
        </p:nvSpPr>
        <p:spPr/>
        <p:txBody>
          <a:bodyPr/>
          <a:lstStyle/>
          <a:p>
            <a:fld id="{23A7E99D-F4B1-4A8B-9ACD-59038836D7C9}" type="datetime1">
              <a:rPr lang="en-US" smtClean="0"/>
              <a:t>2016-11-29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uces simples">
    <p:spTree>
      <p:nvGrpSpPr>
        <p:cNvPr id="1" name="Shape 31"/>
        <p:cNvGrpSpPr/>
        <p:nvPr/>
      </p:nvGrpSpPr>
      <p:grpSpPr>
        <a:xfrm>
          <a:off x="0" y="0"/>
          <a:ext cx="0" cy="0"/>
          <a:chOff x="0" y="0"/>
          <a:chExt cx="0" cy="0"/>
        </a:xfrm>
      </p:grpSpPr>
      <p:sp>
        <p:nvSpPr>
          <p:cNvPr id="32" name="Shape 32"/>
          <p:cNvSpPr/>
          <p:nvPr/>
        </p:nvSpPr>
        <p:spPr>
          <a:xfrm>
            <a:off x="1339851" y="6408739"/>
            <a:ext cx="3727600" cy="187200"/>
          </a:xfrm>
          <a:prstGeom prst="rect">
            <a:avLst/>
          </a:prstGeom>
          <a:noFill/>
          <a:ln>
            <a:noFill/>
          </a:ln>
        </p:spPr>
        <p:txBody>
          <a:bodyPr lIns="0" tIns="45700" rIns="0" bIns="45700" anchor="t" anchorCtr="0">
            <a:noAutofit/>
          </a:bodyPr>
          <a:lstStyle/>
          <a:p>
            <a:pPr marL="0" marR="0" lvl="0" indent="0" algn="l" rtl="0">
              <a:spcBef>
                <a:spcPts val="0"/>
              </a:spcBef>
              <a:buSzPct val="25000"/>
              <a:buNone/>
            </a:pPr>
            <a:r>
              <a:rPr lang="en-US" sz="750">
                <a:solidFill>
                  <a:srgbClr val="7F7F7F"/>
                </a:solidFill>
                <a:latin typeface="Helvetica Neue"/>
                <a:ea typeface="Helvetica Neue"/>
                <a:cs typeface="Helvetica Neue"/>
                <a:sym typeface="Helvetica Neue"/>
              </a:rPr>
              <a:t>interne Orange</a:t>
            </a:r>
          </a:p>
        </p:txBody>
      </p:sp>
      <p:sp>
        <p:nvSpPr>
          <p:cNvPr id="33" name="Shape 33"/>
          <p:cNvSpPr/>
          <p:nvPr/>
        </p:nvSpPr>
        <p:spPr>
          <a:xfrm>
            <a:off x="527049" y="6408739"/>
            <a:ext cx="673200" cy="187200"/>
          </a:xfrm>
          <a:prstGeom prst="rect">
            <a:avLst/>
          </a:prstGeom>
          <a:noFill/>
          <a:ln>
            <a:noFill/>
          </a:ln>
        </p:spPr>
        <p:txBody>
          <a:bodyPr lIns="0" tIns="45700" rIns="0" bIns="45700" anchor="t" anchorCtr="0">
            <a:noAutofit/>
          </a:bodyPr>
          <a:lstStyle/>
          <a:p>
            <a:pPr marL="0" marR="0" lvl="0" indent="0" algn="l" rtl="0">
              <a:spcBef>
                <a:spcPts val="0"/>
              </a:spcBef>
              <a:buSzPct val="25000"/>
              <a:buNone/>
            </a:pPr>
            <a:fld id="{00000000-1234-1234-1234-123412341234}" type="slidenum">
              <a:rPr lang="en-US" sz="750">
                <a:solidFill>
                  <a:srgbClr val="7F7F7F"/>
                </a:solidFill>
                <a:latin typeface="Helvetica Neue"/>
                <a:ea typeface="Helvetica Neue"/>
                <a:cs typeface="Helvetica Neue"/>
                <a:sym typeface="Helvetica Neue"/>
              </a:rPr>
              <a:pPr marL="0" marR="0" lvl="0" indent="0" algn="l" rtl="0">
                <a:spcBef>
                  <a:spcPts val="0"/>
                </a:spcBef>
                <a:buSzPct val="25000"/>
                <a:buNone/>
              </a:pPr>
              <a:t>‹#›</a:t>
            </a:fld>
            <a:endParaRPr lang="en-US" sz="750">
              <a:solidFill>
                <a:srgbClr val="7F7F7F"/>
              </a:solidFill>
              <a:latin typeface="Helvetica Neue"/>
              <a:ea typeface="Helvetica Neue"/>
              <a:cs typeface="Helvetica Neue"/>
              <a:sym typeface="Helvetica Neue"/>
            </a:endParaRPr>
          </a:p>
        </p:txBody>
      </p:sp>
      <p:sp>
        <p:nvSpPr>
          <p:cNvPr id="34" name="Shape 34"/>
          <p:cNvSpPr txBox="1">
            <a:spLocks noGrp="1"/>
          </p:cNvSpPr>
          <p:nvPr>
            <p:ph type="title"/>
          </p:nvPr>
        </p:nvSpPr>
        <p:spPr>
          <a:xfrm>
            <a:off x="1354949" y="403200"/>
            <a:ext cx="9446400" cy="9828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1390649" y="1773238"/>
            <a:ext cx="9410800" cy="3887700"/>
          </a:xfrm>
          <a:prstGeom prst="rect">
            <a:avLst/>
          </a:prstGeom>
          <a:noFill/>
          <a:ln>
            <a:noFill/>
          </a:ln>
        </p:spPr>
        <p:txBody>
          <a:bodyPr lIns="91425" tIns="91425" rIns="91425" bIns="91425" anchor="t" anchorCtr="0"/>
          <a:lstStyle>
            <a:lvl1pPr marL="228600" marR="0" lvl="0" indent="-142875" algn="l" rtl="0">
              <a:lnSpc>
                <a:spcPct val="90000"/>
              </a:lnSpc>
              <a:spcBef>
                <a:spcPts val="1000"/>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5960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36"/>
        <p:cNvGrpSpPr/>
        <p:nvPr/>
      </p:nvGrpSpPr>
      <p:grpSpPr>
        <a:xfrm>
          <a:off x="0" y="0"/>
          <a:ext cx="0" cy="0"/>
          <a:chOff x="0" y="0"/>
          <a:chExt cx="0" cy="0"/>
        </a:xfrm>
      </p:grpSpPr>
      <p:sp>
        <p:nvSpPr>
          <p:cNvPr id="37" name="Shape 37"/>
          <p:cNvSpPr txBox="1">
            <a:spLocks noGrp="1"/>
          </p:cNvSpPr>
          <p:nvPr>
            <p:ph type="sldNum" idx="12"/>
          </p:nvPr>
        </p:nvSpPr>
        <p:spPr>
          <a:xfrm>
            <a:off x="8742417" y="6328889"/>
            <a:ext cx="2838000" cy="203100"/>
          </a:xfrm>
          <a:prstGeom prst="rect">
            <a:avLst/>
          </a:prstGeom>
          <a:noFill/>
          <a:ln>
            <a:noFill/>
          </a:ln>
        </p:spPr>
        <p:txBody>
          <a:bodyPr lIns="18125" tIns="9050" rIns="18125" bIns="9050" anchor="ctr" anchorCtr="0">
            <a:noAutofit/>
          </a:bodyPr>
          <a:lstStyle/>
          <a:p>
            <a:pPr algn="r" rtl="0">
              <a:buSzPct val="25000"/>
            </a:pPr>
            <a:fld id="{00000000-1234-1234-1234-123412341234}" type="slidenum">
              <a:rPr lang="en-US" sz="1200" smtClean="0">
                <a:solidFill>
                  <a:srgbClr val="888888"/>
                </a:solidFill>
                <a:latin typeface="Calibri"/>
                <a:ea typeface="Calibri"/>
                <a:cs typeface="Calibri"/>
                <a:sym typeface="Calibri"/>
              </a:rPr>
              <a:pPr algn="r" rtl="0">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42422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ody Text Slide">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610196" y="369836"/>
            <a:ext cx="10971600" cy="752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9" name="Shape 179"/>
          <p:cNvSpPr txBox="1"/>
          <p:nvPr/>
        </p:nvSpPr>
        <p:spPr>
          <a:xfrm>
            <a:off x="11919409" y="6677909"/>
            <a:ext cx="177200" cy="92400"/>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chemeClr val="lt1"/>
              </a:buClr>
              <a:buSzPct val="25000"/>
              <a:buFont typeface="Verdana"/>
              <a:buNone/>
            </a:pPr>
            <a:fld id="{00000000-1234-1234-1234-123412341234}" type="slidenum">
              <a:rPr lang="en-US" sz="600" b="0" i="0" u="none" strike="noStrike" cap="none">
                <a:solidFill>
                  <a:schemeClr val="lt1"/>
                </a:solidFill>
                <a:latin typeface="Verdana"/>
                <a:ea typeface="Verdana"/>
                <a:cs typeface="Verdana"/>
                <a:sym typeface="Verdana"/>
              </a:rPr>
              <a:pPr marL="0" marR="0" lvl="0" indent="0" algn="ctr" rtl="0">
                <a:lnSpc>
                  <a:spcPct val="100000"/>
                </a:lnSpc>
                <a:spcBef>
                  <a:spcPts val="0"/>
                </a:spcBef>
                <a:spcAft>
                  <a:spcPts val="0"/>
                </a:spcAft>
                <a:buClr>
                  <a:schemeClr val="lt1"/>
                </a:buClr>
                <a:buSzPct val="25000"/>
                <a:buFont typeface="Verdana"/>
                <a:buNone/>
              </a:pPr>
              <a:t>‹#›</a:t>
            </a:fld>
            <a:endParaRPr lang="en-US" sz="600" b="0" i="0" u="none" strike="noStrike" cap="none">
              <a:solidFill>
                <a:schemeClr val="lt1"/>
              </a:solidFill>
              <a:latin typeface="Verdana"/>
              <a:ea typeface="Verdana"/>
              <a:cs typeface="Verdana"/>
              <a:sym typeface="Verdana"/>
            </a:endParaRPr>
          </a:p>
        </p:txBody>
      </p:sp>
      <p:sp>
        <p:nvSpPr>
          <p:cNvPr id="180" name="Shape 180"/>
          <p:cNvSpPr txBox="1">
            <a:spLocks noGrp="1"/>
          </p:cNvSpPr>
          <p:nvPr>
            <p:ph type="body" idx="1"/>
          </p:nvPr>
        </p:nvSpPr>
        <p:spPr>
          <a:xfrm>
            <a:off x="610196" y="1964531"/>
            <a:ext cx="10971600" cy="3964800"/>
          </a:xfrm>
          <a:prstGeom prst="rect">
            <a:avLst/>
          </a:prstGeom>
          <a:noFill/>
          <a:ln>
            <a:noFill/>
          </a:ln>
        </p:spPr>
        <p:txBody>
          <a:bodyPr lIns="91425" tIns="91425" rIns="91425" bIns="91425" anchor="t" anchorCtr="0"/>
          <a:lstStyle>
            <a:lvl1pPr marL="228600" marR="0" lvl="0" indent="-50800" algn="l" rtl="0">
              <a:lnSpc>
                <a:spcPct val="100000"/>
              </a:lnSpc>
              <a:spcBef>
                <a:spcPts val="1000"/>
              </a:spcBef>
              <a:buClr>
                <a:srgbClr val="18BEB3"/>
              </a:buClr>
              <a:buSzPct val="100000"/>
              <a:buFont typeface="Arial"/>
              <a:buChar char="•"/>
              <a:defRPr sz="2800" b="0" i="0" u="none" strike="noStrike" cap="none">
                <a:solidFill>
                  <a:srgbClr val="18BEB3"/>
                </a:solidFill>
                <a:latin typeface="Calibri"/>
                <a:ea typeface="Calibri"/>
                <a:cs typeface="Calibri"/>
                <a:sym typeface="Calibri"/>
              </a:defRPr>
            </a:lvl1pPr>
            <a:lvl2pPr marL="685800" marR="0" lvl="1" indent="1524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27000" algn="l" rtl="0">
              <a:lnSpc>
                <a:spcPct val="15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5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5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body" idx="2"/>
          </p:nvPr>
        </p:nvSpPr>
        <p:spPr>
          <a:xfrm>
            <a:off x="610196" y="1122911"/>
            <a:ext cx="10971600" cy="841500"/>
          </a:xfrm>
          <a:prstGeom prst="rect">
            <a:avLst/>
          </a:prstGeom>
          <a:noFill/>
          <a:ln>
            <a:noFill/>
          </a:ln>
        </p:spPr>
        <p:txBody>
          <a:bodyPr lIns="91425" tIns="91425" rIns="91425" bIns="91425" anchor="t" anchorCtr="0"/>
          <a:lstStyle>
            <a:lvl1pPr marL="228600" marR="0" lvl="0" indent="-166687" algn="ctr" rtl="0">
              <a:lnSpc>
                <a:spcPct val="90000"/>
              </a:lnSpc>
              <a:spcBef>
                <a:spcPts val="1000"/>
              </a:spcBef>
              <a:buClr>
                <a:srgbClr val="595959"/>
              </a:buClr>
              <a:buSzPct val="97500"/>
              <a:buFont typeface="Arial"/>
              <a:buChar char="•"/>
              <a:defRPr sz="975" b="1" i="0" u="none" strike="noStrike" cap="none">
                <a:solidFill>
                  <a:srgbClr val="595959"/>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dt" idx="10"/>
          </p:nvPr>
        </p:nvSpPr>
        <p:spPr>
          <a:xfrm>
            <a:off x="838200" y="6356352"/>
            <a:ext cx="2743200" cy="365099"/>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ftr" idx="11"/>
          </p:nvPr>
        </p:nvSpPr>
        <p:spPr>
          <a:xfrm>
            <a:off x="4038600" y="6356352"/>
            <a:ext cx="4114800" cy="365099"/>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sldNum" idx="12"/>
          </p:nvPr>
        </p:nvSpPr>
        <p:spPr>
          <a:xfrm>
            <a:off x="8610600" y="6356352"/>
            <a:ext cx="2743200" cy="365099"/>
          </a:xfrm>
          <a:prstGeom prst="rect">
            <a:avLst/>
          </a:prstGeom>
          <a:noFill/>
          <a:ln>
            <a:noFill/>
          </a:ln>
        </p:spPr>
        <p:txBody>
          <a:bodyPr lIns="91425" tIns="45700" rIns="91425" bIns="45700" anchor="ctr" anchorCtr="0">
            <a:noAutofit/>
          </a:bodyPr>
          <a:lstStyle/>
          <a:p>
            <a:pPr algn="r" rtl="0">
              <a:buSzPct val="25000"/>
            </a:pPr>
            <a:fld id="{00000000-1234-1234-1234-123412341234}" type="slidenum">
              <a:rPr lang="en-US" sz="1200" smtClean="0">
                <a:solidFill>
                  <a:srgbClr val="888888"/>
                </a:solidFill>
                <a:latin typeface="Calibri"/>
                <a:ea typeface="Calibri"/>
                <a:cs typeface="Calibri"/>
                <a:sym typeface="Calibri"/>
              </a:rPr>
              <a:pPr algn="r" rtl="0">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81051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3" name="Content Placeholder 2"/>
          <p:cNvSpPr>
            <a:spLocks noGrp="1"/>
          </p:cNvSpPr>
          <p:nvPr>
            <p:ph idx="1"/>
          </p:nvPr>
        </p:nvSpPr>
        <p:spPr/>
        <p:txBody>
          <a:bodyPr/>
          <a:lstStyle/>
          <a:p>
            <a:pPr lvl="0"/>
            <a:r>
              <a:rPr lang="it-IT" dirty="0"/>
              <a:t>Click to edit Master text styles</a:t>
            </a:r>
          </a:p>
          <a:p>
            <a:pPr lvl="1"/>
            <a:r>
              <a:rPr lang="it-IT" dirty="0"/>
              <a:t>Second level</a:t>
            </a:r>
          </a:p>
          <a:p>
            <a:pPr lvl="2"/>
            <a:r>
              <a:rPr lang="it-IT" dirty="0"/>
              <a:t>Third level</a:t>
            </a:r>
          </a:p>
          <a:p>
            <a:pPr lvl="3"/>
            <a:r>
              <a:rPr lang="it-IT" dirty="0"/>
              <a:t>Fourth level</a:t>
            </a:r>
          </a:p>
          <a:p>
            <a:pPr lvl="4"/>
            <a:r>
              <a:rPr lang="it-IT" dirty="0"/>
              <a:t>Fifth level</a:t>
            </a:r>
            <a:endParaRPr lang="en-US" dirty="0"/>
          </a:p>
        </p:txBody>
      </p:sp>
      <p:sp>
        <p:nvSpPr>
          <p:cNvPr id="4" name="Date Placeholder 3"/>
          <p:cNvSpPr>
            <a:spLocks noGrp="1"/>
          </p:cNvSpPr>
          <p:nvPr>
            <p:ph type="dt" sz="half" idx="10"/>
          </p:nvPr>
        </p:nvSpPr>
        <p:spPr/>
        <p:txBody>
          <a:bodyPr/>
          <a:lstStyle/>
          <a:p>
            <a:fld id="{8F5B8F5C-40CD-4BCA-931F-F97BDD25CE91}" type="datetime1">
              <a:rPr lang="en-US" smtClean="0"/>
              <a:t>2016-11-29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59409" y="6238758"/>
            <a:ext cx="1850503" cy="50760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it-IT"/>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Click to edit Master text styles</a:t>
            </a:r>
          </a:p>
        </p:txBody>
      </p:sp>
      <p:sp>
        <p:nvSpPr>
          <p:cNvPr id="4" name="Date Placeholder 3"/>
          <p:cNvSpPr>
            <a:spLocks noGrp="1"/>
          </p:cNvSpPr>
          <p:nvPr>
            <p:ph type="dt" sz="half" idx="10"/>
          </p:nvPr>
        </p:nvSpPr>
        <p:spPr/>
        <p:txBody>
          <a:bodyPr/>
          <a:lstStyle/>
          <a:p>
            <a:fld id="{229F90AA-ADFB-4B00-B036-3F512021714F}" type="datetime1">
              <a:rPr lang="en-US" smtClean="0"/>
              <a:t>2016-11-29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5" name="Date Placeholder 4"/>
          <p:cNvSpPr>
            <a:spLocks noGrp="1"/>
          </p:cNvSpPr>
          <p:nvPr>
            <p:ph type="dt" sz="half" idx="10"/>
          </p:nvPr>
        </p:nvSpPr>
        <p:spPr/>
        <p:txBody>
          <a:bodyPr/>
          <a:lstStyle/>
          <a:p>
            <a:fld id="{349F268C-57F2-4779-A2CA-71D07EB9FC95}" type="datetime1">
              <a:rPr lang="en-US" smtClean="0"/>
              <a:t>2016-11-29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fld id="{86CB4B4D-7CA3-9044-876B-883B54F8677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7" name="Date Placeholder 6"/>
          <p:cNvSpPr>
            <a:spLocks noGrp="1"/>
          </p:cNvSpPr>
          <p:nvPr>
            <p:ph type="dt" sz="half" idx="10"/>
          </p:nvPr>
        </p:nvSpPr>
        <p:spPr/>
        <p:txBody>
          <a:bodyPr/>
          <a:lstStyle/>
          <a:p>
            <a:fld id="{70EAED04-FD86-44A8-AA39-EAEC3CC7849F}" type="datetime1">
              <a:rPr lang="en-US" smtClean="0"/>
              <a:t>2016-11-29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a:fld id="{86CB4B4D-7CA3-9044-876B-883B54F8677D}"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3" name="Date Placeholder 2"/>
          <p:cNvSpPr>
            <a:spLocks noGrp="1"/>
          </p:cNvSpPr>
          <p:nvPr>
            <p:ph type="dt" sz="half" idx="10"/>
          </p:nvPr>
        </p:nvSpPr>
        <p:spPr/>
        <p:txBody>
          <a:bodyPr/>
          <a:lstStyle/>
          <a:p>
            <a:fld id="{32175B23-35E6-4C0A-9858-570AC5ED26E9}" type="datetime1">
              <a:rPr lang="en-US" smtClean="0"/>
              <a:t>2016-11-29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a:fld id="{86CB4B4D-7CA3-9044-876B-883B54F8677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58296A-44B0-4372-A6F2-34353656FDEE}" type="datetime1">
              <a:rPr lang="en-US" smtClean="0"/>
              <a:t>2016-11-29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lvl="0"/>
            <a:fld id="{86CB4B4D-7CA3-9044-876B-883B54F8677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it-IT"/>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p:txBody>
          <a:bodyPr/>
          <a:lstStyle/>
          <a:p>
            <a:fld id="{621D613F-5441-478E-AF77-2F3992BC9931}" type="datetime1">
              <a:rPr lang="en-US" smtClean="0"/>
              <a:t>2016-11-29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fld id="{86CB4B4D-7CA3-9044-876B-883B54F8677D}" type="slidenum">
              <a:rPr lang="en-US" smtClean="0"/>
              <a:t>‹#›</a:t>
            </a:fld>
            <a:endParaRPr lang="en-US" dirty="0"/>
          </a:p>
        </p:txBody>
      </p:sp>
      <p:sp>
        <p:nvSpPr>
          <p:cNvPr id="9" name="Content Placeholder 8"/>
          <p:cNvSpPr>
            <a:spLocks noGrp="1"/>
          </p:cNvSpPr>
          <p:nvPr>
            <p:ph sz="quarter" idx="13"/>
          </p:nvPr>
        </p:nvSpPr>
        <p:spPr>
          <a:xfrm>
            <a:off x="406400" y="381000"/>
            <a:ext cx="10363200" cy="4942840"/>
          </a:xfrm>
        </p:spPr>
        <p:txBody>
          <a:bodyPr/>
          <a:lstStyle/>
          <a:p>
            <a:pPr lvl="0"/>
            <a:r>
              <a:rPr lang="it-IT" dirty="0"/>
              <a:t>Click to edit Master text styles</a:t>
            </a:r>
          </a:p>
          <a:p>
            <a:pPr lvl="1"/>
            <a:r>
              <a:rPr lang="it-IT" dirty="0"/>
              <a:t>Second level</a:t>
            </a:r>
          </a:p>
          <a:p>
            <a:pPr lvl="2"/>
            <a:r>
              <a:rPr lang="it-IT" dirty="0"/>
              <a:t>Third level</a:t>
            </a:r>
          </a:p>
          <a:p>
            <a:pPr lvl="3"/>
            <a:r>
              <a:rPr lang="it-IT" dirty="0"/>
              <a:t>Fourth level</a:t>
            </a:r>
          </a:p>
          <a:p>
            <a:pPr lvl="4"/>
            <a:r>
              <a:rPr lang="it-IT" dirty="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it-IT"/>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Drag picture to </a:t>
            </a:r>
            <a:r>
              <a:rPr lang="it-IT" dirty="0" err="1"/>
              <a:t>placeholder</a:t>
            </a:r>
            <a:r>
              <a:rPr lang="it-IT" dirty="0"/>
              <a:t> or click </a:t>
            </a:r>
            <a:r>
              <a:rPr lang="it-IT" dirty="0" err="1"/>
              <a:t>icon</a:t>
            </a:r>
            <a:r>
              <a:rPr lang="it-IT" dirty="0"/>
              <a:t> to </a:t>
            </a:r>
            <a:r>
              <a:rPr lang="it-IT" dirty="0" err="1"/>
              <a:t>add</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8" name="Date Placeholder 7"/>
          <p:cNvSpPr>
            <a:spLocks noGrp="1"/>
          </p:cNvSpPr>
          <p:nvPr>
            <p:ph type="dt" sz="half" idx="10"/>
          </p:nvPr>
        </p:nvSpPr>
        <p:spPr/>
        <p:txBody>
          <a:bodyPr/>
          <a:lstStyle/>
          <a:p>
            <a:fld id="{0A9B8882-7AF5-4DEC-A895-50AE25060D39}" type="datetime1">
              <a:rPr lang="en-US" smtClean="0"/>
              <a:t>2016-11-29</a:t>
            </a:fld>
            <a:endParaRPr lang="en-US" dirty="0"/>
          </a:p>
        </p:txBody>
      </p:sp>
      <p:sp>
        <p:nvSpPr>
          <p:cNvPr id="9" name="Slide Number Placeholder 8"/>
          <p:cNvSpPr>
            <a:spLocks noGrp="1"/>
          </p:cNvSpPr>
          <p:nvPr>
            <p:ph type="sldNum" sz="quarter" idx="11"/>
          </p:nvPr>
        </p:nvSpPr>
        <p:spPr/>
        <p:txBody>
          <a:bodyPr/>
          <a:lstStyle/>
          <a:p>
            <a:pPr lvl="0"/>
            <a:fld id="{86CB4B4D-7CA3-9044-876B-883B54F8677D}"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it-IT"/>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it-IT" dirty="0"/>
              <a:t>Click to edit Master text styles</a:t>
            </a:r>
          </a:p>
          <a:p>
            <a:pPr lvl="1"/>
            <a:r>
              <a:rPr lang="it-IT" dirty="0"/>
              <a:t>Second level</a:t>
            </a:r>
          </a:p>
          <a:p>
            <a:pPr lvl="2"/>
            <a:r>
              <a:rPr lang="it-IT" dirty="0"/>
              <a:t>Third level</a:t>
            </a:r>
          </a:p>
          <a:p>
            <a:pPr lvl="3"/>
            <a:r>
              <a:rPr lang="it-IT" dirty="0"/>
              <a:t>Fourth level</a:t>
            </a:r>
          </a:p>
          <a:p>
            <a:pPr lvl="4"/>
            <a:r>
              <a:rPr lang="it-IT" dirty="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lvl="0"/>
            <a:fld id="{86CB4B4D-7CA3-9044-876B-883B54F8677D}" type="slidenum">
              <a:rPr lang="en-US" smtClean="0"/>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69ECE0E2-D192-4A77-B40B-2C265EB0BF82}" type="datetime1">
              <a:rPr lang="en-US" smtClean="0"/>
              <a:t>2016-11-29</a:t>
            </a:fld>
            <a:endParaRPr lang="en-US" dirty="0"/>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taging.winguweb.org/2015/datashif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2.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worldbank.org/en/news/video/2015/07/09/my-favorite-number-77-reasons-we-need-poverty-data"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ctrTitle"/>
          </p:nvPr>
        </p:nvSpPr>
        <p:spPr>
          <a:xfrm>
            <a:off x="328246" y="3278796"/>
            <a:ext cx="9527825" cy="1343100"/>
          </a:xfrm>
          <a:prstGeom prst="rect">
            <a:avLst/>
          </a:prstGeom>
          <a:noFill/>
          <a:ln>
            <a:noFill/>
          </a:ln>
        </p:spPr>
        <p:txBody>
          <a:bodyPr vert="horz" lIns="91425" tIns="45700" rIns="91425" bIns="45700" rtlCol="0" anchor="b" anchorCtr="0">
            <a:noAutofit/>
          </a:bodyPr>
          <a:lstStyle/>
          <a:p>
            <a:pPr algn="r">
              <a:lnSpc>
                <a:spcPct val="90000"/>
              </a:lnSpc>
              <a:spcBef>
                <a:spcPts val="0"/>
              </a:spcBef>
              <a:buClr>
                <a:srgbClr val="A75533"/>
              </a:buClr>
              <a:buSzPct val="25000"/>
            </a:pPr>
            <a:r>
              <a:rPr lang="en-US" sz="3200" b="1" dirty="0">
                <a:solidFill>
                  <a:srgbClr val="A75533"/>
                </a:solidFill>
                <a:latin typeface="Raleway"/>
                <a:ea typeface="Raleway"/>
                <a:cs typeface="Raleway"/>
                <a:sym typeface="Raleway"/>
              </a:rPr>
              <a:t>Data Roadmaps for Sustainable Development</a:t>
            </a:r>
            <a:br>
              <a:rPr lang="en-US" sz="3200" b="1" dirty="0">
                <a:solidFill>
                  <a:srgbClr val="A75533"/>
                </a:solidFill>
                <a:latin typeface="Raleway"/>
                <a:ea typeface="Raleway"/>
                <a:cs typeface="Raleway"/>
                <a:sym typeface="Raleway"/>
              </a:rPr>
            </a:br>
            <a:endParaRPr lang="en-US" sz="3200" b="1" dirty="0">
              <a:solidFill>
                <a:srgbClr val="A75533"/>
              </a:solidFill>
              <a:latin typeface="Raleway"/>
              <a:ea typeface="Raleway"/>
              <a:cs typeface="Raleway"/>
              <a:sym typeface="Raleway"/>
            </a:endParaRPr>
          </a:p>
        </p:txBody>
      </p:sp>
      <p:pic>
        <p:nvPicPr>
          <p:cNvPr id="192" name="Shape 192"/>
          <p:cNvPicPr preferRelativeResize="0"/>
          <p:nvPr/>
        </p:nvPicPr>
        <p:blipFill rotWithShape="1">
          <a:blip r:embed="rId3">
            <a:alphaModFix/>
          </a:blip>
          <a:srcRect/>
          <a:stretch/>
        </p:blipFill>
        <p:spPr>
          <a:xfrm>
            <a:off x="3927174" y="1062892"/>
            <a:ext cx="5928794" cy="1654952"/>
          </a:xfrm>
          <a:prstGeom prst="rect">
            <a:avLst/>
          </a:prstGeom>
          <a:noFill/>
          <a:ln>
            <a:noFill/>
          </a:ln>
        </p:spPr>
      </p:pic>
      <p:sp>
        <p:nvSpPr>
          <p:cNvPr id="193" name="Shape 193"/>
          <p:cNvSpPr txBox="1">
            <a:spLocks noGrp="1"/>
          </p:cNvSpPr>
          <p:nvPr>
            <p:ph type="subTitle" idx="1"/>
          </p:nvPr>
        </p:nvSpPr>
        <p:spPr>
          <a:xfrm>
            <a:off x="3394268" y="5046980"/>
            <a:ext cx="6461700" cy="800100"/>
          </a:xfrm>
          <a:prstGeom prst="rect">
            <a:avLst/>
          </a:prstGeom>
          <a:noFill/>
          <a:ln>
            <a:noFill/>
          </a:ln>
        </p:spPr>
        <p:txBody>
          <a:bodyPr vert="horz" lIns="91425" tIns="45700" rIns="91425" bIns="45700" rtlCol="0" anchor="t" anchorCtr="0">
            <a:noAutofit/>
          </a:bodyPr>
          <a:lstStyle/>
          <a:p>
            <a:pPr algn="r">
              <a:lnSpc>
                <a:spcPct val="80000"/>
              </a:lnSpc>
              <a:spcBef>
                <a:spcPts val="0"/>
              </a:spcBef>
              <a:buClr>
                <a:srgbClr val="595959"/>
              </a:buClr>
              <a:buSzPct val="25000"/>
            </a:pPr>
            <a:r>
              <a:rPr lang="en-US" sz="2220" dirty="0">
                <a:solidFill>
                  <a:srgbClr val="595959"/>
                </a:solidFill>
                <a:latin typeface="Raleway"/>
                <a:ea typeface="Raleway"/>
                <a:cs typeface="Raleway"/>
                <a:sym typeface="Raleway"/>
              </a:rPr>
              <a:t>Aditya Agrawal</a:t>
            </a:r>
          </a:p>
          <a:p>
            <a:pPr algn="r">
              <a:lnSpc>
                <a:spcPct val="80000"/>
              </a:lnSpc>
              <a:spcBef>
                <a:spcPts val="1000"/>
              </a:spcBef>
              <a:buClr>
                <a:srgbClr val="595959"/>
              </a:buClr>
              <a:buSzPct val="25000"/>
            </a:pPr>
            <a:r>
              <a:rPr lang="en-US" sz="2220" dirty="0">
                <a:solidFill>
                  <a:srgbClr val="595959"/>
                </a:solidFill>
                <a:latin typeface="Raleway"/>
                <a:ea typeface="Raleway"/>
                <a:cs typeface="Raleway"/>
                <a:sym typeface="Raleway"/>
              </a:rPr>
              <a:t>November 2016</a:t>
            </a:r>
          </a:p>
          <a:p>
            <a:pPr algn="r">
              <a:lnSpc>
                <a:spcPct val="80000"/>
              </a:lnSpc>
              <a:spcBef>
                <a:spcPts val="1000"/>
              </a:spcBef>
              <a:buClr>
                <a:srgbClr val="595959"/>
              </a:buClr>
              <a:buSzPct val="25000"/>
            </a:pPr>
            <a:r>
              <a:rPr lang="en-US" sz="2220" dirty="0">
                <a:solidFill>
                  <a:srgbClr val="595959"/>
                </a:solidFill>
                <a:latin typeface="Raleway"/>
                <a:ea typeface="Raleway"/>
                <a:cs typeface="Raleway"/>
                <a:sym typeface="Raleway"/>
              </a:rPr>
              <a:t>GEO Plenary</a:t>
            </a:r>
          </a:p>
          <a:p>
            <a:pPr algn="r">
              <a:lnSpc>
                <a:spcPct val="80000"/>
              </a:lnSpc>
              <a:spcBef>
                <a:spcPts val="1000"/>
              </a:spcBef>
              <a:buClr>
                <a:srgbClr val="595959"/>
              </a:buClr>
              <a:buSzPct val="25000"/>
            </a:pPr>
            <a:r>
              <a:rPr lang="en-US" sz="2220" dirty="0">
                <a:solidFill>
                  <a:srgbClr val="595959"/>
                </a:solidFill>
                <a:latin typeface="Raleway"/>
                <a:ea typeface="Raleway"/>
                <a:cs typeface="Raleway"/>
                <a:sym typeface="Raleway"/>
              </a:rPr>
              <a:t>St. Petersburg, Russia</a:t>
            </a:r>
          </a:p>
          <a:p>
            <a:pPr algn="ctr">
              <a:lnSpc>
                <a:spcPct val="80000"/>
              </a:lnSpc>
              <a:spcBef>
                <a:spcPts val="1000"/>
              </a:spcBef>
              <a:buClr>
                <a:schemeClr val="dk1"/>
              </a:buClr>
              <a:buSzPct val="25000"/>
            </a:pPr>
            <a:endParaRPr sz="2220" dirty="0">
              <a:solidFill>
                <a:schemeClr val="dk1"/>
              </a:solidFill>
              <a:latin typeface="Raleway"/>
              <a:ea typeface="Raleway"/>
              <a:cs typeface="Raleway"/>
              <a:sym typeface="Raleway"/>
            </a:endParaRPr>
          </a:p>
          <a:p>
            <a:pPr algn="ctr">
              <a:lnSpc>
                <a:spcPct val="80000"/>
              </a:lnSpc>
              <a:spcBef>
                <a:spcPts val="1000"/>
              </a:spcBef>
              <a:buClr>
                <a:schemeClr val="dk1"/>
              </a:buClr>
              <a:buSzPct val="25000"/>
            </a:pPr>
            <a:endParaRPr sz="2220" dirty="0">
              <a:solidFill>
                <a:schemeClr val="dk1"/>
              </a:solidFill>
              <a:latin typeface="Raleway"/>
              <a:ea typeface="Raleway"/>
              <a:cs typeface="Raleway"/>
              <a:sym typeface="Raleway"/>
            </a:endParaRPr>
          </a:p>
        </p:txBody>
      </p:sp>
      <p:sp>
        <p:nvSpPr>
          <p:cNvPr id="6"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1</a:t>
            </a:fld>
            <a:endParaRPr lang="en-US" dirty="0"/>
          </a:p>
        </p:txBody>
      </p:sp>
    </p:spTree>
    <p:extLst>
      <p:ext uri="{BB962C8B-B14F-4D97-AF65-F5344CB8AC3E}">
        <p14:creationId xmlns:p14="http://schemas.microsoft.com/office/powerpoint/2010/main" val="359358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p:nvPr/>
        </p:nvSpPr>
        <p:spPr>
          <a:xfrm>
            <a:off x="1973715" y="1141350"/>
            <a:ext cx="6744000" cy="3983700"/>
          </a:xfrm>
          <a:prstGeom prst="rect">
            <a:avLst/>
          </a:prstGeom>
          <a:noFill/>
          <a:ln w="9525" cap="flat" cmpd="sng">
            <a:solidFill>
              <a:srgbClr val="525252"/>
            </a:solidFill>
            <a:prstDash val="solid"/>
            <a:round/>
            <a:headEnd type="none" w="med" len="med"/>
            <a:tailEnd type="none" w="med" len="med"/>
          </a:ln>
        </p:spPr>
        <p:txBody>
          <a:bodyPr lIns="91425" tIns="91425" rIns="91425" bIns="91425" anchor="ctr" anchorCtr="0">
            <a:noAutofit/>
          </a:bodyPr>
          <a:lstStyle/>
          <a:p>
            <a:endParaRPr/>
          </a:p>
        </p:txBody>
      </p:sp>
      <p:pic>
        <p:nvPicPr>
          <p:cNvPr id="331" name="Shape 331" descr="CDGs"/>
          <p:cNvPicPr preferRelativeResize="0"/>
          <p:nvPr/>
        </p:nvPicPr>
        <p:blipFill rotWithShape="1">
          <a:blip r:embed="rId3">
            <a:alphaModFix/>
          </a:blip>
          <a:srcRect/>
          <a:stretch/>
        </p:blipFill>
        <p:spPr>
          <a:xfrm>
            <a:off x="2843128" y="1246200"/>
            <a:ext cx="5168100" cy="3774000"/>
          </a:xfrm>
          <a:prstGeom prst="rect">
            <a:avLst/>
          </a:prstGeom>
          <a:noFill/>
          <a:ln>
            <a:noFill/>
          </a:ln>
        </p:spPr>
      </p:pic>
      <p:sp>
        <p:nvSpPr>
          <p:cNvPr id="332" name="Shape 332"/>
          <p:cNvSpPr txBox="1"/>
          <p:nvPr/>
        </p:nvSpPr>
        <p:spPr>
          <a:xfrm>
            <a:off x="1388776" y="409010"/>
            <a:ext cx="7914000" cy="584100"/>
          </a:xfrm>
          <a:prstGeom prst="rect">
            <a:avLst/>
          </a:prstGeom>
          <a:noFill/>
          <a:ln>
            <a:noFill/>
          </a:ln>
        </p:spPr>
        <p:txBody>
          <a:bodyPr lIns="91425" tIns="45700" rIns="91425" bIns="45700" anchor="ctr" anchorCtr="0">
            <a:noAutofit/>
          </a:bodyPr>
          <a:lstStyle/>
          <a:p>
            <a:pPr lvl="1" algn="l" rtl="0">
              <a:buSzPct val="25000"/>
            </a:pPr>
            <a:r>
              <a:rPr lang="en-US" sz="3200" b="1" dirty="0">
                <a:solidFill>
                  <a:srgbClr val="A35533"/>
                </a:solidFill>
                <a:latin typeface="Raleway"/>
                <a:ea typeface="Raleway"/>
                <a:cs typeface="Raleway"/>
                <a:sym typeface="Raleway"/>
              </a:rPr>
              <a:t>Citizen-Generated Data</a:t>
            </a:r>
          </a:p>
        </p:txBody>
      </p:sp>
      <p:sp>
        <p:nvSpPr>
          <p:cNvPr id="333" name="Shape 333"/>
          <p:cNvSpPr/>
          <p:nvPr/>
        </p:nvSpPr>
        <p:spPr>
          <a:xfrm>
            <a:off x="4740928" y="5273275"/>
            <a:ext cx="3976800" cy="369300"/>
          </a:xfrm>
          <a:prstGeom prst="rect">
            <a:avLst/>
          </a:prstGeom>
          <a:noFill/>
          <a:ln>
            <a:noFill/>
          </a:ln>
        </p:spPr>
        <p:txBody>
          <a:bodyPr lIns="91425" tIns="45700" rIns="91425" bIns="45700" anchor="t" anchorCtr="0">
            <a:noAutofit/>
          </a:bodyPr>
          <a:lstStyle/>
          <a:p>
            <a:pPr rtl="0"/>
            <a:r>
              <a:rPr lang="en-US" sz="1200" u="sng" dirty="0">
                <a:solidFill>
                  <a:schemeClr val="hlink"/>
                </a:solidFill>
                <a:latin typeface="Raleway"/>
                <a:ea typeface="Raleway"/>
                <a:cs typeface="Raleway"/>
                <a:sym typeface="Raleway"/>
                <a:hlinkClick r:id="rId4"/>
              </a:rPr>
              <a:t>http://staging.winguweb.org/2015/datashift</a:t>
            </a:r>
            <a:r>
              <a:rPr lang="en-US" sz="1200" u="sng" dirty="0">
                <a:solidFill>
                  <a:schemeClr val="hlink"/>
                </a:solidFill>
                <a:latin typeface="Cabin"/>
                <a:ea typeface="Cabin"/>
                <a:cs typeface="Cabin"/>
                <a:sym typeface="Cabin"/>
                <a:hlinkClick r:id="rId4"/>
              </a:rPr>
              <a:t>/</a:t>
            </a:r>
          </a:p>
        </p:txBody>
      </p:sp>
      <p:pic>
        <p:nvPicPr>
          <p:cNvPr id="334" name="Shape 334" descr="http://gpsaknowledge.org/wp-content/uploads/2016/04/Datashift-logo.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973728" y="5273274"/>
            <a:ext cx="1448700" cy="584100"/>
          </a:xfrm>
          <a:prstGeom prst="rect">
            <a:avLst/>
          </a:prstGeom>
          <a:noFill/>
          <a:ln>
            <a:noFill/>
          </a:ln>
        </p:spPr>
      </p:pic>
      <p:sp>
        <p:nvSpPr>
          <p:cNvPr id="9"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10</a:t>
            </a:fld>
            <a:endParaRPr lang="en-US" dirty="0"/>
          </a:p>
        </p:txBody>
      </p:sp>
    </p:spTree>
    <p:extLst>
      <p:ext uri="{BB962C8B-B14F-4D97-AF65-F5344CB8AC3E}">
        <p14:creationId xmlns:p14="http://schemas.microsoft.com/office/powerpoint/2010/main" val="294764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grpSp>
        <p:nvGrpSpPr>
          <p:cNvPr id="340" name="Shape 340"/>
          <p:cNvGrpSpPr/>
          <p:nvPr/>
        </p:nvGrpSpPr>
        <p:grpSpPr>
          <a:xfrm>
            <a:off x="2439749" y="1380515"/>
            <a:ext cx="5897064" cy="4531135"/>
            <a:chOff x="796590" y="1854200"/>
            <a:chExt cx="6231049" cy="4209136"/>
          </a:xfrm>
        </p:grpSpPr>
        <p:sp>
          <p:nvSpPr>
            <p:cNvPr id="341" name="Shape 341"/>
            <p:cNvSpPr/>
            <p:nvPr/>
          </p:nvSpPr>
          <p:spPr>
            <a:xfrm>
              <a:off x="2843213" y="1854200"/>
              <a:ext cx="1728787" cy="1512888"/>
            </a:xfrm>
            <a:prstGeom prst="rect">
              <a:avLst/>
            </a:prstGeom>
            <a:solidFill>
              <a:schemeClr val="lt1"/>
            </a:solidFill>
            <a:ln w="12700" cap="flat" cmpd="sng">
              <a:solidFill>
                <a:srgbClr val="7F7F7F"/>
              </a:solidFill>
              <a:prstDash val="solid"/>
              <a:miter/>
              <a:headEnd type="none" w="med" len="med"/>
              <a:tailEnd type="none" w="med" len="med"/>
            </a:ln>
          </p:spPr>
          <p:txBody>
            <a:bodyPr lIns="91425" tIns="45700" rIns="91425" bIns="45700" anchor="ctr" anchorCtr="0">
              <a:noAutofit/>
            </a:bodyPr>
            <a:lstStyle/>
            <a:p>
              <a:pPr algn="ctr" rtl="0">
                <a:buSzPct val="25000"/>
              </a:pPr>
              <a:r>
                <a:rPr lang="en-US" sz="1050">
                  <a:solidFill>
                    <a:schemeClr val="dk1"/>
                  </a:solidFill>
                  <a:latin typeface="Raleway"/>
                  <a:ea typeface="Raleway"/>
                  <a:cs typeface="Raleway"/>
                  <a:sym typeface="Raleway"/>
                </a:rPr>
                <a:t>ex: Provide mobility information every hour for security staffing</a:t>
              </a:r>
            </a:p>
          </p:txBody>
        </p:sp>
        <p:sp>
          <p:nvSpPr>
            <p:cNvPr id="342" name="Shape 342"/>
            <p:cNvSpPr/>
            <p:nvPr/>
          </p:nvSpPr>
          <p:spPr>
            <a:xfrm>
              <a:off x="4572000" y="1858963"/>
              <a:ext cx="1728787" cy="1511299"/>
            </a:xfrm>
            <a:prstGeom prst="rect">
              <a:avLst/>
            </a:prstGeom>
            <a:solidFill>
              <a:schemeClr val="lt1"/>
            </a:solidFill>
            <a:ln w="12700" cap="flat" cmpd="sng">
              <a:solidFill>
                <a:srgbClr val="7F7F7F"/>
              </a:solidFill>
              <a:prstDash val="solid"/>
              <a:miter/>
              <a:headEnd type="none" w="med" len="med"/>
              <a:tailEnd type="none" w="med" len="med"/>
            </a:ln>
          </p:spPr>
          <p:txBody>
            <a:bodyPr lIns="91425" tIns="45700" rIns="91425" bIns="45700" anchor="ctr" anchorCtr="0">
              <a:noAutofit/>
            </a:bodyPr>
            <a:lstStyle/>
            <a:p>
              <a:pPr algn="ctr" rtl="0">
                <a:buSzPct val="25000"/>
              </a:pPr>
              <a:r>
                <a:rPr lang="en-US" sz="1050">
                  <a:solidFill>
                    <a:schemeClr val="dk1"/>
                  </a:solidFill>
                  <a:latin typeface="Raleway"/>
                  <a:ea typeface="Raleway"/>
                  <a:cs typeface="Raleway"/>
                  <a:sym typeface="Raleway"/>
                </a:rPr>
                <a:t>ex: Provide real-time personal health risk  to users in mobility</a:t>
              </a:r>
            </a:p>
          </p:txBody>
        </p:sp>
        <p:sp>
          <p:nvSpPr>
            <p:cNvPr id="343" name="Shape 343"/>
            <p:cNvSpPr/>
            <p:nvPr/>
          </p:nvSpPr>
          <p:spPr>
            <a:xfrm>
              <a:off x="2843213" y="3367087"/>
              <a:ext cx="1728787" cy="1511299"/>
            </a:xfrm>
            <a:prstGeom prst="rect">
              <a:avLst/>
            </a:prstGeom>
            <a:solidFill>
              <a:srgbClr val="D8D8D8"/>
            </a:solidFill>
            <a:ln w="12700" cap="flat" cmpd="sng">
              <a:solidFill>
                <a:srgbClr val="7F7F7F"/>
              </a:solidFill>
              <a:prstDash val="solid"/>
              <a:miter/>
              <a:headEnd type="none" w="med" len="med"/>
              <a:tailEnd type="none" w="med" len="med"/>
            </a:ln>
          </p:spPr>
          <p:txBody>
            <a:bodyPr lIns="91425" tIns="45700" rIns="91425" bIns="45700" anchor="ctr" anchorCtr="0">
              <a:noAutofit/>
            </a:bodyPr>
            <a:lstStyle/>
            <a:p>
              <a:pPr algn="ctr" rtl="0">
                <a:buSzPct val="25000"/>
              </a:pPr>
              <a:r>
                <a:rPr lang="en-US" sz="1050">
                  <a:solidFill>
                    <a:schemeClr val="dk1"/>
                  </a:solidFill>
                  <a:latin typeface="Raleway"/>
                  <a:ea typeface="Raleway"/>
                  <a:cs typeface="Raleway"/>
                  <a:sym typeface="Raleway"/>
                </a:rPr>
                <a:t>ex: Optimise hospital location for density of population</a:t>
              </a:r>
            </a:p>
          </p:txBody>
        </p:sp>
        <p:sp>
          <p:nvSpPr>
            <p:cNvPr id="344" name="Shape 344"/>
            <p:cNvSpPr/>
            <p:nvPr/>
          </p:nvSpPr>
          <p:spPr>
            <a:xfrm>
              <a:off x="4572000" y="3367087"/>
              <a:ext cx="1728787" cy="1511299"/>
            </a:xfrm>
            <a:prstGeom prst="rect">
              <a:avLst/>
            </a:prstGeom>
            <a:solidFill>
              <a:schemeClr val="lt1"/>
            </a:solidFill>
            <a:ln w="12700" cap="flat" cmpd="sng">
              <a:solidFill>
                <a:srgbClr val="7F7F7F"/>
              </a:solidFill>
              <a:prstDash val="solid"/>
              <a:miter/>
              <a:headEnd type="none" w="med" len="med"/>
              <a:tailEnd type="none" w="med" len="med"/>
            </a:ln>
          </p:spPr>
          <p:txBody>
            <a:bodyPr lIns="91425" tIns="45700" rIns="91425" bIns="45700" anchor="ctr" anchorCtr="0">
              <a:noAutofit/>
            </a:bodyPr>
            <a:lstStyle/>
            <a:p>
              <a:pPr algn="ctr" rtl="0">
                <a:buSzPct val="25000"/>
              </a:pPr>
              <a:r>
                <a:rPr lang="en-US" sz="1050">
                  <a:solidFill>
                    <a:schemeClr val="dk1"/>
                  </a:solidFill>
                  <a:latin typeface="Raleway"/>
                  <a:ea typeface="Raleway"/>
                  <a:cs typeface="Raleway"/>
                  <a:sym typeface="Raleway"/>
                </a:rPr>
                <a:t>ex: Optimise distribution of drugs in function of diseases geography, calendar events,…</a:t>
              </a:r>
            </a:p>
          </p:txBody>
        </p:sp>
        <p:sp>
          <p:nvSpPr>
            <p:cNvPr id="345" name="Shape 345"/>
            <p:cNvSpPr txBox="1"/>
            <p:nvPr/>
          </p:nvSpPr>
          <p:spPr>
            <a:xfrm>
              <a:off x="1187624" y="2149475"/>
              <a:ext cx="1757320" cy="1046439"/>
            </a:xfrm>
            <a:prstGeom prst="rect">
              <a:avLst/>
            </a:prstGeom>
            <a:noFill/>
            <a:ln>
              <a:noFill/>
            </a:ln>
          </p:spPr>
          <p:txBody>
            <a:bodyPr lIns="91425" tIns="45700" rIns="91425" bIns="45700" anchor="t" anchorCtr="0">
              <a:noAutofit/>
            </a:bodyPr>
            <a:lstStyle/>
            <a:p>
              <a:pPr algn="l" rtl="0">
                <a:buSzPct val="25000"/>
              </a:pPr>
              <a:r>
                <a:rPr lang="en-US" sz="1500">
                  <a:solidFill>
                    <a:schemeClr val="dk1"/>
                  </a:solidFill>
                  <a:latin typeface="Raleway"/>
                  <a:ea typeface="Raleway"/>
                  <a:cs typeface="Raleway"/>
                  <a:sym typeface="Raleway"/>
                </a:rPr>
                <a:t>« Real Time »</a:t>
              </a:r>
            </a:p>
            <a:p>
              <a:pPr algn="l" rtl="0">
                <a:buSzPct val="25000"/>
              </a:pPr>
              <a:r>
                <a:rPr lang="en-US" sz="1500">
                  <a:solidFill>
                    <a:schemeClr val="dk1"/>
                  </a:solidFill>
                  <a:latin typeface="Raleway"/>
                  <a:ea typeface="Raleway"/>
                  <a:cs typeface="Raleway"/>
                  <a:sym typeface="Raleway"/>
                </a:rPr>
                <a:t>Operation</a:t>
              </a:r>
            </a:p>
            <a:p>
              <a:pPr algn="l" rtl="0">
                <a:buSzPct val="25000"/>
              </a:pPr>
              <a:r>
                <a:rPr lang="en-US" sz="1500">
                  <a:solidFill>
                    <a:schemeClr val="dk1"/>
                  </a:solidFill>
                  <a:latin typeface="Raleway"/>
                  <a:ea typeface="Raleway"/>
                  <a:cs typeface="Raleway"/>
                  <a:sym typeface="Raleway"/>
                </a:rPr>
                <a:t>Management</a:t>
              </a:r>
            </a:p>
          </p:txBody>
        </p:sp>
        <p:sp>
          <p:nvSpPr>
            <p:cNvPr id="346" name="Shape 346"/>
            <p:cNvSpPr txBox="1"/>
            <p:nvPr/>
          </p:nvSpPr>
          <p:spPr>
            <a:xfrm>
              <a:off x="1331640" y="3801232"/>
              <a:ext cx="1462366" cy="738664"/>
            </a:xfrm>
            <a:prstGeom prst="rect">
              <a:avLst/>
            </a:prstGeom>
            <a:noFill/>
            <a:ln>
              <a:noFill/>
            </a:ln>
          </p:spPr>
          <p:txBody>
            <a:bodyPr lIns="91425" tIns="45700" rIns="91425" bIns="45700" anchor="t" anchorCtr="0">
              <a:noAutofit/>
            </a:bodyPr>
            <a:lstStyle/>
            <a:p>
              <a:pPr algn="l" rtl="0">
                <a:buSzPct val="25000"/>
              </a:pPr>
              <a:r>
                <a:rPr lang="en-US" sz="1500">
                  <a:solidFill>
                    <a:schemeClr val="dk1"/>
                  </a:solidFill>
                  <a:latin typeface="Raleway"/>
                  <a:ea typeface="Raleway"/>
                  <a:cs typeface="Raleway"/>
                  <a:sym typeface="Raleway"/>
                </a:rPr>
                <a:t>Policies &amp; </a:t>
              </a:r>
            </a:p>
            <a:p>
              <a:pPr algn="l" rtl="0">
                <a:buSzPct val="25000"/>
              </a:pPr>
              <a:r>
                <a:rPr lang="en-US" sz="1500">
                  <a:solidFill>
                    <a:schemeClr val="dk1"/>
                  </a:solidFill>
                  <a:latin typeface="Raleway"/>
                  <a:ea typeface="Raleway"/>
                  <a:cs typeface="Raleway"/>
                  <a:sym typeface="Raleway"/>
                </a:rPr>
                <a:t>Consulting</a:t>
              </a:r>
            </a:p>
          </p:txBody>
        </p:sp>
        <p:sp>
          <p:nvSpPr>
            <p:cNvPr id="347" name="Shape 347"/>
            <p:cNvSpPr txBox="1"/>
            <p:nvPr/>
          </p:nvSpPr>
          <p:spPr>
            <a:xfrm>
              <a:off x="2843213" y="4941887"/>
              <a:ext cx="1537172" cy="738664"/>
            </a:xfrm>
            <a:prstGeom prst="rect">
              <a:avLst/>
            </a:prstGeom>
            <a:noFill/>
            <a:ln>
              <a:noFill/>
            </a:ln>
          </p:spPr>
          <p:txBody>
            <a:bodyPr lIns="91425" tIns="45700" rIns="91425" bIns="45700" anchor="t" anchorCtr="0">
              <a:noAutofit/>
            </a:bodyPr>
            <a:lstStyle/>
            <a:p>
              <a:pPr algn="l" rtl="0">
                <a:buSzPct val="25000"/>
              </a:pPr>
              <a:r>
                <a:rPr lang="en-US" sz="1500">
                  <a:solidFill>
                    <a:schemeClr val="dk1"/>
                  </a:solidFill>
                  <a:latin typeface="Raleway"/>
                  <a:ea typeface="Raleway"/>
                  <a:cs typeface="Raleway"/>
                  <a:sym typeface="Raleway"/>
                </a:rPr>
                <a:t>Single Data</a:t>
              </a:r>
            </a:p>
            <a:p>
              <a:pPr algn="l" rtl="0">
                <a:buSzPct val="25000"/>
              </a:pPr>
              <a:r>
                <a:rPr lang="en-US" sz="1500">
                  <a:solidFill>
                    <a:schemeClr val="dk1"/>
                  </a:solidFill>
                  <a:latin typeface="Raleway"/>
                  <a:ea typeface="Raleway"/>
                  <a:cs typeface="Raleway"/>
                  <a:sym typeface="Raleway"/>
                </a:rPr>
                <a:t>source</a:t>
              </a:r>
            </a:p>
          </p:txBody>
        </p:sp>
        <p:sp>
          <p:nvSpPr>
            <p:cNvPr id="348" name="Shape 348"/>
            <p:cNvSpPr txBox="1"/>
            <p:nvPr/>
          </p:nvSpPr>
          <p:spPr>
            <a:xfrm>
              <a:off x="4572000" y="4941887"/>
              <a:ext cx="1753044" cy="738664"/>
            </a:xfrm>
            <a:prstGeom prst="rect">
              <a:avLst/>
            </a:prstGeom>
            <a:noFill/>
            <a:ln>
              <a:noFill/>
            </a:ln>
          </p:spPr>
          <p:txBody>
            <a:bodyPr lIns="91425" tIns="45700" rIns="91425" bIns="45700" anchor="t" anchorCtr="0">
              <a:noAutofit/>
            </a:bodyPr>
            <a:lstStyle/>
            <a:p>
              <a:pPr algn="l" rtl="0">
                <a:buSzPct val="25000"/>
              </a:pPr>
              <a:r>
                <a:rPr lang="en-US" sz="1500">
                  <a:solidFill>
                    <a:schemeClr val="dk1"/>
                  </a:solidFill>
                  <a:latin typeface="Raleway"/>
                  <a:ea typeface="Raleway"/>
                  <a:cs typeface="Raleway"/>
                  <a:sym typeface="Raleway"/>
                </a:rPr>
                <a:t>Multiple data</a:t>
              </a:r>
            </a:p>
            <a:p>
              <a:pPr algn="l" rtl="0">
                <a:buSzPct val="25000"/>
              </a:pPr>
              <a:r>
                <a:rPr lang="en-US" sz="1500">
                  <a:solidFill>
                    <a:schemeClr val="dk1"/>
                  </a:solidFill>
                  <a:latin typeface="Raleway"/>
                  <a:ea typeface="Raleway"/>
                  <a:cs typeface="Raleway"/>
                  <a:sym typeface="Raleway"/>
                </a:rPr>
                <a:t>sources</a:t>
              </a:r>
            </a:p>
          </p:txBody>
        </p:sp>
        <p:sp>
          <p:nvSpPr>
            <p:cNvPr id="349" name="Shape 349"/>
            <p:cNvSpPr txBox="1"/>
            <p:nvPr/>
          </p:nvSpPr>
          <p:spPr>
            <a:xfrm>
              <a:off x="2771775" y="5632450"/>
              <a:ext cx="4255864" cy="430886"/>
            </a:xfrm>
            <a:prstGeom prst="rect">
              <a:avLst/>
            </a:prstGeom>
            <a:noFill/>
            <a:ln>
              <a:noFill/>
            </a:ln>
          </p:spPr>
          <p:txBody>
            <a:bodyPr lIns="91425" tIns="45700" rIns="91425" bIns="45700" anchor="t" anchorCtr="0">
              <a:noAutofit/>
            </a:bodyPr>
            <a:lstStyle/>
            <a:p>
              <a:pPr algn="l" rtl="0">
                <a:buSzPct val="25000"/>
              </a:pPr>
              <a:r>
                <a:rPr lang="en-US" sz="1500" i="1" u="sng">
                  <a:solidFill>
                    <a:srgbClr val="FF0000"/>
                  </a:solidFill>
                  <a:latin typeface="Raleway"/>
                  <a:ea typeface="Raleway"/>
                  <a:cs typeface="Raleway"/>
                  <a:sym typeface="Raleway"/>
                </a:rPr>
                <a:t>Variety of Sources for Data Analysis</a:t>
              </a:r>
            </a:p>
          </p:txBody>
        </p:sp>
        <p:sp>
          <p:nvSpPr>
            <p:cNvPr id="350" name="Shape 350"/>
            <p:cNvSpPr txBox="1"/>
            <p:nvPr/>
          </p:nvSpPr>
          <p:spPr>
            <a:xfrm rot="-5400000">
              <a:off x="-488459" y="3152016"/>
              <a:ext cx="3000900" cy="430799"/>
            </a:xfrm>
            <a:prstGeom prst="rect">
              <a:avLst/>
            </a:prstGeom>
            <a:noFill/>
            <a:ln>
              <a:noFill/>
            </a:ln>
          </p:spPr>
          <p:txBody>
            <a:bodyPr lIns="91425" tIns="45700" rIns="91425" bIns="45700" anchor="t" anchorCtr="0">
              <a:noAutofit/>
            </a:bodyPr>
            <a:lstStyle/>
            <a:p>
              <a:pPr algn="ctr" rtl="0">
                <a:buSzPct val="25000"/>
              </a:pPr>
              <a:r>
                <a:rPr lang="en-US" sz="1500" i="1" u="sng">
                  <a:solidFill>
                    <a:srgbClr val="FF0000"/>
                  </a:solidFill>
                  <a:latin typeface="Raleway"/>
                  <a:ea typeface="Raleway"/>
                  <a:cs typeface="Raleway"/>
                  <a:sym typeface="Raleway"/>
                </a:rPr>
                <a:t>Customer Time (Velocity)</a:t>
              </a:r>
            </a:p>
          </p:txBody>
        </p:sp>
      </p:grpSp>
      <p:sp>
        <p:nvSpPr>
          <p:cNvPr id="351" name="Shape 351"/>
          <p:cNvSpPr txBox="1"/>
          <p:nvPr/>
        </p:nvSpPr>
        <p:spPr>
          <a:xfrm>
            <a:off x="7961737" y="3749346"/>
            <a:ext cx="1589100" cy="800700"/>
          </a:xfrm>
          <a:prstGeom prst="rect">
            <a:avLst/>
          </a:prstGeom>
          <a:noFill/>
          <a:ln>
            <a:noFill/>
          </a:ln>
        </p:spPr>
        <p:txBody>
          <a:bodyPr lIns="91425" tIns="45700" rIns="91425" bIns="45700" anchor="t" anchorCtr="0">
            <a:noAutofit/>
          </a:bodyPr>
          <a:lstStyle/>
          <a:p>
            <a:pPr algn="ctr" rtl="0">
              <a:buSzPct val="25000"/>
            </a:pPr>
            <a:r>
              <a:rPr lang="en-US" sz="1200">
                <a:solidFill>
                  <a:schemeClr val="dk1"/>
                </a:solidFill>
                <a:latin typeface="Raleway"/>
                <a:ea typeface="Raleway"/>
                <a:cs typeface="Raleway"/>
                <a:sym typeface="Raleway"/>
              </a:rPr>
              <a:t>SLOWER</a:t>
            </a:r>
          </a:p>
          <a:p>
            <a:pPr algn="ctr" rtl="0">
              <a:buSzPct val="25000"/>
            </a:pPr>
            <a:r>
              <a:rPr lang="en-US" sz="1200">
                <a:solidFill>
                  <a:schemeClr val="dk1"/>
                </a:solidFill>
                <a:latin typeface="Raleway"/>
                <a:ea typeface="Raleway"/>
                <a:cs typeface="Raleway"/>
                <a:sym typeface="Raleway"/>
              </a:rPr>
              <a:t>Data refresh</a:t>
            </a:r>
          </a:p>
          <a:p>
            <a:pPr algn="ctr" rtl="0">
              <a:buSzPct val="25000"/>
            </a:pPr>
            <a:r>
              <a:rPr lang="en-US" sz="1200">
                <a:solidFill>
                  <a:schemeClr val="dk1"/>
                </a:solidFill>
                <a:latin typeface="Raleway"/>
                <a:ea typeface="Raleway"/>
                <a:cs typeface="Raleway"/>
                <a:sym typeface="Raleway"/>
              </a:rPr>
              <a:t>(yearly, quarterly)</a:t>
            </a:r>
          </a:p>
        </p:txBody>
      </p:sp>
      <p:sp>
        <p:nvSpPr>
          <p:cNvPr id="352" name="Shape 352"/>
          <p:cNvSpPr txBox="1"/>
          <p:nvPr/>
        </p:nvSpPr>
        <p:spPr>
          <a:xfrm>
            <a:off x="7908250" y="1448199"/>
            <a:ext cx="1561500" cy="629399"/>
          </a:xfrm>
          <a:prstGeom prst="rect">
            <a:avLst/>
          </a:prstGeom>
          <a:noFill/>
          <a:ln>
            <a:noFill/>
          </a:ln>
        </p:spPr>
        <p:txBody>
          <a:bodyPr lIns="91425" tIns="45700" rIns="91425" bIns="45700" anchor="t" anchorCtr="0">
            <a:noAutofit/>
          </a:bodyPr>
          <a:lstStyle/>
          <a:p>
            <a:pPr algn="ctr" rtl="0">
              <a:buSzPct val="25000"/>
            </a:pPr>
            <a:r>
              <a:rPr lang="en-US" sz="1500">
                <a:solidFill>
                  <a:schemeClr val="dk1"/>
                </a:solidFill>
                <a:latin typeface="Raleway"/>
                <a:ea typeface="Raleway"/>
                <a:cs typeface="Raleway"/>
                <a:sym typeface="Raleway"/>
              </a:rPr>
              <a:t>Faster:</a:t>
            </a:r>
          </a:p>
          <a:p>
            <a:pPr algn="ctr" rtl="0">
              <a:buSzPct val="25000"/>
            </a:pPr>
            <a:r>
              <a:rPr lang="en-US" sz="1200">
                <a:solidFill>
                  <a:schemeClr val="dk1"/>
                </a:solidFill>
                <a:latin typeface="Raleway"/>
                <a:ea typeface="Raleway"/>
                <a:cs typeface="Raleway"/>
                <a:sym typeface="Raleway"/>
              </a:rPr>
              <a:t>monthly…daily…</a:t>
            </a:r>
          </a:p>
        </p:txBody>
      </p:sp>
      <p:sp>
        <p:nvSpPr>
          <p:cNvPr id="353" name="Shape 353"/>
          <p:cNvSpPr/>
          <p:nvPr/>
        </p:nvSpPr>
        <p:spPr>
          <a:xfrm>
            <a:off x="8516696" y="2223625"/>
            <a:ext cx="377700" cy="1361700"/>
          </a:xfrm>
          <a:prstGeom prst="upArrow">
            <a:avLst>
              <a:gd name="adj1" fmla="val 50000"/>
              <a:gd name="adj2" fmla="val 50000"/>
            </a:avLst>
          </a:prstGeom>
          <a:solidFill>
            <a:srgbClr val="A5A5A5"/>
          </a:solidFill>
          <a:ln>
            <a:noFill/>
          </a:ln>
        </p:spPr>
        <p:txBody>
          <a:bodyPr lIns="91425" tIns="45700" rIns="91425" bIns="45700" anchor="ctr" anchorCtr="0">
            <a:noAutofit/>
          </a:bodyPr>
          <a:lstStyle/>
          <a:p>
            <a:pPr algn="ctr" rtl="0"/>
            <a:endParaRPr sz="1350">
              <a:solidFill>
                <a:schemeClr val="lt1"/>
              </a:solidFill>
              <a:latin typeface="Raleway"/>
              <a:ea typeface="Raleway"/>
              <a:cs typeface="Raleway"/>
              <a:sym typeface="Raleway"/>
            </a:endParaRPr>
          </a:p>
        </p:txBody>
      </p:sp>
      <p:sp>
        <p:nvSpPr>
          <p:cNvPr id="354" name="Shape 354"/>
          <p:cNvSpPr/>
          <p:nvPr/>
        </p:nvSpPr>
        <p:spPr>
          <a:xfrm>
            <a:off x="10267563" y="5093969"/>
            <a:ext cx="548700" cy="297300"/>
          </a:xfrm>
          <a:prstGeom prst="bracketPair">
            <a:avLst/>
          </a:prstGeom>
          <a:noFill/>
          <a:ln>
            <a:noFill/>
          </a:ln>
        </p:spPr>
        <p:txBody>
          <a:bodyPr lIns="91425" tIns="45700" rIns="91425" bIns="45700" anchor="t" anchorCtr="0">
            <a:noAutofit/>
          </a:bodyPr>
          <a:lstStyle/>
          <a:p>
            <a:pPr algn="l" rtl="0">
              <a:buSzPct val="25000"/>
            </a:pPr>
            <a:fld id="{00000000-1234-1234-1234-123412341234}" type="slidenum">
              <a:rPr lang="en-US" sz="1350">
                <a:solidFill>
                  <a:schemeClr val="lt1"/>
                </a:solidFill>
                <a:latin typeface="Calibri"/>
                <a:ea typeface="Calibri"/>
                <a:cs typeface="Calibri"/>
                <a:sym typeface="Calibri"/>
              </a:rPr>
              <a:pPr algn="l" rtl="0">
                <a:buSzPct val="25000"/>
              </a:pPr>
              <a:t>11</a:t>
            </a:fld>
            <a:endParaRPr lang="en-US" sz="1350">
              <a:solidFill>
                <a:schemeClr val="lt1"/>
              </a:solidFill>
              <a:latin typeface="Calibri"/>
              <a:ea typeface="Calibri"/>
              <a:cs typeface="Calibri"/>
              <a:sym typeface="Calibri"/>
            </a:endParaRPr>
          </a:p>
        </p:txBody>
      </p:sp>
      <p:sp>
        <p:nvSpPr>
          <p:cNvPr id="355" name="Shape 355"/>
          <p:cNvSpPr txBox="1"/>
          <p:nvPr/>
        </p:nvSpPr>
        <p:spPr>
          <a:xfrm>
            <a:off x="2139048" y="438060"/>
            <a:ext cx="7914000" cy="584100"/>
          </a:xfrm>
          <a:prstGeom prst="rect">
            <a:avLst/>
          </a:prstGeom>
          <a:noFill/>
          <a:ln>
            <a:noFill/>
          </a:ln>
        </p:spPr>
        <p:txBody>
          <a:bodyPr lIns="91425" tIns="45700" rIns="91425" bIns="45700" anchor="ctr" anchorCtr="0">
            <a:noAutofit/>
          </a:bodyPr>
          <a:lstStyle/>
          <a:p>
            <a:pPr lvl="1" algn="l" rtl="0">
              <a:buSzPct val="25000"/>
            </a:pPr>
            <a:r>
              <a:rPr lang="en-US" sz="3200" b="1">
                <a:solidFill>
                  <a:srgbClr val="A35533"/>
                </a:solidFill>
                <a:latin typeface="Raleway"/>
                <a:ea typeface="Raleway"/>
                <a:cs typeface="Raleway"/>
                <a:sym typeface="Raleway"/>
              </a:rPr>
              <a:t>Privately Held (Big) Data</a:t>
            </a:r>
          </a:p>
        </p:txBody>
      </p:sp>
      <p:sp>
        <p:nvSpPr>
          <p:cNvPr id="21"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11</a:t>
            </a:fld>
            <a:endParaRPr lang="en-US" dirty="0"/>
          </a:p>
        </p:txBody>
      </p:sp>
    </p:spTree>
    <p:extLst>
      <p:ext uri="{BB962C8B-B14F-4D97-AF65-F5344CB8AC3E}">
        <p14:creationId xmlns:p14="http://schemas.microsoft.com/office/powerpoint/2010/main" val="14046022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Shape 365"/>
          <p:cNvSpPr txBox="1"/>
          <p:nvPr/>
        </p:nvSpPr>
        <p:spPr>
          <a:xfrm>
            <a:off x="1505968" y="373510"/>
            <a:ext cx="7914000" cy="584100"/>
          </a:xfrm>
          <a:prstGeom prst="rect">
            <a:avLst/>
          </a:prstGeom>
          <a:noFill/>
          <a:ln>
            <a:noFill/>
          </a:ln>
        </p:spPr>
        <p:txBody>
          <a:bodyPr lIns="91425" tIns="45700" rIns="91425" bIns="45700" anchor="ctr" anchorCtr="0">
            <a:noAutofit/>
          </a:bodyPr>
          <a:lstStyle/>
          <a:p>
            <a:pPr lvl="1" algn="l" rtl="0">
              <a:buSzPct val="25000"/>
            </a:pPr>
            <a:r>
              <a:rPr lang="en-US" sz="3200" b="1">
                <a:solidFill>
                  <a:srgbClr val="A35533"/>
                </a:solidFill>
                <a:latin typeface="Raleway"/>
                <a:ea typeface="Raleway"/>
                <a:cs typeface="Raleway"/>
                <a:sym typeface="Raleway"/>
              </a:rPr>
              <a:t>Open Data</a:t>
            </a:r>
          </a:p>
        </p:txBody>
      </p:sp>
      <p:pic>
        <p:nvPicPr>
          <p:cNvPr id="366" name="Shape 366"/>
          <p:cNvPicPr preferRelativeResize="0"/>
          <p:nvPr/>
        </p:nvPicPr>
        <p:blipFill>
          <a:blip r:embed="rId3">
            <a:alphaModFix/>
          </a:blip>
          <a:stretch>
            <a:fillRect/>
          </a:stretch>
        </p:blipFill>
        <p:spPr>
          <a:xfrm>
            <a:off x="1650618" y="1137431"/>
            <a:ext cx="7219950" cy="4709649"/>
          </a:xfrm>
          <a:prstGeom prst="rect">
            <a:avLst/>
          </a:prstGeom>
          <a:noFill/>
          <a:ln>
            <a:noFill/>
          </a:ln>
        </p:spPr>
      </p:pic>
      <p:sp>
        <p:nvSpPr>
          <p:cNvPr id="7"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12</a:t>
            </a:fld>
            <a:endParaRPr lang="en-US" dirty="0"/>
          </a:p>
        </p:txBody>
      </p:sp>
    </p:spTree>
    <p:extLst>
      <p:ext uri="{BB962C8B-B14F-4D97-AF65-F5344CB8AC3E}">
        <p14:creationId xmlns:p14="http://schemas.microsoft.com/office/powerpoint/2010/main" val="1725346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1441653" y="2934453"/>
            <a:ext cx="3555600" cy="1775700"/>
          </a:xfrm>
          <a:prstGeom prst="rect">
            <a:avLst/>
          </a:prstGeom>
          <a:noFill/>
          <a:ln>
            <a:noFill/>
          </a:ln>
        </p:spPr>
        <p:txBody>
          <a:bodyPr vert="horz" lIns="91425" tIns="45700" rIns="91425" bIns="45700" rtlCol="0" anchor="t" anchorCtr="0">
            <a:noAutofit/>
          </a:bodyPr>
          <a:lstStyle/>
          <a:p>
            <a:pPr marL="0" indent="0">
              <a:lnSpc>
                <a:spcPct val="90000"/>
              </a:lnSpc>
              <a:spcBef>
                <a:spcPts val="1900"/>
              </a:spcBef>
              <a:buClr>
                <a:srgbClr val="A15231"/>
              </a:buClr>
              <a:buSzPct val="25000"/>
              <a:buNone/>
            </a:pPr>
            <a:r>
              <a:rPr lang="en-US" sz="2400" b="1" i="1" dirty="0">
                <a:solidFill>
                  <a:srgbClr val="A15231"/>
                </a:solidFill>
                <a:latin typeface="Raleway"/>
                <a:ea typeface="Raleway"/>
                <a:cs typeface="Raleway"/>
                <a:sym typeface="Raleway"/>
              </a:rPr>
              <a:t>WE CONVENE</a:t>
            </a:r>
          </a:p>
          <a:p>
            <a:pPr marL="0" indent="0">
              <a:lnSpc>
                <a:spcPct val="90000"/>
              </a:lnSpc>
              <a:spcBef>
                <a:spcPts val="1000"/>
              </a:spcBef>
              <a:buClr>
                <a:srgbClr val="A15231"/>
              </a:buClr>
              <a:buSzPct val="25000"/>
              <a:buNone/>
            </a:pPr>
            <a:r>
              <a:rPr lang="en-US" sz="2400" b="1" i="1" dirty="0">
                <a:solidFill>
                  <a:srgbClr val="A15231"/>
                </a:solidFill>
                <a:latin typeface="Raleway"/>
                <a:ea typeface="Raleway"/>
                <a:cs typeface="Raleway"/>
                <a:sym typeface="Raleway"/>
              </a:rPr>
              <a:t>     WE CONNECT</a:t>
            </a:r>
          </a:p>
          <a:p>
            <a:pPr marL="0" indent="0">
              <a:lnSpc>
                <a:spcPct val="90000"/>
              </a:lnSpc>
              <a:spcBef>
                <a:spcPts val="1000"/>
              </a:spcBef>
              <a:buClr>
                <a:srgbClr val="A15231"/>
              </a:buClr>
              <a:buSzPct val="25000"/>
              <a:buNone/>
            </a:pPr>
            <a:r>
              <a:rPr lang="en-US" sz="2400" b="1" i="1" dirty="0">
                <a:solidFill>
                  <a:srgbClr val="A15231"/>
                </a:solidFill>
                <a:latin typeface="Raleway"/>
                <a:ea typeface="Raleway"/>
                <a:cs typeface="Raleway"/>
                <a:sym typeface="Raleway"/>
              </a:rPr>
              <a:t>	WE CATALYZE…</a:t>
            </a:r>
          </a:p>
        </p:txBody>
      </p:sp>
      <p:sp>
        <p:nvSpPr>
          <p:cNvPr id="384" name="Shape 384"/>
          <p:cNvSpPr txBox="1">
            <a:spLocks noGrp="1"/>
          </p:cNvSpPr>
          <p:nvPr>
            <p:ph type="sldNum" idx="12"/>
          </p:nvPr>
        </p:nvSpPr>
        <p:spPr>
          <a:xfrm>
            <a:off x="7981950" y="6356352"/>
            <a:ext cx="2057400" cy="365099"/>
          </a:xfrm>
          <a:prstGeom prst="rect">
            <a:avLst/>
          </a:prstGeom>
          <a:noFill/>
          <a:ln>
            <a:noFill/>
          </a:ln>
        </p:spPr>
        <p:txBody>
          <a:bodyPr vert="horz" lIns="91425" tIns="45700" rIns="91425" bIns="45700" rtlCol="0" anchor="ctr" anchorCtr="0">
            <a:noAutofit/>
          </a:bodyPr>
          <a:lstStyle/>
          <a:p>
            <a:pPr algn="r" rtl="0">
              <a:buSzPct val="25000"/>
            </a:pPr>
            <a:fld id="{00000000-1234-1234-1234-123412341234}" type="slidenum">
              <a:rPr lang="en-US" sz="1200">
                <a:solidFill>
                  <a:srgbClr val="888888"/>
                </a:solidFill>
                <a:latin typeface="Calibri"/>
                <a:ea typeface="Calibri"/>
                <a:cs typeface="Calibri"/>
                <a:sym typeface="Calibri"/>
              </a:rPr>
              <a:pPr algn="r" rtl="0">
                <a:buSzPct val="25000"/>
              </a:pPr>
              <a:t>13</a:t>
            </a:fld>
            <a:endParaRPr lang="en-US" sz="1200" dirty="0">
              <a:solidFill>
                <a:srgbClr val="888888"/>
              </a:solidFill>
              <a:latin typeface="Calibri"/>
              <a:ea typeface="Calibri"/>
              <a:cs typeface="Calibri"/>
              <a:sym typeface="Calibri"/>
            </a:endParaRPr>
          </a:p>
        </p:txBody>
      </p:sp>
      <p:sp>
        <p:nvSpPr>
          <p:cNvPr id="385" name="Shape 385"/>
          <p:cNvSpPr txBox="1"/>
          <p:nvPr/>
        </p:nvSpPr>
        <p:spPr>
          <a:xfrm>
            <a:off x="5118409" y="2766603"/>
            <a:ext cx="4428600" cy="2111400"/>
          </a:xfrm>
          <a:prstGeom prst="rect">
            <a:avLst/>
          </a:prstGeom>
          <a:noFill/>
          <a:ln>
            <a:noFill/>
          </a:ln>
        </p:spPr>
        <p:txBody>
          <a:bodyPr lIns="91425" tIns="91425" rIns="91425" bIns="91425" anchor="ctr" anchorCtr="0">
            <a:noAutofit/>
          </a:bodyPr>
          <a:lstStyle/>
          <a:p>
            <a:pPr rtl="0">
              <a:lnSpc>
                <a:spcPct val="90000"/>
              </a:lnSpc>
              <a:spcBef>
                <a:spcPts val="1000"/>
              </a:spcBef>
            </a:pPr>
            <a:r>
              <a:rPr lang="en-US" sz="2400" b="1" dirty="0">
                <a:solidFill>
                  <a:srgbClr val="5B5C5F"/>
                </a:solidFill>
                <a:latin typeface="Raleway"/>
                <a:ea typeface="Raleway"/>
                <a:cs typeface="Raleway"/>
                <a:sym typeface="Raleway"/>
              </a:rPr>
              <a:t>better, more accessible, and usable data </a:t>
            </a:r>
            <a:r>
              <a:rPr lang="en-US" sz="2400" dirty="0">
                <a:solidFill>
                  <a:srgbClr val="5B5C5F"/>
                </a:solidFill>
                <a:latin typeface="Raleway"/>
                <a:ea typeface="Raleway"/>
                <a:cs typeface="Raleway"/>
                <a:sym typeface="Raleway"/>
              </a:rPr>
              <a:t>to help end poverty, fight inequality and injustice, and combat climate change. </a:t>
            </a:r>
          </a:p>
        </p:txBody>
      </p:sp>
      <p:pic>
        <p:nvPicPr>
          <p:cNvPr id="386" name="Shape 386"/>
          <p:cNvPicPr preferRelativeResize="0"/>
          <p:nvPr/>
        </p:nvPicPr>
        <p:blipFill rotWithShape="1">
          <a:blip r:embed="rId3">
            <a:alphaModFix/>
          </a:blip>
          <a:srcRect/>
          <a:stretch/>
        </p:blipFill>
        <p:spPr>
          <a:xfrm>
            <a:off x="2231204" y="415847"/>
            <a:ext cx="5869442" cy="1643485"/>
          </a:xfrm>
          <a:prstGeom prst="rect">
            <a:avLst/>
          </a:prstGeom>
          <a:noFill/>
          <a:ln>
            <a:noFill/>
          </a:ln>
        </p:spPr>
      </p:pic>
      <p:sp>
        <p:nvSpPr>
          <p:cNvPr id="7"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13</a:t>
            </a:fld>
            <a:endParaRPr lang="en-US" dirty="0"/>
          </a:p>
        </p:txBody>
      </p:sp>
    </p:spTree>
    <p:extLst>
      <p:ext uri="{BB962C8B-B14F-4D97-AF65-F5344CB8AC3E}">
        <p14:creationId xmlns:p14="http://schemas.microsoft.com/office/powerpoint/2010/main" val="254770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867512" y="271690"/>
            <a:ext cx="9144000" cy="505200"/>
          </a:xfrm>
          <a:prstGeom prst="rect">
            <a:avLst/>
          </a:prstGeom>
          <a:noFill/>
          <a:ln>
            <a:noFill/>
          </a:ln>
        </p:spPr>
        <p:txBody>
          <a:bodyPr vert="horz" lIns="91425" tIns="45700" rIns="91425" bIns="45700" rtlCol="0" anchor="ctr" anchorCtr="0">
            <a:noAutofit/>
          </a:bodyPr>
          <a:lstStyle/>
          <a:p>
            <a:pPr algn="ctr">
              <a:lnSpc>
                <a:spcPct val="90000"/>
              </a:lnSpc>
              <a:spcBef>
                <a:spcPts val="0"/>
              </a:spcBef>
              <a:buClr>
                <a:srgbClr val="5B5C5F"/>
              </a:buClr>
              <a:buSzPct val="25000"/>
            </a:pPr>
            <a:r>
              <a:rPr lang="en-US" sz="2700" b="1" dirty="0">
                <a:solidFill>
                  <a:srgbClr val="5B5C5F"/>
                </a:solidFill>
                <a:latin typeface="Raleway"/>
                <a:ea typeface="Raleway"/>
                <a:cs typeface="Raleway"/>
                <a:sym typeface="Raleway"/>
              </a:rPr>
              <a:t>The Global Partnership has </a:t>
            </a:r>
            <a:r>
              <a:rPr lang="en-US" sz="2700" b="1" dirty="0">
                <a:solidFill>
                  <a:srgbClr val="A15231"/>
                </a:solidFill>
                <a:latin typeface="Raleway"/>
                <a:ea typeface="Raleway"/>
                <a:cs typeface="Raleway"/>
                <a:sym typeface="Raleway"/>
              </a:rPr>
              <a:t>150+</a:t>
            </a:r>
            <a:r>
              <a:rPr lang="en-US" sz="2700" b="1" dirty="0">
                <a:solidFill>
                  <a:srgbClr val="5B5C5F"/>
                </a:solidFill>
                <a:latin typeface="Raleway"/>
                <a:ea typeface="Raleway"/>
                <a:cs typeface="Raleway"/>
                <a:sym typeface="Raleway"/>
              </a:rPr>
              <a:t> Data Champions</a:t>
            </a:r>
          </a:p>
        </p:txBody>
      </p:sp>
      <p:sp>
        <p:nvSpPr>
          <p:cNvPr id="8"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14</a:t>
            </a:fld>
            <a:endParaRPr lang="en-US" dirty="0"/>
          </a:p>
        </p:txBody>
      </p:sp>
      <p:grpSp>
        <p:nvGrpSpPr>
          <p:cNvPr id="6" name="Group 5"/>
          <p:cNvGrpSpPr/>
          <p:nvPr/>
        </p:nvGrpSpPr>
        <p:grpSpPr>
          <a:xfrm>
            <a:off x="630545" y="991897"/>
            <a:ext cx="10178130" cy="5233057"/>
            <a:chOff x="372639" y="862943"/>
            <a:chExt cx="9399582" cy="4611734"/>
          </a:xfrm>
        </p:grpSpPr>
        <p:pic>
          <p:nvPicPr>
            <p:cNvPr id="9" name="Picture 8"/>
            <p:cNvPicPr>
              <a:picLocks noChangeAspect="1"/>
            </p:cNvPicPr>
            <p:nvPr/>
          </p:nvPicPr>
          <p:blipFill>
            <a:blip r:embed="rId3"/>
            <a:stretch>
              <a:fillRect/>
            </a:stretch>
          </p:blipFill>
          <p:spPr>
            <a:xfrm>
              <a:off x="372639" y="862944"/>
              <a:ext cx="3072290" cy="4120342"/>
            </a:xfrm>
            <a:prstGeom prst="rect">
              <a:avLst/>
            </a:prstGeom>
          </p:spPr>
        </p:pic>
        <p:pic>
          <p:nvPicPr>
            <p:cNvPr id="10" name="Picture 9"/>
            <p:cNvPicPr>
              <a:picLocks noChangeAspect="1"/>
            </p:cNvPicPr>
            <p:nvPr/>
          </p:nvPicPr>
          <p:blipFill>
            <a:blip r:embed="rId4"/>
            <a:stretch>
              <a:fillRect/>
            </a:stretch>
          </p:blipFill>
          <p:spPr>
            <a:xfrm>
              <a:off x="3327034" y="862945"/>
              <a:ext cx="3247075" cy="4120342"/>
            </a:xfrm>
            <a:prstGeom prst="rect">
              <a:avLst/>
            </a:prstGeom>
          </p:spPr>
        </p:pic>
        <p:pic>
          <p:nvPicPr>
            <p:cNvPr id="11" name="Picture 10"/>
            <p:cNvPicPr>
              <a:picLocks noChangeAspect="1"/>
            </p:cNvPicPr>
            <p:nvPr/>
          </p:nvPicPr>
          <p:blipFill>
            <a:blip r:embed="rId5"/>
            <a:stretch>
              <a:fillRect/>
            </a:stretch>
          </p:blipFill>
          <p:spPr>
            <a:xfrm>
              <a:off x="6500300" y="862944"/>
              <a:ext cx="1213279" cy="4120342"/>
            </a:xfrm>
            <a:prstGeom prst="rect">
              <a:avLst/>
            </a:prstGeom>
          </p:spPr>
        </p:pic>
        <p:pic>
          <p:nvPicPr>
            <p:cNvPr id="13" name="Picture 12"/>
            <p:cNvPicPr>
              <a:picLocks noChangeAspect="1"/>
            </p:cNvPicPr>
            <p:nvPr/>
          </p:nvPicPr>
          <p:blipFill>
            <a:blip r:embed="rId6"/>
            <a:stretch>
              <a:fillRect/>
            </a:stretch>
          </p:blipFill>
          <p:spPr>
            <a:xfrm>
              <a:off x="7713578" y="862943"/>
              <a:ext cx="1909439" cy="1763028"/>
            </a:xfrm>
            <a:prstGeom prst="rect">
              <a:avLst/>
            </a:prstGeom>
          </p:spPr>
        </p:pic>
        <p:pic>
          <p:nvPicPr>
            <p:cNvPr id="14" name="Picture 13"/>
            <p:cNvPicPr>
              <a:picLocks noChangeAspect="1"/>
            </p:cNvPicPr>
            <p:nvPr/>
          </p:nvPicPr>
          <p:blipFill>
            <a:blip r:embed="rId7"/>
            <a:stretch>
              <a:fillRect/>
            </a:stretch>
          </p:blipFill>
          <p:spPr>
            <a:xfrm>
              <a:off x="7713578" y="2747192"/>
              <a:ext cx="2005192" cy="2236093"/>
            </a:xfrm>
            <a:prstGeom prst="rect">
              <a:avLst/>
            </a:prstGeom>
          </p:spPr>
        </p:pic>
        <p:pic>
          <p:nvPicPr>
            <p:cNvPr id="2" name="Picture 1"/>
            <p:cNvPicPr>
              <a:picLocks noChangeAspect="1"/>
            </p:cNvPicPr>
            <p:nvPr/>
          </p:nvPicPr>
          <p:blipFill>
            <a:blip r:embed="rId8"/>
            <a:stretch>
              <a:fillRect/>
            </a:stretch>
          </p:blipFill>
          <p:spPr>
            <a:xfrm>
              <a:off x="384133" y="4959471"/>
              <a:ext cx="2425266" cy="491759"/>
            </a:xfrm>
            <a:prstGeom prst="rect">
              <a:avLst/>
            </a:prstGeom>
          </p:spPr>
        </p:pic>
        <p:pic>
          <p:nvPicPr>
            <p:cNvPr id="3" name="Picture 2"/>
            <p:cNvPicPr>
              <a:picLocks noChangeAspect="1"/>
            </p:cNvPicPr>
            <p:nvPr/>
          </p:nvPicPr>
          <p:blipFill>
            <a:blip r:embed="rId9"/>
            <a:stretch>
              <a:fillRect/>
            </a:stretch>
          </p:blipFill>
          <p:spPr>
            <a:xfrm>
              <a:off x="2870453" y="4959471"/>
              <a:ext cx="2447264" cy="433144"/>
            </a:xfrm>
            <a:prstGeom prst="rect">
              <a:avLst/>
            </a:prstGeom>
          </p:spPr>
        </p:pic>
        <p:pic>
          <p:nvPicPr>
            <p:cNvPr id="4" name="Picture 3"/>
            <p:cNvPicPr>
              <a:picLocks noChangeAspect="1"/>
            </p:cNvPicPr>
            <p:nvPr/>
          </p:nvPicPr>
          <p:blipFill>
            <a:blip r:embed="rId10"/>
            <a:stretch>
              <a:fillRect/>
            </a:stretch>
          </p:blipFill>
          <p:spPr>
            <a:xfrm>
              <a:off x="5317717" y="4924670"/>
              <a:ext cx="3116706" cy="550007"/>
            </a:xfrm>
            <a:prstGeom prst="rect">
              <a:avLst/>
            </a:prstGeom>
          </p:spPr>
        </p:pic>
        <p:pic>
          <p:nvPicPr>
            <p:cNvPr id="5" name="Picture 4"/>
            <p:cNvPicPr>
              <a:picLocks noChangeAspect="1"/>
            </p:cNvPicPr>
            <p:nvPr/>
          </p:nvPicPr>
          <p:blipFill>
            <a:blip r:embed="rId11"/>
            <a:stretch>
              <a:fillRect/>
            </a:stretch>
          </p:blipFill>
          <p:spPr>
            <a:xfrm>
              <a:off x="8434423" y="5033168"/>
              <a:ext cx="1337798" cy="418062"/>
            </a:xfrm>
            <a:prstGeom prst="rect">
              <a:avLst/>
            </a:prstGeom>
          </p:spPr>
        </p:pic>
      </p:grpSp>
    </p:spTree>
    <p:extLst>
      <p:ext uri="{BB962C8B-B14F-4D97-AF65-F5344CB8AC3E}">
        <p14:creationId xmlns:p14="http://schemas.microsoft.com/office/powerpoint/2010/main" val="1908190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grpSp>
        <p:nvGrpSpPr>
          <p:cNvPr id="598" name="Shape 598"/>
          <p:cNvGrpSpPr/>
          <p:nvPr/>
        </p:nvGrpSpPr>
        <p:grpSpPr>
          <a:xfrm>
            <a:off x="1770851" y="1513484"/>
            <a:ext cx="7541898" cy="4479767"/>
            <a:chOff x="2861090" y="1225898"/>
            <a:chExt cx="3593262" cy="3348107"/>
          </a:xfrm>
        </p:grpSpPr>
        <p:grpSp>
          <p:nvGrpSpPr>
            <p:cNvPr id="599" name="Shape 599"/>
            <p:cNvGrpSpPr/>
            <p:nvPr/>
          </p:nvGrpSpPr>
          <p:grpSpPr>
            <a:xfrm>
              <a:off x="2861090" y="1225898"/>
              <a:ext cx="3593262" cy="3348107"/>
              <a:chOff x="2428385" y="-58434"/>
              <a:chExt cx="3593262" cy="3348107"/>
            </a:xfrm>
          </p:grpSpPr>
          <p:sp>
            <p:nvSpPr>
              <p:cNvPr id="600" name="Shape 600"/>
              <p:cNvSpPr/>
              <p:nvPr/>
            </p:nvSpPr>
            <p:spPr>
              <a:xfrm>
                <a:off x="3582382" y="-58434"/>
                <a:ext cx="1285270" cy="683068"/>
              </a:xfrm>
              <a:prstGeom prst="roundRect">
                <a:avLst>
                  <a:gd name="adj" fmla="val 16667"/>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01" name="Shape 601"/>
              <p:cNvSpPr txBox="1"/>
              <p:nvPr/>
            </p:nvSpPr>
            <p:spPr>
              <a:xfrm>
                <a:off x="3615726" y="-25088"/>
                <a:ext cx="1218580" cy="616377"/>
              </a:xfrm>
              <a:prstGeom prst="rect">
                <a:avLst/>
              </a:prstGeom>
              <a:noFill/>
              <a:ln>
                <a:noFill/>
              </a:ln>
            </p:spPr>
            <p:txBody>
              <a:bodyPr lIns="57150" tIns="57150" rIns="57150" bIns="57150" anchor="ctr" anchorCtr="0">
                <a:noAutofit/>
              </a:bodyPr>
              <a:lstStyle/>
              <a:p>
                <a:pPr algn="ctr" rtl="0">
                  <a:lnSpc>
                    <a:spcPct val="90000"/>
                  </a:lnSpc>
                  <a:buClr>
                    <a:schemeClr val="lt1"/>
                  </a:buClr>
                  <a:buSzPct val="25000"/>
                </a:pPr>
                <a:r>
                  <a:rPr lang="en-US" b="1">
                    <a:solidFill>
                      <a:schemeClr val="lt1"/>
                    </a:solidFill>
                    <a:latin typeface="Raleway"/>
                    <a:ea typeface="Raleway"/>
                    <a:cs typeface="Raleway"/>
                    <a:sym typeface="Raleway"/>
                  </a:rPr>
                  <a:t>Country Data Roadmaps</a:t>
                </a:r>
              </a:p>
            </p:txBody>
          </p:sp>
          <p:sp>
            <p:nvSpPr>
              <p:cNvPr id="602" name="Shape 602"/>
              <p:cNvSpPr/>
              <p:nvPr/>
            </p:nvSpPr>
            <p:spPr>
              <a:xfrm>
                <a:off x="2892497" y="283098"/>
                <a:ext cx="2665040" cy="2665040"/>
              </a:xfrm>
              <a:custGeom>
                <a:avLst/>
                <a:gdLst/>
                <a:ahLst/>
                <a:cxnLst/>
                <a:rect l="0" t="0" r="0" b="0"/>
                <a:pathLst>
                  <a:path w="120000" h="120000" extrusionOk="0">
                    <a:moveTo>
                      <a:pt x="89046" y="7499"/>
                    </a:moveTo>
                    <a:cubicBezTo>
                      <a:pt x="92649" y="9492"/>
                      <a:pt x="96037" y="11851"/>
                      <a:pt x="99157" y="14539"/>
                    </a:cubicBezTo>
                  </a:path>
                </a:pathLst>
              </a:custGeom>
              <a:noFill/>
              <a:ln w="9525" cap="flat" cmpd="sng">
                <a:solidFill>
                  <a:srgbClr val="599BD5"/>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03" name="Shape 603"/>
              <p:cNvSpPr/>
              <p:nvPr/>
            </p:nvSpPr>
            <p:spPr>
              <a:xfrm>
                <a:off x="4736378" y="607825"/>
                <a:ext cx="1285200" cy="683100"/>
              </a:xfrm>
              <a:prstGeom prst="roundRect">
                <a:avLst>
                  <a:gd name="adj" fmla="val 16667"/>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04" name="Shape 604"/>
              <p:cNvSpPr txBox="1"/>
              <p:nvPr/>
            </p:nvSpPr>
            <p:spPr>
              <a:xfrm>
                <a:off x="4769723" y="641170"/>
                <a:ext cx="1218600" cy="616499"/>
              </a:xfrm>
              <a:prstGeom prst="rect">
                <a:avLst/>
              </a:prstGeom>
              <a:noFill/>
              <a:ln>
                <a:noFill/>
              </a:ln>
            </p:spPr>
            <p:txBody>
              <a:bodyPr lIns="57150" tIns="57150" rIns="57150" bIns="57150" anchor="ctr" anchorCtr="0">
                <a:noAutofit/>
              </a:bodyPr>
              <a:lstStyle/>
              <a:p>
                <a:pPr algn="ctr" rtl="0">
                  <a:lnSpc>
                    <a:spcPct val="90000"/>
                  </a:lnSpc>
                  <a:buClr>
                    <a:schemeClr val="lt1"/>
                  </a:buClr>
                  <a:buSzPct val="25000"/>
                </a:pPr>
                <a:r>
                  <a:rPr lang="en-US" b="1">
                    <a:solidFill>
                      <a:schemeClr val="lt1"/>
                    </a:solidFill>
                    <a:latin typeface="Raleway"/>
                    <a:ea typeface="Raleway"/>
                    <a:cs typeface="Raleway"/>
                    <a:sym typeface="Raleway"/>
                  </a:rPr>
                  <a:t>Data Architecture, Products, &amp; Platforms</a:t>
                </a:r>
              </a:p>
            </p:txBody>
          </p:sp>
          <p:sp>
            <p:nvSpPr>
              <p:cNvPr id="605" name="Shape 605"/>
              <p:cNvSpPr/>
              <p:nvPr/>
            </p:nvSpPr>
            <p:spPr>
              <a:xfrm>
                <a:off x="2892497" y="283098"/>
                <a:ext cx="2665040" cy="2665040"/>
              </a:xfrm>
              <a:custGeom>
                <a:avLst/>
                <a:gdLst/>
                <a:ahLst/>
                <a:cxnLst/>
                <a:rect l="0" t="0" r="0" b="0"/>
                <a:pathLst>
                  <a:path w="120000" h="120000" extrusionOk="0">
                    <a:moveTo>
                      <a:pt x="118261" y="45662"/>
                    </a:moveTo>
                    <a:lnTo>
                      <a:pt x="118261" y="45661"/>
                    </a:lnTo>
                    <a:cubicBezTo>
                      <a:pt x="120578" y="55080"/>
                      <a:pt x="120578" y="64919"/>
                      <a:pt x="118261" y="74337"/>
                    </a:cubicBezTo>
                  </a:path>
                </a:pathLst>
              </a:custGeom>
              <a:noFill/>
              <a:ln w="9525" cap="flat" cmpd="sng">
                <a:solidFill>
                  <a:srgbClr val="599BD5"/>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06" name="Shape 606"/>
              <p:cNvSpPr/>
              <p:nvPr/>
            </p:nvSpPr>
            <p:spPr>
              <a:xfrm>
                <a:off x="4736378" y="1940344"/>
                <a:ext cx="1285270" cy="683068"/>
              </a:xfrm>
              <a:prstGeom prst="roundRect">
                <a:avLst>
                  <a:gd name="adj" fmla="val 16667"/>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07" name="Shape 607"/>
              <p:cNvSpPr txBox="1"/>
              <p:nvPr/>
            </p:nvSpPr>
            <p:spPr>
              <a:xfrm>
                <a:off x="4769723" y="1973690"/>
                <a:ext cx="1218580" cy="616377"/>
              </a:xfrm>
              <a:prstGeom prst="rect">
                <a:avLst/>
              </a:prstGeom>
              <a:noFill/>
              <a:ln>
                <a:noFill/>
              </a:ln>
            </p:spPr>
            <p:txBody>
              <a:bodyPr lIns="57150" tIns="57150" rIns="57150" bIns="57150" anchor="ctr" anchorCtr="0">
                <a:noAutofit/>
              </a:bodyPr>
              <a:lstStyle/>
              <a:p>
                <a:pPr algn="ctr" rtl="0">
                  <a:lnSpc>
                    <a:spcPct val="90000"/>
                  </a:lnSpc>
                  <a:buClr>
                    <a:schemeClr val="lt1"/>
                  </a:buClr>
                  <a:buSzPct val="25000"/>
                </a:pPr>
                <a:r>
                  <a:rPr lang="en-US" b="1">
                    <a:solidFill>
                      <a:schemeClr val="lt1"/>
                    </a:solidFill>
                    <a:latin typeface="Raleway"/>
                    <a:ea typeface="Raleway"/>
                    <a:cs typeface="Raleway"/>
                    <a:sym typeface="Raleway"/>
                  </a:rPr>
                  <a:t>Resource Alignment &amp; Mobilization</a:t>
                </a:r>
              </a:p>
            </p:txBody>
          </p:sp>
          <p:sp>
            <p:nvSpPr>
              <p:cNvPr id="608" name="Shape 608"/>
              <p:cNvSpPr/>
              <p:nvPr/>
            </p:nvSpPr>
            <p:spPr>
              <a:xfrm>
                <a:off x="2892497" y="283098"/>
                <a:ext cx="2665040" cy="2665040"/>
              </a:xfrm>
              <a:custGeom>
                <a:avLst/>
                <a:gdLst/>
                <a:ahLst/>
                <a:cxnLst/>
                <a:rect l="0" t="0" r="0" b="0"/>
                <a:pathLst>
                  <a:path w="120000" h="120000" extrusionOk="0">
                    <a:moveTo>
                      <a:pt x="99157" y="105460"/>
                    </a:moveTo>
                    <a:cubicBezTo>
                      <a:pt x="96036" y="108147"/>
                      <a:pt x="92648" y="110506"/>
                      <a:pt x="89045" y="112500"/>
                    </a:cubicBezTo>
                  </a:path>
                </a:pathLst>
              </a:custGeom>
              <a:noFill/>
              <a:ln w="9525" cap="flat" cmpd="sng">
                <a:solidFill>
                  <a:srgbClr val="599BD5"/>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09" name="Shape 609"/>
              <p:cNvSpPr/>
              <p:nvPr/>
            </p:nvSpPr>
            <p:spPr>
              <a:xfrm>
                <a:off x="3582382" y="2606605"/>
                <a:ext cx="1285270" cy="683068"/>
              </a:xfrm>
              <a:prstGeom prst="roundRect">
                <a:avLst>
                  <a:gd name="adj" fmla="val 16667"/>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10" name="Shape 610"/>
              <p:cNvSpPr txBox="1"/>
              <p:nvPr/>
            </p:nvSpPr>
            <p:spPr>
              <a:xfrm>
                <a:off x="3615726" y="2639950"/>
                <a:ext cx="1218580" cy="616377"/>
              </a:xfrm>
              <a:prstGeom prst="rect">
                <a:avLst/>
              </a:prstGeom>
              <a:noFill/>
              <a:ln>
                <a:noFill/>
              </a:ln>
            </p:spPr>
            <p:txBody>
              <a:bodyPr lIns="57150" tIns="57150" rIns="57150" bIns="57150" anchor="ctr" anchorCtr="0">
                <a:noAutofit/>
              </a:bodyPr>
              <a:lstStyle/>
              <a:p>
                <a:pPr algn="ctr" rtl="0">
                  <a:lnSpc>
                    <a:spcPct val="90000"/>
                  </a:lnSpc>
                  <a:buClr>
                    <a:schemeClr val="lt1"/>
                  </a:buClr>
                  <a:buSzPct val="25000"/>
                </a:pPr>
                <a:r>
                  <a:rPr lang="en-US" b="1">
                    <a:solidFill>
                      <a:schemeClr val="lt1"/>
                    </a:solidFill>
                    <a:latin typeface="Raleway"/>
                    <a:ea typeface="Raleway"/>
                    <a:cs typeface="Raleway"/>
                    <a:sym typeface="Raleway"/>
                  </a:rPr>
                  <a:t>Data Principles &amp; Protocols</a:t>
                </a:r>
              </a:p>
            </p:txBody>
          </p:sp>
          <p:sp>
            <p:nvSpPr>
              <p:cNvPr id="611" name="Shape 611"/>
              <p:cNvSpPr/>
              <p:nvPr/>
            </p:nvSpPr>
            <p:spPr>
              <a:xfrm>
                <a:off x="2892497" y="283098"/>
                <a:ext cx="2665040" cy="2665040"/>
              </a:xfrm>
              <a:custGeom>
                <a:avLst/>
                <a:gdLst/>
                <a:ahLst/>
                <a:cxnLst/>
                <a:rect l="0" t="0" r="0" b="0"/>
                <a:pathLst>
                  <a:path w="120000" h="120000" extrusionOk="0">
                    <a:moveTo>
                      <a:pt x="30953" y="112500"/>
                    </a:moveTo>
                    <a:lnTo>
                      <a:pt x="30953" y="112500"/>
                    </a:lnTo>
                    <a:cubicBezTo>
                      <a:pt x="27349" y="110506"/>
                      <a:pt x="23961" y="108147"/>
                      <a:pt x="20841" y="105459"/>
                    </a:cubicBezTo>
                  </a:path>
                </a:pathLst>
              </a:custGeom>
              <a:noFill/>
              <a:ln w="9525" cap="flat" cmpd="sng">
                <a:solidFill>
                  <a:srgbClr val="599BD5"/>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12" name="Shape 612"/>
              <p:cNvSpPr/>
              <p:nvPr/>
            </p:nvSpPr>
            <p:spPr>
              <a:xfrm>
                <a:off x="2428385" y="1940344"/>
                <a:ext cx="1285270" cy="683068"/>
              </a:xfrm>
              <a:prstGeom prst="roundRect">
                <a:avLst>
                  <a:gd name="adj" fmla="val 16667"/>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13" name="Shape 613"/>
              <p:cNvSpPr txBox="1"/>
              <p:nvPr/>
            </p:nvSpPr>
            <p:spPr>
              <a:xfrm>
                <a:off x="2461731" y="1973690"/>
                <a:ext cx="1218580" cy="616377"/>
              </a:xfrm>
              <a:prstGeom prst="rect">
                <a:avLst/>
              </a:prstGeom>
              <a:noFill/>
              <a:ln>
                <a:noFill/>
              </a:ln>
            </p:spPr>
            <p:txBody>
              <a:bodyPr lIns="57150" tIns="57150" rIns="57150" bIns="57150" anchor="ctr" anchorCtr="0">
                <a:noAutofit/>
              </a:bodyPr>
              <a:lstStyle/>
              <a:p>
                <a:pPr algn="ctr" rtl="0">
                  <a:lnSpc>
                    <a:spcPct val="90000"/>
                  </a:lnSpc>
                  <a:buClr>
                    <a:schemeClr val="lt1"/>
                  </a:buClr>
                  <a:buSzPct val="25000"/>
                </a:pPr>
                <a:r>
                  <a:rPr lang="en-US" b="1">
                    <a:solidFill>
                      <a:schemeClr val="lt1"/>
                    </a:solidFill>
                    <a:latin typeface="Raleway"/>
                    <a:ea typeface="Raleway"/>
                    <a:cs typeface="Raleway"/>
                    <a:sym typeface="Raleway"/>
                  </a:rPr>
                  <a:t>Filling Data Gaps</a:t>
                </a:r>
              </a:p>
            </p:txBody>
          </p:sp>
          <p:sp>
            <p:nvSpPr>
              <p:cNvPr id="614" name="Shape 614"/>
              <p:cNvSpPr/>
              <p:nvPr/>
            </p:nvSpPr>
            <p:spPr>
              <a:xfrm>
                <a:off x="2892497" y="283098"/>
                <a:ext cx="2665040" cy="2665040"/>
              </a:xfrm>
              <a:custGeom>
                <a:avLst/>
                <a:gdLst/>
                <a:ahLst/>
                <a:cxnLst/>
                <a:rect l="0" t="0" r="0" b="0"/>
                <a:pathLst>
                  <a:path w="120000" h="120000" extrusionOk="0">
                    <a:moveTo>
                      <a:pt x="1738" y="74337"/>
                    </a:moveTo>
                    <a:lnTo>
                      <a:pt x="1738" y="74337"/>
                    </a:lnTo>
                    <a:cubicBezTo>
                      <a:pt x="-579" y="64918"/>
                      <a:pt x="-579" y="55079"/>
                      <a:pt x="1737" y="45661"/>
                    </a:cubicBezTo>
                  </a:path>
                </a:pathLst>
              </a:custGeom>
              <a:noFill/>
              <a:ln w="9525" cap="flat" cmpd="sng">
                <a:solidFill>
                  <a:srgbClr val="599BD5"/>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15" name="Shape 615"/>
              <p:cNvSpPr/>
              <p:nvPr/>
            </p:nvSpPr>
            <p:spPr>
              <a:xfrm>
                <a:off x="2428385" y="607825"/>
                <a:ext cx="1285200" cy="683100"/>
              </a:xfrm>
              <a:prstGeom prst="roundRect">
                <a:avLst>
                  <a:gd name="adj" fmla="val 16667"/>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sp>
            <p:nvSpPr>
              <p:cNvPr id="616" name="Shape 616"/>
              <p:cNvSpPr txBox="1"/>
              <p:nvPr/>
            </p:nvSpPr>
            <p:spPr>
              <a:xfrm>
                <a:off x="2461719" y="641170"/>
                <a:ext cx="1218600" cy="616499"/>
              </a:xfrm>
              <a:prstGeom prst="rect">
                <a:avLst/>
              </a:prstGeom>
              <a:noFill/>
              <a:ln>
                <a:noFill/>
              </a:ln>
            </p:spPr>
            <p:txBody>
              <a:bodyPr lIns="57150" tIns="57150" rIns="57150" bIns="57150" anchor="ctr" anchorCtr="0">
                <a:noAutofit/>
              </a:bodyPr>
              <a:lstStyle/>
              <a:p>
                <a:pPr algn="ctr" rtl="0">
                  <a:lnSpc>
                    <a:spcPct val="90000"/>
                  </a:lnSpc>
                  <a:buClr>
                    <a:schemeClr val="lt1"/>
                  </a:buClr>
                  <a:buSzPct val="25000"/>
                </a:pPr>
                <a:r>
                  <a:rPr lang="en-US" b="1" dirty="0">
                    <a:solidFill>
                      <a:schemeClr val="lt1"/>
                    </a:solidFill>
                    <a:latin typeface="Raleway"/>
                    <a:ea typeface="Raleway"/>
                    <a:cs typeface="Raleway"/>
                    <a:sym typeface="Raleway"/>
                  </a:rPr>
                  <a:t>Data Events &amp; </a:t>
                </a:r>
                <a:r>
                  <a:rPr lang="en-US" b="1" dirty="0" err="1">
                    <a:solidFill>
                      <a:schemeClr val="lt1"/>
                    </a:solidFill>
                    <a:latin typeface="Raleway"/>
                    <a:ea typeface="Raleway"/>
                    <a:cs typeface="Raleway"/>
                    <a:sym typeface="Raleway"/>
                  </a:rPr>
                  <a:t>Fora</a:t>
                </a:r>
                <a:endParaRPr lang="en-US" b="1" dirty="0">
                  <a:solidFill>
                    <a:schemeClr val="lt1"/>
                  </a:solidFill>
                  <a:latin typeface="Raleway"/>
                  <a:ea typeface="Raleway"/>
                  <a:cs typeface="Raleway"/>
                  <a:sym typeface="Raleway"/>
                </a:endParaRPr>
              </a:p>
            </p:txBody>
          </p:sp>
          <p:sp>
            <p:nvSpPr>
              <p:cNvPr id="617" name="Shape 617"/>
              <p:cNvSpPr/>
              <p:nvPr/>
            </p:nvSpPr>
            <p:spPr>
              <a:xfrm>
                <a:off x="2892497" y="283098"/>
                <a:ext cx="2665040" cy="2665040"/>
              </a:xfrm>
              <a:custGeom>
                <a:avLst/>
                <a:gdLst/>
                <a:ahLst/>
                <a:cxnLst/>
                <a:rect l="0" t="0" r="0" b="0"/>
                <a:pathLst>
                  <a:path w="120000" h="120000" extrusionOk="0">
                    <a:moveTo>
                      <a:pt x="20842" y="14539"/>
                    </a:moveTo>
                    <a:lnTo>
                      <a:pt x="20842" y="14538"/>
                    </a:lnTo>
                    <a:cubicBezTo>
                      <a:pt x="23962" y="11851"/>
                      <a:pt x="27350" y="9492"/>
                      <a:pt x="30953" y="7498"/>
                    </a:cubicBezTo>
                  </a:path>
                </a:pathLst>
              </a:custGeom>
              <a:noFill/>
              <a:ln w="9525" cap="flat" cmpd="sng">
                <a:solidFill>
                  <a:srgbClr val="599BD5"/>
                </a:solidFill>
                <a:prstDash val="solid"/>
                <a:miter/>
                <a:headEnd type="none" w="med" len="med"/>
                <a:tailEnd type="none" w="med" len="med"/>
              </a:ln>
            </p:spPr>
            <p:txBody>
              <a:bodyPr lIns="91425" tIns="91425" rIns="91425" bIns="91425" anchor="ctr" anchorCtr="0">
                <a:noAutofit/>
              </a:bodyPr>
              <a:lstStyle/>
              <a:p>
                <a:endParaRPr>
                  <a:latin typeface="Raleway"/>
                  <a:ea typeface="Raleway"/>
                  <a:cs typeface="Raleway"/>
                  <a:sym typeface="Raleway"/>
                </a:endParaRPr>
              </a:p>
            </p:txBody>
          </p:sp>
        </p:grpSp>
        <p:sp>
          <p:nvSpPr>
            <p:cNvPr id="618" name="Shape 618"/>
            <p:cNvSpPr/>
            <p:nvPr/>
          </p:nvSpPr>
          <p:spPr>
            <a:xfrm>
              <a:off x="3066676" y="2047934"/>
              <a:ext cx="3182100" cy="1670700"/>
            </a:xfrm>
            <a:prstGeom prst="roundRect">
              <a:avLst>
                <a:gd name="adj" fmla="val 16667"/>
              </a:avLst>
            </a:prstGeom>
            <a:noFill/>
            <a:ln>
              <a:noFill/>
            </a:ln>
            <a:effectLst>
              <a:outerShdw blurRad="38100" dist="23000" dir="5400000" rotWithShape="0">
                <a:srgbClr val="000000">
                  <a:alpha val="34901"/>
                </a:srgbClr>
              </a:outerShdw>
            </a:effectLst>
          </p:spPr>
          <p:txBody>
            <a:bodyPr lIns="34275" tIns="34275" rIns="34275" bIns="34275" anchor="ctr" anchorCtr="0">
              <a:noAutofit/>
            </a:bodyPr>
            <a:lstStyle/>
            <a:p>
              <a:pPr algn="ctr" rtl="0">
                <a:buSzPct val="25000"/>
              </a:pPr>
              <a:r>
                <a:rPr lang="en-US" b="1">
                  <a:solidFill>
                    <a:srgbClr val="434343"/>
                  </a:solidFill>
                  <a:latin typeface="Raleway"/>
                  <a:ea typeface="Raleway"/>
                  <a:cs typeface="Raleway"/>
                  <a:sym typeface="Raleway"/>
                </a:rPr>
                <a:t>Overall objective:</a:t>
              </a:r>
            </a:p>
            <a:p>
              <a:pPr algn="ctr" rtl="0">
                <a:buSzPct val="25000"/>
              </a:pPr>
              <a:r>
                <a:rPr lang="en-US">
                  <a:solidFill>
                    <a:srgbClr val="434343"/>
                  </a:solidFill>
                  <a:latin typeface="Raleway"/>
                  <a:ea typeface="Raleway"/>
                  <a:cs typeface="Raleway"/>
                  <a:sym typeface="Raleway"/>
                </a:rPr>
                <a:t>Stakeholders</a:t>
              </a:r>
            </a:p>
            <a:p>
              <a:pPr algn="ctr" rtl="0">
                <a:buSzPct val="25000"/>
              </a:pPr>
              <a:r>
                <a:rPr lang="en-US">
                  <a:solidFill>
                    <a:srgbClr val="434343"/>
                  </a:solidFill>
                  <a:latin typeface="Raleway"/>
                  <a:ea typeface="Raleway"/>
                  <a:cs typeface="Raleway"/>
                  <a:sym typeface="Raleway"/>
                </a:rPr>
                <a:t>in every country have the </a:t>
              </a:r>
            </a:p>
            <a:p>
              <a:pPr algn="ctr" rtl="0">
                <a:buSzPct val="25000"/>
              </a:pPr>
              <a:r>
                <a:rPr lang="en-US">
                  <a:solidFill>
                    <a:srgbClr val="434343"/>
                  </a:solidFill>
                  <a:latin typeface="Raleway"/>
                  <a:ea typeface="Raleway"/>
                  <a:cs typeface="Raleway"/>
                  <a:sym typeface="Raleway"/>
                </a:rPr>
                <a:t>best data at the right time </a:t>
              </a:r>
            </a:p>
            <a:p>
              <a:pPr algn="ctr" rtl="0">
                <a:buSzPct val="25000"/>
              </a:pPr>
              <a:r>
                <a:rPr lang="en-US">
                  <a:solidFill>
                    <a:srgbClr val="434343"/>
                  </a:solidFill>
                  <a:latin typeface="Raleway"/>
                  <a:ea typeface="Raleway"/>
                  <a:cs typeface="Raleway"/>
                  <a:sym typeface="Raleway"/>
                </a:rPr>
                <a:t>to achieve the </a:t>
              </a:r>
            </a:p>
            <a:p>
              <a:pPr algn="ctr" rtl="0">
                <a:buSzPct val="25000"/>
              </a:pPr>
              <a:r>
                <a:rPr lang="en-US">
                  <a:solidFill>
                    <a:srgbClr val="434343"/>
                  </a:solidFill>
                  <a:latin typeface="Raleway"/>
                  <a:ea typeface="Raleway"/>
                  <a:cs typeface="Raleway"/>
                  <a:sym typeface="Raleway"/>
                </a:rPr>
                <a:t>Global Goals</a:t>
              </a:r>
            </a:p>
          </p:txBody>
        </p:sp>
      </p:grpSp>
      <p:sp>
        <p:nvSpPr>
          <p:cNvPr id="620" name="Shape 620"/>
          <p:cNvSpPr txBox="1"/>
          <p:nvPr/>
        </p:nvSpPr>
        <p:spPr>
          <a:xfrm>
            <a:off x="1244116" y="621850"/>
            <a:ext cx="8378400" cy="589200"/>
          </a:xfrm>
          <a:prstGeom prst="rect">
            <a:avLst/>
          </a:prstGeom>
          <a:noFill/>
          <a:ln>
            <a:noFill/>
          </a:ln>
        </p:spPr>
        <p:txBody>
          <a:bodyPr lIns="91425" tIns="45700" rIns="91425" bIns="45700" anchor="b" anchorCtr="0">
            <a:noAutofit/>
          </a:bodyPr>
          <a:lstStyle/>
          <a:p>
            <a:pPr algn="ctr" rtl="0">
              <a:lnSpc>
                <a:spcPct val="90000"/>
              </a:lnSpc>
              <a:buClr>
                <a:srgbClr val="FF0000"/>
              </a:buClr>
              <a:buSzPct val="25000"/>
            </a:pPr>
            <a:r>
              <a:rPr lang="en-US" sz="3600" b="1">
                <a:solidFill>
                  <a:srgbClr val="A15231"/>
                </a:solidFill>
                <a:latin typeface="Cabin"/>
                <a:ea typeface="Cabin"/>
                <a:cs typeface="Cabin"/>
                <a:sym typeface="Cabin"/>
              </a:rPr>
              <a:t>Convening, Connecting, Catalyzing</a:t>
            </a:r>
          </a:p>
        </p:txBody>
      </p:sp>
      <p:sp>
        <p:nvSpPr>
          <p:cNvPr id="26"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15</a:t>
            </a:fld>
            <a:endParaRPr lang="en-US" dirty="0"/>
          </a:p>
        </p:txBody>
      </p:sp>
    </p:spTree>
    <p:extLst>
      <p:ext uri="{BB962C8B-B14F-4D97-AF65-F5344CB8AC3E}">
        <p14:creationId xmlns:p14="http://schemas.microsoft.com/office/powerpoint/2010/main" val="333375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Data Roadmaps for Sustainable Development</a:t>
            </a:r>
          </a:p>
        </p:txBody>
      </p:sp>
      <p:sp>
        <p:nvSpPr>
          <p:cNvPr id="6" name="Content Placeholder 5"/>
          <p:cNvSpPr>
            <a:spLocks noGrp="1"/>
          </p:cNvSpPr>
          <p:nvPr>
            <p:ph idx="1"/>
          </p:nvPr>
        </p:nvSpPr>
        <p:spPr/>
        <p:txBody>
          <a:bodyPr/>
          <a:lstStyle/>
          <a:p>
            <a:pPr marL="114300" indent="0">
              <a:buNone/>
            </a:pPr>
            <a:r>
              <a:rPr lang="en-US" dirty="0"/>
              <a:t>Support countries at national and sub-national levels to develop and implement </a:t>
            </a:r>
            <a:r>
              <a:rPr lang="en-US" b="1" dirty="0"/>
              <a:t>whole of government </a:t>
            </a:r>
            <a:r>
              <a:rPr lang="en-US" dirty="0"/>
              <a:t>and </a:t>
            </a:r>
            <a:r>
              <a:rPr lang="en-US" b="1" dirty="0"/>
              <a:t>multi-stakeholder</a:t>
            </a:r>
            <a:r>
              <a:rPr lang="en-US" dirty="0"/>
              <a:t> data roadmaps for harnessing the data revolution for sustainable development, with particular emphasis on the SDGs and local priorities articulated in national plans.  </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16</a:t>
            </a:fld>
            <a:endParaRPr lang="en-US" dirty="0"/>
          </a:p>
        </p:txBody>
      </p:sp>
    </p:spTree>
    <p:extLst>
      <p:ext uri="{BB962C8B-B14F-4D97-AF65-F5344CB8AC3E}">
        <p14:creationId xmlns:p14="http://schemas.microsoft.com/office/powerpoint/2010/main" val="3483083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are Data Roadmaps in the Context of the Data Revolution for Sustainable Development?</a:t>
            </a:r>
          </a:p>
        </p:txBody>
      </p:sp>
      <p:sp>
        <p:nvSpPr>
          <p:cNvPr id="3" name="Content Placeholder 2"/>
          <p:cNvSpPr>
            <a:spLocks noGrp="1"/>
          </p:cNvSpPr>
          <p:nvPr>
            <p:ph idx="1"/>
          </p:nvPr>
        </p:nvSpPr>
        <p:spPr/>
        <p:txBody>
          <a:bodyPr>
            <a:normAutofit fontScale="92500"/>
          </a:bodyPr>
          <a:lstStyle/>
          <a:p>
            <a:r>
              <a:rPr lang="en-US" dirty="0"/>
              <a:t>It’s an </a:t>
            </a:r>
            <a:r>
              <a:rPr lang="en-US" b="1" dirty="0"/>
              <a:t>action plan </a:t>
            </a:r>
            <a:r>
              <a:rPr lang="en-US" dirty="0"/>
              <a:t>with short and long-term </a:t>
            </a:r>
            <a:r>
              <a:rPr lang="en-US" b="1" dirty="0"/>
              <a:t>goals</a:t>
            </a:r>
            <a:r>
              <a:rPr lang="en-US" dirty="0"/>
              <a:t> for addressing specific </a:t>
            </a:r>
            <a:r>
              <a:rPr lang="en-US" b="1" dirty="0"/>
              <a:t>data needs and priorities </a:t>
            </a:r>
            <a:r>
              <a:rPr lang="en-US" dirty="0"/>
              <a:t>in regards to </a:t>
            </a:r>
            <a:r>
              <a:rPr lang="en-US" b="1" dirty="0"/>
              <a:t>SDG implementation</a:t>
            </a:r>
            <a:r>
              <a:rPr lang="en-US" dirty="0"/>
              <a:t>.</a:t>
            </a:r>
          </a:p>
          <a:p>
            <a:r>
              <a:rPr lang="en-US" dirty="0"/>
              <a:t>A data roadmap is ideally developed by governments at local, subnational or national levels according to local context and priorities:</a:t>
            </a:r>
          </a:p>
          <a:p>
            <a:pPr lvl="1"/>
            <a:r>
              <a:rPr lang="en-US" dirty="0"/>
              <a:t>Multi-stakeholder involvement</a:t>
            </a:r>
          </a:p>
          <a:p>
            <a:pPr lvl="1"/>
            <a:r>
              <a:rPr lang="en-US" dirty="0"/>
              <a:t>Situation assessment</a:t>
            </a:r>
          </a:p>
          <a:p>
            <a:pPr lvl="1"/>
            <a:r>
              <a:rPr lang="en-US" dirty="0"/>
              <a:t>Priority Mapping</a:t>
            </a:r>
          </a:p>
          <a:p>
            <a:pPr lvl="1"/>
            <a:r>
              <a:rPr lang="en-US" dirty="0"/>
              <a:t>Data/technology gaps assessment</a:t>
            </a:r>
          </a:p>
          <a:p>
            <a:pPr lvl="1"/>
            <a:r>
              <a:rPr lang="en-US" dirty="0"/>
              <a:t>Requirements analysis </a:t>
            </a:r>
          </a:p>
          <a:p>
            <a:pPr lvl="1"/>
            <a:r>
              <a:rPr lang="en-US" dirty="0"/>
              <a:t>Commitments to Action</a:t>
            </a:r>
          </a:p>
          <a:p>
            <a:r>
              <a:rPr lang="en-US" dirty="0"/>
              <a:t>A data roadmap is part of an </a:t>
            </a:r>
            <a:r>
              <a:rPr lang="en-US" b="1" dirty="0"/>
              <a:t>iterative and adaptive </a:t>
            </a:r>
            <a:r>
              <a:rPr lang="en-US" dirty="0"/>
              <a:t>planning process.</a:t>
            </a:r>
          </a:p>
        </p:txBody>
      </p:sp>
      <p:sp>
        <p:nvSpPr>
          <p:cNvPr id="5" name="Slide Number Placeholder 4"/>
          <p:cNvSpPr>
            <a:spLocks noGrp="1"/>
          </p:cNvSpPr>
          <p:nvPr>
            <p:ph type="sldNum" sz="quarter" idx="12"/>
          </p:nvPr>
        </p:nvSpPr>
        <p:spPr/>
        <p:txBody>
          <a:bodyPr/>
          <a:lstStyle/>
          <a:p>
            <a:pPr lvl="0"/>
            <a:fld id="{86CB4B4D-7CA3-9044-876B-883B54F8677D}" type="slidenum">
              <a:rPr lang="en-US" smtClean="0"/>
              <a:t>17</a:t>
            </a:fld>
            <a:endParaRPr lang="en-US" dirty="0"/>
          </a:p>
        </p:txBody>
      </p:sp>
    </p:spTree>
    <p:extLst>
      <p:ext uri="{BB962C8B-B14F-4D97-AF65-F5344CB8AC3E}">
        <p14:creationId xmlns:p14="http://schemas.microsoft.com/office/powerpoint/2010/main" val="2409770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Country Led Approaches</a:t>
            </a:r>
          </a:p>
        </p:txBody>
      </p:sp>
      <p:sp>
        <p:nvSpPr>
          <p:cNvPr id="3" name="Content Placeholder 2"/>
          <p:cNvSpPr>
            <a:spLocks noGrp="1"/>
          </p:cNvSpPr>
          <p:nvPr>
            <p:ph idx="1"/>
          </p:nvPr>
        </p:nvSpPr>
        <p:spPr>
          <a:xfrm>
            <a:off x="609600" y="1600200"/>
            <a:ext cx="10160000" cy="1644805"/>
          </a:xfrm>
        </p:spPr>
        <p:txBody>
          <a:bodyPr/>
          <a:lstStyle/>
          <a:p>
            <a:r>
              <a:rPr lang="en-US" dirty="0"/>
              <a:t>The Data Roadmaps for Sustainable Development approach is iterative, based on experiences and implementation models from partner countries</a:t>
            </a:r>
          </a:p>
        </p:txBody>
      </p:sp>
      <p:sp>
        <p:nvSpPr>
          <p:cNvPr id="4" name="Slide Number Placeholder 3"/>
          <p:cNvSpPr>
            <a:spLocks noGrp="1"/>
          </p:cNvSpPr>
          <p:nvPr>
            <p:ph type="sldNum" sz="quarter" idx="12"/>
          </p:nvPr>
        </p:nvSpPr>
        <p:spPr/>
        <p:txBody>
          <a:bodyPr/>
          <a:lstStyle/>
          <a:p>
            <a:pPr lvl="0"/>
            <a:fld id="{86CB4B4D-7CA3-9044-876B-883B54F8677D}" type="slidenum">
              <a:rPr lang="en-US" smtClean="0"/>
              <a:t>18</a:t>
            </a:fld>
            <a:endParaRPr lang="en-US" dirty="0"/>
          </a:p>
        </p:txBody>
      </p:sp>
      <p:sp>
        <p:nvSpPr>
          <p:cNvPr id="5" name="Content Placeholder 2"/>
          <p:cNvSpPr txBox="1">
            <a:spLocks/>
          </p:cNvSpPr>
          <p:nvPr/>
        </p:nvSpPr>
        <p:spPr>
          <a:xfrm>
            <a:off x="609600" y="3079595"/>
            <a:ext cx="10160000" cy="2373351"/>
          </a:xfrm>
          <a:prstGeom prst="rect">
            <a:avLst/>
          </a:prstGeom>
        </p:spPr>
        <p:txBody>
          <a:bodyPr vert="horz" lIns="91440" tIns="45720" rIns="91440" bIns="45720" numCol="2"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1"/>
            <a:r>
              <a:rPr lang="en-US" dirty="0"/>
              <a:t>Colombia</a:t>
            </a:r>
          </a:p>
          <a:p>
            <a:pPr lvl="1"/>
            <a:r>
              <a:rPr lang="en-US" dirty="0"/>
              <a:t>Philippines</a:t>
            </a:r>
          </a:p>
          <a:p>
            <a:pPr lvl="1"/>
            <a:r>
              <a:rPr lang="en-US" dirty="0"/>
              <a:t>Sierra Leone</a:t>
            </a:r>
          </a:p>
          <a:p>
            <a:pPr lvl="1"/>
            <a:r>
              <a:rPr lang="en-US" dirty="0"/>
              <a:t>Kenya</a:t>
            </a:r>
          </a:p>
          <a:p>
            <a:pPr lvl="1"/>
            <a:r>
              <a:rPr lang="en-US" dirty="0"/>
              <a:t>Tanzania</a:t>
            </a:r>
          </a:p>
          <a:p>
            <a:pPr lvl="1"/>
            <a:r>
              <a:rPr lang="en-US" dirty="0"/>
              <a:t>Senegal</a:t>
            </a:r>
          </a:p>
          <a:p>
            <a:pPr lvl="1"/>
            <a:r>
              <a:rPr lang="en-US" dirty="0"/>
              <a:t>USA</a:t>
            </a:r>
          </a:p>
          <a:p>
            <a:pPr lvl="1"/>
            <a:r>
              <a:rPr lang="en-US" dirty="0"/>
              <a:t>UK</a:t>
            </a:r>
          </a:p>
          <a:p>
            <a:pPr lvl="1"/>
            <a:r>
              <a:rPr lang="en-US" dirty="0"/>
              <a:t>Egypt</a:t>
            </a:r>
          </a:p>
          <a:p>
            <a:pPr lvl="1"/>
            <a:r>
              <a:rPr lang="en-US" dirty="0"/>
              <a:t>Mexico</a:t>
            </a:r>
          </a:p>
        </p:txBody>
      </p:sp>
      <p:graphicFrame>
        <p:nvGraphicFramePr>
          <p:cNvPr id="8" name="Diagram 7"/>
          <p:cNvGraphicFramePr/>
          <p:nvPr>
            <p:extLst/>
          </p:nvPr>
        </p:nvGraphicFramePr>
        <p:xfrm>
          <a:off x="1028391" y="4942262"/>
          <a:ext cx="8128000" cy="1990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2075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Colombia </a:t>
            </a:r>
          </a:p>
        </p:txBody>
      </p:sp>
      <p:sp>
        <p:nvSpPr>
          <p:cNvPr id="4" name="Slide Number Placeholder 3"/>
          <p:cNvSpPr>
            <a:spLocks noGrp="1"/>
          </p:cNvSpPr>
          <p:nvPr>
            <p:ph type="sldNum" sz="quarter" idx="12"/>
          </p:nvPr>
        </p:nvSpPr>
        <p:spPr/>
        <p:txBody>
          <a:bodyPr/>
          <a:lstStyle/>
          <a:p>
            <a:pPr lvl="0"/>
            <a:fld id="{86CB4B4D-7CA3-9044-876B-883B54F8677D}" type="slidenum">
              <a:rPr lang="en-US" smtClean="0"/>
              <a:t>19</a:t>
            </a:fld>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714" y="2090963"/>
            <a:ext cx="4975318" cy="3770117"/>
          </a:xfrm>
          <a:prstGeom prst="rect">
            <a:avLst/>
          </a:prstGeom>
          <a:ln>
            <a:solidFill>
              <a:schemeClr val="bg1">
                <a:lumMod val="50000"/>
              </a:schemeClr>
            </a:solidFill>
          </a:ln>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9519" y="1746295"/>
            <a:ext cx="5749711" cy="4298905"/>
          </a:xfrm>
          <a:prstGeom prst="rect">
            <a:avLst/>
          </a:prstGeom>
          <a:ln>
            <a:solidFill>
              <a:schemeClr val="bg1">
                <a:lumMod val="50000"/>
              </a:schemeClr>
            </a:solidFill>
          </a:ln>
        </p:spPr>
      </p:pic>
    </p:spTree>
    <p:extLst>
      <p:ext uri="{BB962C8B-B14F-4D97-AF65-F5344CB8AC3E}">
        <p14:creationId xmlns:p14="http://schemas.microsoft.com/office/powerpoint/2010/main" val="3625424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1334752" y="382372"/>
            <a:ext cx="8386800" cy="647400"/>
          </a:xfrm>
          <a:prstGeom prst="rect">
            <a:avLst/>
          </a:prstGeom>
          <a:noFill/>
          <a:ln>
            <a:noFill/>
          </a:ln>
        </p:spPr>
        <p:txBody>
          <a:bodyPr vert="horz" lIns="68575" tIns="34275" rIns="68575" bIns="34275" rtlCol="0" anchor="t" anchorCtr="0">
            <a:noAutofit/>
          </a:bodyPr>
          <a:lstStyle/>
          <a:p>
            <a:pPr algn="ctr">
              <a:lnSpc>
                <a:spcPct val="90000"/>
              </a:lnSpc>
              <a:spcBef>
                <a:spcPts val="0"/>
              </a:spcBef>
              <a:buClr>
                <a:srgbClr val="A25331"/>
              </a:buClr>
              <a:buSzPct val="25000"/>
            </a:pPr>
            <a:r>
              <a:rPr lang="en-US" sz="3000" b="1" dirty="0">
                <a:solidFill>
                  <a:srgbClr val="A25331"/>
                </a:solidFill>
                <a:latin typeface="Raleway"/>
                <a:ea typeface="Raleway"/>
                <a:cs typeface="Raleway"/>
                <a:sym typeface="Raleway"/>
              </a:rPr>
              <a:t>The Global Sustainable Development Goals</a:t>
            </a:r>
          </a:p>
        </p:txBody>
      </p:sp>
      <p:sp>
        <p:nvSpPr>
          <p:cNvPr id="199" name="Shape 199"/>
          <p:cNvSpPr/>
          <p:nvPr/>
        </p:nvSpPr>
        <p:spPr>
          <a:xfrm>
            <a:off x="1926173" y="1452768"/>
            <a:ext cx="1930500" cy="577200"/>
          </a:xfrm>
          <a:prstGeom prst="rect">
            <a:avLst/>
          </a:prstGeom>
          <a:noFill/>
          <a:ln>
            <a:noFill/>
          </a:ln>
        </p:spPr>
        <p:txBody>
          <a:bodyPr lIns="34275" tIns="34275" rIns="34275" bIns="34275" anchor="t" anchorCtr="0">
            <a:noAutofit/>
          </a:bodyPr>
          <a:lstStyle/>
          <a:p>
            <a:pPr algn="r" rtl="0">
              <a:buSzPct val="25000"/>
            </a:pPr>
            <a:r>
              <a:rPr lang="en-US" sz="1650" b="1">
                <a:solidFill>
                  <a:schemeClr val="dk1"/>
                </a:solidFill>
                <a:latin typeface="Raleway"/>
                <a:ea typeface="Raleway"/>
                <a:cs typeface="Raleway"/>
                <a:sym typeface="Raleway"/>
              </a:rPr>
              <a:t>MDGs</a:t>
            </a:r>
          </a:p>
          <a:p>
            <a:pPr algn="r" rtl="0">
              <a:buSzPct val="25000"/>
            </a:pPr>
            <a:r>
              <a:rPr lang="en-US" sz="1650" b="1">
                <a:solidFill>
                  <a:schemeClr val="dk1"/>
                </a:solidFill>
                <a:latin typeface="Raleway"/>
                <a:ea typeface="Raleway"/>
                <a:cs typeface="Raleway"/>
                <a:sym typeface="Raleway"/>
              </a:rPr>
              <a:t>(2000-2015)</a:t>
            </a:r>
          </a:p>
        </p:txBody>
      </p:sp>
      <p:sp>
        <p:nvSpPr>
          <p:cNvPr id="200" name="Shape 200"/>
          <p:cNvSpPr/>
          <p:nvPr/>
        </p:nvSpPr>
        <p:spPr>
          <a:xfrm>
            <a:off x="7222670" y="1458801"/>
            <a:ext cx="1728600" cy="577200"/>
          </a:xfrm>
          <a:prstGeom prst="rect">
            <a:avLst/>
          </a:prstGeom>
          <a:noFill/>
          <a:ln>
            <a:noFill/>
          </a:ln>
        </p:spPr>
        <p:txBody>
          <a:bodyPr lIns="34275" tIns="34275" rIns="34275" bIns="34275" anchor="t" anchorCtr="0">
            <a:noAutofit/>
          </a:bodyPr>
          <a:lstStyle/>
          <a:p>
            <a:pPr algn="l" rtl="0">
              <a:buSzPct val="25000"/>
            </a:pPr>
            <a:r>
              <a:rPr lang="en-US" sz="1650" b="1">
                <a:solidFill>
                  <a:schemeClr val="dk1"/>
                </a:solidFill>
                <a:latin typeface="Cabin"/>
                <a:ea typeface="Cabin"/>
                <a:cs typeface="Cabin"/>
                <a:sym typeface="Cabin"/>
              </a:rPr>
              <a:t>SDGs</a:t>
            </a:r>
          </a:p>
          <a:p>
            <a:pPr algn="l" rtl="0">
              <a:buSzPct val="25000"/>
            </a:pPr>
            <a:r>
              <a:rPr lang="en-US" sz="1650" b="1">
                <a:solidFill>
                  <a:schemeClr val="dk1"/>
                </a:solidFill>
                <a:latin typeface="Cabin"/>
                <a:ea typeface="Cabin"/>
                <a:cs typeface="Cabin"/>
                <a:sym typeface="Cabin"/>
              </a:rPr>
              <a:t>(2015-2030)</a:t>
            </a:r>
          </a:p>
        </p:txBody>
      </p:sp>
      <p:pic>
        <p:nvPicPr>
          <p:cNvPr id="201" name="Shape 20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56563" y="1167502"/>
            <a:ext cx="1166100" cy="909000"/>
          </a:xfrm>
          <a:prstGeom prst="rect">
            <a:avLst/>
          </a:prstGeom>
          <a:noFill/>
          <a:ln>
            <a:noFill/>
          </a:ln>
        </p:spPr>
      </p:pic>
      <p:pic>
        <p:nvPicPr>
          <p:cNvPr id="202" name="Shape 202" descr="Image result for millennium development goal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84068" y="1209583"/>
            <a:ext cx="825000" cy="825000"/>
          </a:xfrm>
          <a:prstGeom prst="rect">
            <a:avLst/>
          </a:prstGeom>
          <a:noFill/>
          <a:ln>
            <a:noFill/>
          </a:ln>
        </p:spPr>
      </p:pic>
      <p:sp>
        <p:nvSpPr>
          <p:cNvPr id="203" name="Shape 203"/>
          <p:cNvSpPr/>
          <p:nvPr/>
        </p:nvSpPr>
        <p:spPr>
          <a:xfrm>
            <a:off x="2710828" y="1609136"/>
            <a:ext cx="2072400" cy="306600"/>
          </a:xfrm>
          <a:prstGeom prst="roundRect">
            <a:avLst>
              <a:gd name="adj" fmla="val 16667"/>
            </a:avLst>
          </a:prstGeom>
          <a:noFill/>
          <a:ln>
            <a:noFill/>
          </a:ln>
          <a:effectLst>
            <a:outerShdw blurRad="38100" dist="23000" dir="5400000" rotWithShape="0">
              <a:srgbClr val="000000">
                <a:alpha val="34901"/>
              </a:srgbClr>
            </a:outerShdw>
          </a:effectLst>
        </p:spPr>
        <p:txBody>
          <a:bodyPr lIns="34275" tIns="34275" rIns="34275" bIns="34275" anchor="ctr" anchorCtr="0">
            <a:noAutofit/>
          </a:bodyPr>
          <a:lstStyle/>
          <a:p>
            <a:pPr algn="l" rtl="0"/>
            <a:endParaRPr sz="1350">
              <a:solidFill>
                <a:srgbClr val="000000"/>
              </a:solidFill>
              <a:latin typeface="Calibri"/>
              <a:ea typeface="Calibri"/>
              <a:cs typeface="Calibri"/>
              <a:sym typeface="Calibri"/>
            </a:endParaRPr>
          </a:p>
        </p:txBody>
      </p:sp>
      <p:sp>
        <p:nvSpPr>
          <p:cNvPr id="204" name="Shape 204"/>
          <p:cNvSpPr/>
          <p:nvPr/>
        </p:nvSpPr>
        <p:spPr>
          <a:xfrm>
            <a:off x="6337102" y="1609135"/>
            <a:ext cx="2072399" cy="306600"/>
          </a:xfrm>
          <a:prstGeom prst="roundRect">
            <a:avLst>
              <a:gd name="adj" fmla="val 16667"/>
            </a:avLst>
          </a:prstGeom>
          <a:noFill/>
          <a:ln>
            <a:noFill/>
          </a:ln>
          <a:effectLst>
            <a:outerShdw blurRad="38100" dist="23000" dir="5400000" rotWithShape="0">
              <a:srgbClr val="000000">
                <a:alpha val="34901"/>
              </a:srgbClr>
            </a:outerShdw>
          </a:effectLst>
        </p:spPr>
        <p:txBody>
          <a:bodyPr lIns="34275" tIns="34275" rIns="34275" bIns="34275" anchor="ctr" anchorCtr="0">
            <a:noAutofit/>
          </a:bodyPr>
          <a:lstStyle/>
          <a:p>
            <a:pPr algn="l" rtl="0"/>
            <a:endParaRPr sz="1350">
              <a:solidFill>
                <a:srgbClr val="000000"/>
              </a:solidFill>
              <a:latin typeface="Raleway"/>
              <a:ea typeface="Raleway"/>
              <a:cs typeface="Raleway"/>
              <a:sym typeface="Raleway"/>
            </a:endParaRPr>
          </a:p>
        </p:txBody>
      </p:sp>
      <p:sp>
        <p:nvSpPr>
          <p:cNvPr id="205" name="Shape 205"/>
          <p:cNvSpPr/>
          <p:nvPr/>
        </p:nvSpPr>
        <p:spPr>
          <a:xfrm>
            <a:off x="2101328" y="2452967"/>
            <a:ext cx="2682000" cy="507900"/>
          </a:xfrm>
          <a:prstGeom prst="rect">
            <a:avLst/>
          </a:prstGeom>
          <a:noFill/>
          <a:ln>
            <a:noFill/>
          </a:ln>
        </p:spPr>
        <p:txBody>
          <a:bodyPr lIns="34275" tIns="34275" rIns="34275" bIns="34275" anchor="t" anchorCtr="0">
            <a:noAutofit/>
          </a:bodyPr>
          <a:lstStyle/>
          <a:p>
            <a:pPr algn="r" rtl="0">
              <a:buSzPct val="25000"/>
            </a:pPr>
            <a:r>
              <a:rPr lang="en-US">
                <a:solidFill>
                  <a:srgbClr val="595959"/>
                </a:solidFill>
                <a:latin typeface="Raleway"/>
                <a:ea typeface="Raleway"/>
                <a:cs typeface="Raleway"/>
                <a:sym typeface="Raleway"/>
              </a:rPr>
              <a:t>Developing country focused</a:t>
            </a:r>
          </a:p>
        </p:txBody>
      </p:sp>
      <p:sp>
        <p:nvSpPr>
          <p:cNvPr id="206" name="Shape 206"/>
          <p:cNvSpPr/>
          <p:nvPr/>
        </p:nvSpPr>
        <p:spPr>
          <a:xfrm>
            <a:off x="6278760" y="2632428"/>
            <a:ext cx="1927800" cy="253800"/>
          </a:xfrm>
          <a:prstGeom prst="rect">
            <a:avLst/>
          </a:prstGeom>
          <a:noFill/>
          <a:ln>
            <a:noFill/>
          </a:ln>
        </p:spPr>
        <p:txBody>
          <a:bodyPr lIns="0" tIns="0" rIns="0" bIns="0" anchor="t" anchorCtr="0">
            <a:noAutofit/>
          </a:bodyPr>
          <a:lstStyle/>
          <a:p>
            <a:pPr algn="l" rtl="0">
              <a:buSzPct val="25000"/>
            </a:pPr>
            <a:r>
              <a:rPr lang="en-US">
                <a:solidFill>
                  <a:srgbClr val="595959"/>
                </a:solidFill>
                <a:latin typeface="Raleway"/>
                <a:ea typeface="Raleway"/>
                <a:cs typeface="Raleway"/>
                <a:sym typeface="Raleway"/>
              </a:rPr>
              <a:t>Universal</a:t>
            </a:r>
          </a:p>
        </p:txBody>
      </p:sp>
      <p:sp>
        <p:nvSpPr>
          <p:cNvPr id="207" name="Shape 207"/>
          <p:cNvSpPr/>
          <p:nvPr/>
        </p:nvSpPr>
        <p:spPr>
          <a:xfrm>
            <a:off x="2919720" y="3379336"/>
            <a:ext cx="1792200" cy="253800"/>
          </a:xfrm>
          <a:prstGeom prst="rect">
            <a:avLst/>
          </a:prstGeom>
          <a:noFill/>
          <a:ln>
            <a:noFill/>
          </a:ln>
        </p:spPr>
        <p:txBody>
          <a:bodyPr lIns="0" tIns="0" rIns="0" bIns="0" anchor="t" anchorCtr="0">
            <a:noAutofit/>
          </a:bodyPr>
          <a:lstStyle/>
          <a:p>
            <a:pPr algn="r" rtl="0">
              <a:buSzPct val="25000"/>
            </a:pPr>
            <a:r>
              <a:rPr lang="en-US">
                <a:solidFill>
                  <a:srgbClr val="656669"/>
                </a:solidFill>
                <a:latin typeface="Raleway"/>
                <a:ea typeface="Raleway"/>
                <a:cs typeface="Raleway"/>
                <a:sym typeface="Raleway"/>
              </a:rPr>
              <a:t>Social</a:t>
            </a:r>
          </a:p>
        </p:txBody>
      </p:sp>
      <p:sp>
        <p:nvSpPr>
          <p:cNvPr id="208" name="Shape 208"/>
          <p:cNvSpPr/>
          <p:nvPr/>
        </p:nvSpPr>
        <p:spPr>
          <a:xfrm>
            <a:off x="6278760" y="3375043"/>
            <a:ext cx="2921700" cy="507900"/>
          </a:xfrm>
          <a:prstGeom prst="rect">
            <a:avLst/>
          </a:prstGeom>
          <a:noFill/>
          <a:ln>
            <a:noFill/>
          </a:ln>
        </p:spPr>
        <p:txBody>
          <a:bodyPr lIns="0" tIns="0" rIns="0" bIns="0" anchor="t" anchorCtr="0">
            <a:noAutofit/>
          </a:bodyPr>
          <a:lstStyle/>
          <a:p>
            <a:pPr algn="l" rtl="0">
              <a:buSzPct val="25000"/>
            </a:pPr>
            <a:r>
              <a:rPr lang="en-US">
                <a:solidFill>
                  <a:srgbClr val="595959"/>
                </a:solidFill>
                <a:latin typeface="Raleway"/>
                <a:ea typeface="Raleway"/>
                <a:cs typeface="Raleway"/>
                <a:sym typeface="Raleway"/>
              </a:rPr>
              <a:t>Social, Economic, and Environmental</a:t>
            </a:r>
          </a:p>
        </p:txBody>
      </p:sp>
      <p:sp>
        <p:nvSpPr>
          <p:cNvPr id="209" name="Shape 209"/>
          <p:cNvSpPr/>
          <p:nvPr/>
        </p:nvSpPr>
        <p:spPr>
          <a:xfrm>
            <a:off x="3032960" y="4160857"/>
            <a:ext cx="1750500" cy="269700"/>
          </a:xfrm>
          <a:prstGeom prst="rect">
            <a:avLst/>
          </a:prstGeom>
          <a:noFill/>
          <a:ln>
            <a:noFill/>
          </a:ln>
        </p:spPr>
        <p:txBody>
          <a:bodyPr lIns="0" tIns="0" rIns="0" bIns="0" anchor="t" anchorCtr="0">
            <a:noAutofit/>
          </a:bodyPr>
          <a:lstStyle/>
          <a:p>
            <a:pPr algn="r" rtl="0">
              <a:buSzPct val="25000"/>
            </a:pPr>
            <a:r>
              <a:rPr lang="en-US">
                <a:solidFill>
                  <a:srgbClr val="595959"/>
                </a:solidFill>
                <a:latin typeface="Raleway"/>
                <a:ea typeface="Raleway"/>
                <a:cs typeface="Raleway"/>
                <a:sym typeface="Raleway"/>
              </a:rPr>
              <a:t>Foreign Aid</a:t>
            </a:r>
          </a:p>
        </p:txBody>
      </p:sp>
      <p:sp>
        <p:nvSpPr>
          <p:cNvPr id="210" name="Shape 210"/>
          <p:cNvSpPr/>
          <p:nvPr/>
        </p:nvSpPr>
        <p:spPr>
          <a:xfrm>
            <a:off x="6278760" y="4128832"/>
            <a:ext cx="2941500" cy="507900"/>
          </a:xfrm>
          <a:prstGeom prst="rect">
            <a:avLst/>
          </a:prstGeom>
          <a:noFill/>
          <a:ln>
            <a:noFill/>
          </a:ln>
        </p:spPr>
        <p:txBody>
          <a:bodyPr lIns="0" tIns="0" rIns="0" bIns="0" anchor="t" anchorCtr="0">
            <a:noAutofit/>
          </a:bodyPr>
          <a:lstStyle/>
          <a:p>
            <a:pPr algn="l" rtl="0">
              <a:buSzPct val="25000"/>
            </a:pPr>
            <a:r>
              <a:rPr lang="en-US">
                <a:solidFill>
                  <a:srgbClr val="595959"/>
                </a:solidFill>
                <a:latin typeface="Raleway"/>
                <a:ea typeface="Raleway"/>
                <a:cs typeface="Raleway"/>
                <a:sym typeface="Raleway"/>
              </a:rPr>
              <a:t>Domestic Investment, Private Flows, and Aid</a:t>
            </a:r>
          </a:p>
        </p:txBody>
      </p:sp>
      <p:sp>
        <p:nvSpPr>
          <p:cNvPr id="211" name="Shape 211"/>
          <p:cNvSpPr/>
          <p:nvPr/>
        </p:nvSpPr>
        <p:spPr>
          <a:xfrm>
            <a:off x="5256010" y="4153622"/>
            <a:ext cx="550200" cy="276900"/>
          </a:xfrm>
          <a:prstGeom prst="chevron">
            <a:avLst>
              <a:gd name="adj" fmla="val 50000"/>
            </a:avLst>
          </a:prstGeom>
          <a:solidFill>
            <a:srgbClr val="FFFFFF"/>
          </a:solidFill>
          <a:ln w="25400" cap="flat" cmpd="sng">
            <a:solidFill>
              <a:srgbClr val="4CB04F"/>
            </a:solidFill>
            <a:prstDash val="solid"/>
            <a:bevel/>
            <a:headEnd type="none" w="med" len="med"/>
            <a:tailEnd type="none" w="med" len="med"/>
          </a:ln>
          <a:effectLst>
            <a:outerShdw blurRad="38100" dist="23000" dir="5400000" rotWithShape="0">
              <a:srgbClr val="000000">
                <a:alpha val="34901"/>
              </a:srgbClr>
            </a:outerShdw>
          </a:effectLst>
        </p:spPr>
        <p:txBody>
          <a:bodyPr lIns="34275" tIns="34275" rIns="34275" bIns="34275" anchor="ctr" anchorCtr="0">
            <a:noAutofit/>
          </a:bodyPr>
          <a:lstStyle/>
          <a:p>
            <a:pPr algn="l" rtl="0"/>
            <a:endParaRPr>
              <a:solidFill>
                <a:srgbClr val="000000"/>
              </a:solidFill>
              <a:latin typeface="Cabin"/>
              <a:ea typeface="Cabin"/>
              <a:cs typeface="Cabin"/>
              <a:sym typeface="Cabin"/>
            </a:endParaRPr>
          </a:p>
        </p:txBody>
      </p:sp>
      <p:sp>
        <p:nvSpPr>
          <p:cNvPr id="212" name="Shape 212"/>
          <p:cNvSpPr/>
          <p:nvPr/>
        </p:nvSpPr>
        <p:spPr>
          <a:xfrm>
            <a:off x="1835993" y="4952854"/>
            <a:ext cx="2947200" cy="507900"/>
          </a:xfrm>
          <a:prstGeom prst="rect">
            <a:avLst/>
          </a:prstGeom>
          <a:noFill/>
          <a:ln>
            <a:noFill/>
          </a:ln>
        </p:spPr>
        <p:txBody>
          <a:bodyPr lIns="0" tIns="0" rIns="0" bIns="0" anchor="t" anchorCtr="0">
            <a:noAutofit/>
          </a:bodyPr>
          <a:lstStyle/>
          <a:p>
            <a:pPr algn="r" rtl="0">
              <a:buSzPct val="25000"/>
            </a:pPr>
            <a:r>
              <a:rPr lang="en-US">
                <a:solidFill>
                  <a:srgbClr val="595959"/>
                </a:solidFill>
                <a:latin typeface="Raleway"/>
                <a:ea typeface="Raleway"/>
                <a:cs typeface="Raleway"/>
                <a:sym typeface="Raleway"/>
              </a:rPr>
              <a:t>Official Statistics and Administrative Data</a:t>
            </a:r>
          </a:p>
        </p:txBody>
      </p:sp>
      <p:sp>
        <p:nvSpPr>
          <p:cNvPr id="213" name="Shape 213"/>
          <p:cNvSpPr/>
          <p:nvPr/>
        </p:nvSpPr>
        <p:spPr>
          <a:xfrm>
            <a:off x="6278753" y="5019500"/>
            <a:ext cx="2921700" cy="1025700"/>
          </a:xfrm>
          <a:prstGeom prst="rect">
            <a:avLst/>
          </a:prstGeom>
          <a:noFill/>
          <a:ln>
            <a:noFill/>
          </a:ln>
        </p:spPr>
        <p:txBody>
          <a:bodyPr lIns="0" tIns="0" rIns="0" bIns="0" anchor="t" anchorCtr="0">
            <a:noAutofit/>
          </a:bodyPr>
          <a:lstStyle/>
          <a:p>
            <a:pPr algn="l" rtl="0">
              <a:buSzPct val="25000"/>
            </a:pPr>
            <a:r>
              <a:rPr lang="en-US" dirty="0">
                <a:solidFill>
                  <a:srgbClr val="595959"/>
                </a:solidFill>
                <a:latin typeface="Raleway"/>
                <a:ea typeface="Raleway"/>
                <a:cs typeface="Raleway"/>
                <a:sym typeface="Raleway"/>
              </a:rPr>
              <a:t>Big Data, Citizen Generated Data, Geospatial and Earth Observation Data, Open Data, and more</a:t>
            </a:r>
          </a:p>
        </p:txBody>
      </p:sp>
      <p:sp>
        <p:nvSpPr>
          <p:cNvPr id="214" name="Shape 214"/>
          <p:cNvSpPr/>
          <p:nvPr/>
        </p:nvSpPr>
        <p:spPr>
          <a:xfrm>
            <a:off x="5256008" y="4942348"/>
            <a:ext cx="550200" cy="276900"/>
          </a:xfrm>
          <a:prstGeom prst="chevron">
            <a:avLst>
              <a:gd name="adj" fmla="val 50000"/>
            </a:avLst>
          </a:prstGeom>
          <a:solidFill>
            <a:srgbClr val="FFFFFF"/>
          </a:solidFill>
          <a:ln w="25400" cap="flat" cmpd="sng">
            <a:solidFill>
              <a:srgbClr val="4CB04F"/>
            </a:solidFill>
            <a:prstDash val="solid"/>
            <a:bevel/>
            <a:headEnd type="none" w="med" len="med"/>
            <a:tailEnd type="none" w="med" len="med"/>
          </a:ln>
          <a:effectLst>
            <a:outerShdw blurRad="38100" dist="23000" dir="5400000" rotWithShape="0">
              <a:srgbClr val="000000">
                <a:alpha val="34901"/>
              </a:srgbClr>
            </a:outerShdw>
          </a:effectLst>
        </p:spPr>
        <p:txBody>
          <a:bodyPr lIns="34275" tIns="34275" rIns="34275" bIns="34275" anchor="ctr" anchorCtr="0">
            <a:noAutofit/>
          </a:bodyPr>
          <a:lstStyle/>
          <a:p>
            <a:pPr algn="l" rtl="0"/>
            <a:endParaRPr>
              <a:solidFill>
                <a:srgbClr val="000000"/>
              </a:solidFill>
              <a:latin typeface="Cabin"/>
              <a:ea typeface="Cabin"/>
              <a:cs typeface="Cabin"/>
              <a:sym typeface="Cabin"/>
            </a:endParaRPr>
          </a:p>
        </p:txBody>
      </p:sp>
      <p:sp>
        <p:nvSpPr>
          <p:cNvPr id="215" name="Shape 215"/>
          <p:cNvSpPr/>
          <p:nvPr/>
        </p:nvSpPr>
        <p:spPr>
          <a:xfrm>
            <a:off x="5256008" y="3364895"/>
            <a:ext cx="550200" cy="276900"/>
          </a:xfrm>
          <a:prstGeom prst="chevron">
            <a:avLst>
              <a:gd name="adj" fmla="val 50000"/>
            </a:avLst>
          </a:prstGeom>
          <a:solidFill>
            <a:srgbClr val="FFFFFF"/>
          </a:solidFill>
          <a:ln w="25400" cap="flat" cmpd="sng">
            <a:solidFill>
              <a:srgbClr val="4CB04F"/>
            </a:solidFill>
            <a:prstDash val="solid"/>
            <a:bevel/>
            <a:headEnd type="none" w="med" len="med"/>
            <a:tailEnd type="none" w="med" len="med"/>
          </a:ln>
          <a:effectLst>
            <a:outerShdw blurRad="38100" dist="23000" dir="5400000" rotWithShape="0">
              <a:srgbClr val="000000">
                <a:alpha val="34901"/>
              </a:srgbClr>
            </a:outerShdw>
          </a:effectLst>
        </p:spPr>
        <p:txBody>
          <a:bodyPr lIns="34275" tIns="34275" rIns="34275" bIns="34275" anchor="ctr" anchorCtr="0">
            <a:noAutofit/>
          </a:bodyPr>
          <a:lstStyle/>
          <a:p>
            <a:pPr algn="l" rtl="0"/>
            <a:endParaRPr>
              <a:solidFill>
                <a:srgbClr val="000000"/>
              </a:solidFill>
              <a:latin typeface="Cabin"/>
              <a:ea typeface="Cabin"/>
              <a:cs typeface="Cabin"/>
              <a:sym typeface="Cabin"/>
            </a:endParaRPr>
          </a:p>
        </p:txBody>
      </p:sp>
      <p:sp>
        <p:nvSpPr>
          <p:cNvPr id="216" name="Shape 216"/>
          <p:cNvSpPr/>
          <p:nvPr/>
        </p:nvSpPr>
        <p:spPr>
          <a:xfrm>
            <a:off x="5256008" y="2576170"/>
            <a:ext cx="550200" cy="276900"/>
          </a:xfrm>
          <a:prstGeom prst="chevron">
            <a:avLst>
              <a:gd name="adj" fmla="val 50000"/>
            </a:avLst>
          </a:prstGeom>
          <a:solidFill>
            <a:srgbClr val="FFFFFF"/>
          </a:solidFill>
          <a:ln w="25400" cap="flat" cmpd="sng">
            <a:solidFill>
              <a:srgbClr val="4CB04F"/>
            </a:solidFill>
            <a:prstDash val="solid"/>
            <a:bevel/>
            <a:headEnd type="none" w="med" len="med"/>
            <a:tailEnd type="none" w="med" len="med"/>
          </a:ln>
          <a:effectLst>
            <a:outerShdw blurRad="38100" dist="23000" dir="5400000" rotWithShape="0">
              <a:srgbClr val="000000">
                <a:alpha val="34901"/>
              </a:srgbClr>
            </a:outerShdw>
          </a:effectLst>
        </p:spPr>
        <p:txBody>
          <a:bodyPr lIns="34275" tIns="34275" rIns="34275" bIns="34275" anchor="ctr" anchorCtr="0">
            <a:noAutofit/>
          </a:bodyPr>
          <a:lstStyle/>
          <a:p>
            <a:pPr algn="l" rtl="0"/>
            <a:endParaRPr>
              <a:solidFill>
                <a:srgbClr val="000000"/>
              </a:solidFill>
              <a:latin typeface="Cabin"/>
              <a:ea typeface="Cabin"/>
              <a:cs typeface="Cabin"/>
              <a:sym typeface="Cabin"/>
            </a:endParaRPr>
          </a:p>
        </p:txBody>
      </p:sp>
      <p:sp>
        <p:nvSpPr>
          <p:cNvPr id="23"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2</a:t>
            </a:fld>
            <a:endParaRPr lang="en-US" dirty="0"/>
          </a:p>
        </p:txBody>
      </p:sp>
    </p:spTree>
    <p:extLst>
      <p:ext uri="{BB962C8B-B14F-4D97-AF65-F5344CB8AC3E}">
        <p14:creationId xmlns:p14="http://schemas.microsoft.com/office/powerpoint/2010/main" val="2176968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Egypt</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20</a:t>
            </a:fld>
            <a:endParaRPr lang="en-US" dirty="0"/>
          </a:p>
        </p:txBody>
      </p:sp>
      <p:pic>
        <p:nvPicPr>
          <p:cNvPr id="4" name="Picture 3"/>
          <p:cNvPicPr>
            <a:picLocks noChangeAspect="1"/>
          </p:cNvPicPr>
          <p:nvPr/>
        </p:nvPicPr>
        <p:blipFill>
          <a:blip r:embed="rId2"/>
          <a:stretch>
            <a:fillRect/>
          </a:stretch>
        </p:blipFill>
        <p:spPr>
          <a:xfrm>
            <a:off x="243569" y="1938292"/>
            <a:ext cx="5342461" cy="3908788"/>
          </a:xfrm>
          <a:prstGeom prst="rect">
            <a:avLst/>
          </a:prstGeom>
          <a:ln>
            <a:solidFill>
              <a:schemeClr val="bg1">
                <a:lumMod val="50000"/>
              </a:schemeClr>
            </a:solidFill>
          </a:ln>
        </p:spPr>
      </p:pic>
      <p:pic>
        <p:nvPicPr>
          <p:cNvPr id="5" name="Picture 4"/>
          <p:cNvPicPr>
            <a:picLocks noChangeAspect="1"/>
          </p:cNvPicPr>
          <p:nvPr/>
        </p:nvPicPr>
        <p:blipFill>
          <a:blip r:embed="rId3"/>
          <a:stretch>
            <a:fillRect/>
          </a:stretch>
        </p:blipFill>
        <p:spPr>
          <a:xfrm>
            <a:off x="5754831" y="1959507"/>
            <a:ext cx="5452085" cy="3887573"/>
          </a:xfrm>
          <a:prstGeom prst="rect">
            <a:avLst/>
          </a:prstGeom>
          <a:ln>
            <a:solidFill>
              <a:schemeClr val="bg1">
                <a:lumMod val="50000"/>
              </a:schemeClr>
            </a:solidFill>
          </a:ln>
        </p:spPr>
      </p:pic>
    </p:spTree>
    <p:extLst>
      <p:ext uri="{BB962C8B-B14F-4D97-AF65-F5344CB8AC3E}">
        <p14:creationId xmlns:p14="http://schemas.microsoft.com/office/powerpoint/2010/main" val="648128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Egypt</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21</a:t>
            </a:fld>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465" y="1684518"/>
            <a:ext cx="4652955" cy="3344682"/>
          </a:xfrm>
          <a:prstGeom prst="rect">
            <a:avLst/>
          </a:prstGeom>
          <a:ln>
            <a:solidFill>
              <a:schemeClr val="bg1">
                <a:lumMod val="50000"/>
              </a:schemeClr>
            </a:solidFill>
          </a:ln>
        </p:spPr>
      </p:pic>
      <p:pic>
        <p:nvPicPr>
          <p:cNvPr id="5" name="Picture 4"/>
          <p:cNvPicPr>
            <a:picLocks noChangeAspect="1"/>
          </p:cNvPicPr>
          <p:nvPr/>
        </p:nvPicPr>
        <p:blipFill>
          <a:blip r:embed="rId3"/>
          <a:stretch>
            <a:fillRect/>
          </a:stretch>
        </p:blipFill>
        <p:spPr>
          <a:xfrm>
            <a:off x="4949838" y="1106941"/>
            <a:ext cx="6264790" cy="4499836"/>
          </a:xfrm>
          <a:prstGeom prst="rect">
            <a:avLst/>
          </a:prstGeom>
          <a:ln>
            <a:solidFill>
              <a:schemeClr val="bg1">
                <a:lumMod val="50000"/>
              </a:schemeClr>
            </a:solidFill>
          </a:ln>
        </p:spPr>
      </p:pic>
    </p:spTree>
    <p:extLst>
      <p:ext uri="{BB962C8B-B14F-4D97-AF65-F5344CB8AC3E}">
        <p14:creationId xmlns:p14="http://schemas.microsoft.com/office/powerpoint/2010/main" val="3739030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for Action</a:t>
            </a:r>
          </a:p>
        </p:txBody>
      </p:sp>
      <p:sp>
        <p:nvSpPr>
          <p:cNvPr id="3" name="Content Placeholder 2"/>
          <p:cNvSpPr>
            <a:spLocks noGrp="1"/>
          </p:cNvSpPr>
          <p:nvPr>
            <p:ph idx="1"/>
          </p:nvPr>
        </p:nvSpPr>
        <p:spPr>
          <a:xfrm>
            <a:off x="938784" y="4569967"/>
            <a:ext cx="9830816" cy="1797621"/>
          </a:xfrm>
        </p:spPr>
        <p:txBody>
          <a:bodyPr>
            <a:normAutofit fontScale="85000" lnSpcReduction="10000"/>
          </a:bodyPr>
          <a:lstStyle/>
          <a:p>
            <a:r>
              <a:rPr lang="en-US" dirty="0"/>
              <a:t>Fill data gaps more efficiently, frequently and cost effectively</a:t>
            </a:r>
          </a:p>
          <a:p>
            <a:r>
              <a:rPr lang="en-US" dirty="0"/>
              <a:t>Real-time, dynamic, disaggregated data</a:t>
            </a:r>
          </a:p>
          <a:p>
            <a:r>
              <a:rPr lang="en-US" dirty="0"/>
              <a:t>Official and non-official data</a:t>
            </a:r>
          </a:p>
          <a:p>
            <a:r>
              <a:rPr lang="en-US" dirty="0"/>
              <a:t>Use innovative approaches and range of stakeholder to solve problems</a:t>
            </a:r>
          </a:p>
        </p:txBody>
      </p:sp>
      <p:sp>
        <p:nvSpPr>
          <p:cNvPr id="4" name="Slide Number Placeholder 3"/>
          <p:cNvSpPr>
            <a:spLocks noGrp="1"/>
          </p:cNvSpPr>
          <p:nvPr>
            <p:ph type="sldNum" sz="quarter" idx="12"/>
          </p:nvPr>
        </p:nvSpPr>
        <p:spPr/>
        <p:txBody>
          <a:bodyPr/>
          <a:lstStyle/>
          <a:p>
            <a:pPr lvl="0"/>
            <a:fld id="{86CB4B4D-7CA3-9044-876B-883B54F8677D}" type="slidenum">
              <a:rPr lang="en-US" smtClean="0"/>
              <a:t>22</a:t>
            </a:fld>
            <a:endParaRPr lang="en-US" dirty="0"/>
          </a:p>
        </p:txBody>
      </p:sp>
      <p:sp>
        <p:nvSpPr>
          <p:cNvPr id="5" name="Rectangle 4"/>
          <p:cNvSpPr/>
          <p:nvPr/>
        </p:nvSpPr>
        <p:spPr>
          <a:xfrm>
            <a:off x="3178302" y="1868741"/>
            <a:ext cx="1901952"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Geospatial Data</a:t>
            </a:r>
            <a:endParaRPr lang="en-US" dirty="0"/>
          </a:p>
        </p:txBody>
      </p:sp>
      <p:sp>
        <p:nvSpPr>
          <p:cNvPr id="8" name="Rectangle 7"/>
          <p:cNvSpPr/>
          <p:nvPr/>
        </p:nvSpPr>
        <p:spPr>
          <a:xfrm>
            <a:off x="3178302" y="2903378"/>
            <a:ext cx="1901952" cy="80467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Privately Held Data</a:t>
            </a:r>
          </a:p>
        </p:txBody>
      </p:sp>
      <p:sp>
        <p:nvSpPr>
          <p:cNvPr id="9" name="Rectangle 8"/>
          <p:cNvSpPr/>
          <p:nvPr/>
        </p:nvSpPr>
        <p:spPr>
          <a:xfrm>
            <a:off x="5400294" y="2924396"/>
            <a:ext cx="1901952" cy="8046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Data</a:t>
            </a:r>
          </a:p>
        </p:txBody>
      </p:sp>
      <p:sp>
        <p:nvSpPr>
          <p:cNvPr id="10" name="Rectangle 9"/>
          <p:cNvSpPr/>
          <p:nvPr/>
        </p:nvSpPr>
        <p:spPr>
          <a:xfrm>
            <a:off x="5400294" y="1868741"/>
            <a:ext cx="1901952" cy="80467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Citizen Generated Data</a:t>
            </a:r>
          </a:p>
        </p:txBody>
      </p:sp>
      <p:sp>
        <p:nvSpPr>
          <p:cNvPr id="11" name="Rectangle 10"/>
          <p:cNvSpPr/>
          <p:nvPr/>
        </p:nvSpPr>
        <p:spPr>
          <a:xfrm>
            <a:off x="609600" y="1889759"/>
            <a:ext cx="1264158" cy="183930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Official Data for Planning and Monitoring</a:t>
            </a:r>
          </a:p>
        </p:txBody>
      </p:sp>
      <p:sp>
        <p:nvSpPr>
          <p:cNvPr id="13" name="Left-Right Arrow 12"/>
          <p:cNvSpPr/>
          <p:nvPr/>
        </p:nvSpPr>
        <p:spPr>
          <a:xfrm>
            <a:off x="2127123" y="2035220"/>
            <a:ext cx="797814" cy="1548385"/>
          </a:xfrm>
          <a:prstGeom prst="leftRightArrow">
            <a:avLst>
              <a:gd name="adj1" fmla="val 50000"/>
              <a:gd name="adj2" fmla="val 287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534656" y="1868741"/>
            <a:ext cx="512064" cy="17148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249001" y="3746820"/>
            <a:ext cx="3169920" cy="646331"/>
          </a:xfrm>
          <a:prstGeom prst="rect">
            <a:avLst/>
          </a:prstGeom>
          <a:noFill/>
        </p:spPr>
        <p:txBody>
          <a:bodyPr wrap="square" rtlCol="0">
            <a:spAutoFit/>
          </a:bodyPr>
          <a:lstStyle/>
          <a:p>
            <a:r>
              <a:rPr lang="en-US" dirty="0"/>
              <a:t>More informed and data driven decision making</a:t>
            </a:r>
          </a:p>
        </p:txBody>
      </p:sp>
      <p:pic>
        <p:nvPicPr>
          <p:cNvPr id="17" name="Picture 16"/>
          <p:cNvPicPr>
            <a:picLocks noChangeAspect="1"/>
          </p:cNvPicPr>
          <p:nvPr/>
        </p:nvPicPr>
        <p:blipFill>
          <a:blip r:embed="rId2"/>
          <a:stretch>
            <a:fillRect/>
          </a:stretch>
        </p:blipFill>
        <p:spPr>
          <a:xfrm>
            <a:off x="8249001" y="1772382"/>
            <a:ext cx="2881944" cy="1974438"/>
          </a:xfrm>
          <a:prstGeom prst="rect">
            <a:avLst/>
          </a:prstGeom>
        </p:spPr>
      </p:pic>
    </p:spTree>
    <p:extLst>
      <p:ext uri="{BB962C8B-B14F-4D97-AF65-F5344CB8AC3E}">
        <p14:creationId xmlns:p14="http://schemas.microsoft.com/office/powerpoint/2010/main" val="4048495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Toolbox to Support Subnational and National Stakeholders</a:t>
            </a:r>
          </a:p>
        </p:txBody>
      </p:sp>
      <p:sp>
        <p:nvSpPr>
          <p:cNvPr id="21" name="Content Placeholder 20"/>
          <p:cNvSpPr>
            <a:spLocks noGrp="1"/>
          </p:cNvSpPr>
          <p:nvPr>
            <p:ph idx="1"/>
          </p:nvPr>
        </p:nvSpPr>
        <p:spPr>
          <a:xfrm>
            <a:off x="7215188" y="1825625"/>
            <a:ext cx="4032820" cy="4351338"/>
          </a:xfrm>
          <a:ln w="19050">
            <a:solidFill>
              <a:schemeClr val="tx1"/>
            </a:solidFill>
          </a:ln>
        </p:spPr>
        <p:txBody>
          <a:bodyPr>
            <a:normAutofit/>
          </a:bodyPr>
          <a:lstStyle/>
          <a:p>
            <a:r>
              <a:rPr lang="en-US" sz="2400" dirty="0"/>
              <a:t>Many processes are already in place.</a:t>
            </a:r>
          </a:p>
          <a:p>
            <a:r>
              <a:rPr lang="en-US" sz="2400" dirty="0"/>
              <a:t>Tools and methods have been developed or are being developed.</a:t>
            </a:r>
          </a:p>
          <a:p>
            <a:r>
              <a:rPr lang="en-US" sz="2400" dirty="0"/>
              <a:t>A data roadmap process acknowledges good practice, lessons learned, and tools applied from peers to inform its development.</a:t>
            </a:r>
          </a:p>
        </p:txBody>
      </p:sp>
      <p:grpSp>
        <p:nvGrpSpPr>
          <p:cNvPr id="19" name="Group 18"/>
          <p:cNvGrpSpPr/>
          <p:nvPr/>
        </p:nvGrpSpPr>
        <p:grpSpPr>
          <a:xfrm>
            <a:off x="174214" y="2246646"/>
            <a:ext cx="6626639" cy="4239878"/>
            <a:chOff x="1627256" y="2027590"/>
            <a:chExt cx="8459719" cy="4830410"/>
          </a:xfrm>
        </p:grpSpPr>
        <p:grpSp>
          <p:nvGrpSpPr>
            <p:cNvPr id="16" name="Group 15"/>
            <p:cNvGrpSpPr/>
            <p:nvPr/>
          </p:nvGrpSpPr>
          <p:grpSpPr>
            <a:xfrm>
              <a:off x="2266950" y="2183264"/>
              <a:ext cx="7820025" cy="4674736"/>
              <a:chOff x="838200" y="2569026"/>
              <a:chExt cx="6019803" cy="3556846"/>
            </a:xfrm>
          </p:grpSpPr>
          <p:graphicFrame>
            <p:nvGraphicFramePr>
              <p:cNvPr id="8" name="Diagram 7"/>
              <p:cNvGraphicFramePr/>
              <p:nvPr>
                <p:extLst/>
              </p:nvPr>
            </p:nvGraphicFramePr>
            <p:xfrm>
              <a:off x="838203" y="4365171"/>
              <a:ext cx="6019800" cy="1760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838203" y="4365171"/>
                <a:ext cx="5708847" cy="59871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Governance and Leadership</a:t>
                </a:r>
              </a:p>
            </p:txBody>
          </p:sp>
          <p:sp>
            <p:nvSpPr>
              <p:cNvPr id="13" name="Rectangle 12"/>
              <p:cNvSpPr/>
              <p:nvPr/>
            </p:nvSpPr>
            <p:spPr>
              <a:xfrm>
                <a:off x="838202" y="3766456"/>
                <a:ext cx="5708847" cy="59871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Capacity and Resources</a:t>
                </a:r>
              </a:p>
            </p:txBody>
          </p:sp>
          <p:sp>
            <p:nvSpPr>
              <p:cNvPr id="14" name="Rectangle 13"/>
              <p:cNvSpPr/>
              <p:nvPr/>
            </p:nvSpPr>
            <p:spPr>
              <a:xfrm>
                <a:off x="838201" y="3167741"/>
                <a:ext cx="5708847" cy="59871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Principles and Standards</a:t>
                </a:r>
              </a:p>
            </p:txBody>
          </p:sp>
          <p:sp>
            <p:nvSpPr>
              <p:cNvPr id="15" name="Rectangle 14"/>
              <p:cNvSpPr/>
              <p:nvPr/>
            </p:nvSpPr>
            <p:spPr>
              <a:xfrm>
                <a:off x="838200" y="2569026"/>
                <a:ext cx="5708847" cy="5987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Technology, Innovation and Analysis</a:t>
                </a:r>
              </a:p>
            </p:txBody>
          </p:sp>
        </p:grpSp>
        <p:sp>
          <p:nvSpPr>
            <p:cNvPr id="17" name="TextBox 16"/>
            <p:cNvSpPr txBox="1"/>
            <p:nvPr/>
          </p:nvSpPr>
          <p:spPr>
            <a:xfrm>
              <a:off x="3686176" y="6240941"/>
              <a:ext cx="4929187" cy="369332"/>
            </a:xfrm>
            <a:prstGeom prst="rect">
              <a:avLst/>
            </a:prstGeom>
            <a:noFill/>
          </p:spPr>
          <p:txBody>
            <a:bodyPr wrap="square" rtlCol="0">
              <a:spAutoFit/>
            </a:bodyPr>
            <a:lstStyle/>
            <a:p>
              <a:pPr algn="ctr"/>
              <a:r>
                <a:rPr lang="en-US" dirty="0"/>
                <a:t>Roadmap Development Process</a:t>
              </a:r>
            </a:p>
          </p:txBody>
        </p:sp>
        <p:sp>
          <p:nvSpPr>
            <p:cNvPr id="18" name="TextBox 17"/>
            <p:cNvSpPr txBox="1"/>
            <p:nvPr/>
          </p:nvSpPr>
          <p:spPr>
            <a:xfrm rot="16200000">
              <a:off x="133560" y="3521286"/>
              <a:ext cx="3458890" cy="471498"/>
            </a:xfrm>
            <a:prstGeom prst="rect">
              <a:avLst/>
            </a:prstGeom>
            <a:noFill/>
          </p:spPr>
          <p:txBody>
            <a:bodyPr wrap="square" rtlCol="0">
              <a:spAutoFit/>
            </a:bodyPr>
            <a:lstStyle/>
            <a:p>
              <a:pPr algn="ctr"/>
              <a:r>
                <a:rPr lang="en-US" dirty="0"/>
                <a:t>Operational Considerations</a:t>
              </a:r>
            </a:p>
          </p:txBody>
        </p:sp>
      </p:grpSp>
      <p:sp>
        <p:nvSpPr>
          <p:cNvPr id="22" name="Left Arrow 21"/>
          <p:cNvSpPr/>
          <p:nvPr/>
        </p:nvSpPr>
        <p:spPr>
          <a:xfrm>
            <a:off x="6800853" y="2383288"/>
            <a:ext cx="414335" cy="2517325"/>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8603814" y="1363960"/>
            <a:ext cx="1255568" cy="461665"/>
          </a:xfrm>
          <a:prstGeom prst="rect">
            <a:avLst/>
          </a:prstGeom>
          <a:noFill/>
          <a:ln w="19050">
            <a:solidFill>
              <a:schemeClr val="tx1"/>
            </a:solidFill>
          </a:ln>
        </p:spPr>
        <p:txBody>
          <a:bodyPr wrap="square" rtlCol="0">
            <a:spAutoFit/>
          </a:bodyPr>
          <a:lstStyle/>
          <a:p>
            <a:r>
              <a:rPr lang="en-US" sz="2400" dirty="0"/>
              <a:t>Toolbox</a:t>
            </a:r>
          </a:p>
        </p:txBody>
      </p:sp>
      <p:sp>
        <p:nvSpPr>
          <p:cNvPr id="4" name="Slide Number Placeholder 3"/>
          <p:cNvSpPr>
            <a:spLocks noGrp="1"/>
          </p:cNvSpPr>
          <p:nvPr>
            <p:ph type="sldNum" sz="quarter" idx="12"/>
          </p:nvPr>
        </p:nvSpPr>
        <p:spPr/>
        <p:txBody>
          <a:bodyPr/>
          <a:lstStyle/>
          <a:p>
            <a:pPr lvl="0"/>
            <a:fld id="{86CB4B4D-7CA3-9044-876B-883B54F8677D}" type="slidenum">
              <a:rPr lang="en-US" smtClean="0"/>
              <a:t>23</a:t>
            </a:fld>
            <a:endParaRPr lang="en-US" dirty="0"/>
          </a:p>
        </p:txBody>
      </p:sp>
    </p:spTree>
    <p:extLst>
      <p:ext uri="{BB962C8B-B14F-4D97-AF65-F5344CB8AC3E}">
        <p14:creationId xmlns:p14="http://schemas.microsoft.com/office/powerpoint/2010/main" val="2581873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SDG Data Roadmaps Toolbox:</a:t>
            </a:r>
            <a:br>
              <a:rPr lang="en-US" dirty="0"/>
            </a:br>
            <a:r>
              <a:rPr lang="en-US" sz="3600" dirty="0">
                <a:solidFill>
                  <a:schemeClr val="tx1"/>
                </a:solidFill>
              </a:rPr>
              <a:t>Framework and Approach</a:t>
            </a:r>
          </a:p>
        </p:txBody>
      </p:sp>
      <p:sp>
        <p:nvSpPr>
          <p:cNvPr id="5" name="Content Placeholder 4"/>
          <p:cNvSpPr>
            <a:spLocks noGrp="1"/>
          </p:cNvSpPr>
          <p:nvPr>
            <p:ph idx="1"/>
          </p:nvPr>
        </p:nvSpPr>
        <p:spPr>
          <a:xfrm>
            <a:off x="2489200" y="1600200"/>
            <a:ext cx="8280399" cy="4800600"/>
          </a:xfrm>
        </p:spPr>
        <p:txBody>
          <a:bodyPr>
            <a:normAutofit fontScale="92500" lnSpcReduction="10000"/>
          </a:bodyPr>
          <a:lstStyle/>
          <a:p>
            <a:r>
              <a:rPr lang="en-US" dirty="0"/>
              <a:t>This framework will iterate and adapt based on further learning through national workshops and expert feedback.</a:t>
            </a:r>
          </a:p>
          <a:p>
            <a:r>
              <a:rPr lang="en-US" dirty="0"/>
              <a:t>Intent is to provide a set of resources, some of which is already available through partner organizations, that support countries and subnational units in their SDG roadmap process.</a:t>
            </a:r>
          </a:p>
          <a:p>
            <a:r>
              <a:rPr lang="en-US" dirty="0"/>
              <a:t>Meant to align with national strategies in place, be country led, based on local priorities.</a:t>
            </a:r>
          </a:p>
          <a:p>
            <a:r>
              <a:rPr lang="en-US" dirty="0"/>
              <a:t>Supportive of SDG monitoring and dynamic data in the context of the data revolution.</a:t>
            </a:r>
          </a:p>
          <a:p>
            <a:r>
              <a:rPr lang="en-US" dirty="0"/>
              <a:t>Phased releases at HLPF and UNGA</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24</a:t>
            </a:fld>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680" y="1417638"/>
            <a:ext cx="1671222" cy="5440362"/>
          </a:xfrm>
          <a:prstGeom prst="rect">
            <a:avLst/>
          </a:prstGeom>
        </p:spPr>
      </p:pic>
    </p:spTree>
    <p:extLst>
      <p:ext uri="{BB962C8B-B14F-4D97-AF65-F5344CB8AC3E}">
        <p14:creationId xmlns:p14="http://schemas.microsoft.com/office/powerpoint/2010/main" val="587387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SDG Data Roadmaps Toolbox:</a:t>
            </a:r>
            <a:br>
              <a:rPr lang="en-US" dirty="0"/>
            </a:br>
            <a:r>
              <a:rPr lang="en-US" dirty="0"/>
              <a:t>		</a:t>
            </a:r>
            <a:r>
              <a:rPr lang="en-US" sz="3600" dirty="0">
                <a:solidFill>
                  <a:schemeClr val="tx1"/>
                </a:solidFill>
              </a:rPr>
              <a:t>Categories</a:t>
            </a:r>
          </a:p>
        </p:txBody>
      </p:sp>
      <p:sp>
        <p:nvSpPr>
          <p:cNvPr id="5" name="Content Placeholder 4"/>
          <p:cNvSpPr>
            <a:spLocks noGrp="1"/>
          </p:cNvSpPr>
          <p:nvPr>
            <p:ph idx="1"/>
          </p:nvPr>
        </p:nvSpPr>
        <p:spPr>
          <a:xfrm>
            <a:off x="2489200" y="1600200"/>
            <a:ext cx="8280399" cy="4800600"/>
          </a:xfrm>
        </p:spPr>
        <p:txBody>
          <a:bodyPr>
            <a:normAutofit/>
          </a:bodyPr>
          <a:lstStyle/>
          <a:p>
            <a:r>
              <a:rPr lang="en-US" dirty="0"/>
              <a:t>Getting Started with Data Roadmaps for Sustainable Development</a:t>
            </a:r>
          </a:p>
          <a:p>
            <a:r>
              <a:rPr lang="en-US" dirty="0"/>
              <a:t>Data for Action</a:t>
            </a:r>
          </a:p>
          <a:p>
            <a:r>
              <a:rPr lang="en-US" dirty="0"/>
              <a:t>Official Statistics for SDGs</a:t>
            </a:r>
          </a:p>
          <a:p>
            <a:r>
              <a:rPr lang="en-US" dirty="0"/>
              <a:t>Institutional, Financial and Capacity Foundations</a:t>
            </a:r>
          </a:p>
          <a:p>
            <a:endParaRPr lang="en-US" dirty="0"/>
          </a:p>
        </p:txBody>
      </p:sp>
      <p:sp>
        <p:nvSpPr>
          <p:cNvPr id="3" name="Slide Number Placeholder 2"/>
          <p:cNvSpPr>
            <a:spLocks noGrp="1"/>
          </p:cNvSpPr>
          <p:nvPr>
            <p:ph type="sldNum" sz="quarter" idx="12"/>
          </p:nvPr>
        </p:nvSpPr>
        <p:spPr/>
        <p:txBody>
          <a:bodyPr/>
          <a:lstStyle/>
          <a:p>
            <a:pPr lvl="0"/>
            <a:fld id="{86CB4B4D-7CA3-9044-876B-883B54F8677D}" type="slidenum">
              <a:rPr lang="en-US" smtClean="0"/>
              <a:t>25</a:t>
            </a:fld>
            <a:endParaRPr lang="en-US"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680" y="1417638"/>
            <a:ext cx="1671222" cy="5440362"/>
          </a:xfrm>
          <a:prstGeom prst="rect">
            <a:avLst/>
          </a:prstGeom>
        </p:spPr>
      </p:pic>
    </p:spTree>
    <p:extLst>
      <p:ext uri="{BB962C8B-B14F-4D97-AF65-F5344CB8AC3E}">
        <p14:creationId xmlns:p14="http://schemas.microsoft.com/office/powerpoint/2010/main" val="4090397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140" y="274638"/>
            <a:ext cx="10334460" cy="1143000"/>
          </a:xfrm>
        </p:spPr>
        <p:txBody>
          <a:bodyPr/>
          <a:lstStyle/>
          <a:p>
            <a:r>
              <a:rPr lang="en-US" sz="3600" dirty="0"/>
              <a:t>Toolbox:  Getting Started with Data Roadmaps for Sustainable Development</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26</a:t>
            </a:fld>
            <a:endParaRPr lang="en-US" dirty="0"/>
          </a:p>
        </p:txBody>
      </p:sp>
      <p:sp>
        <p:nvSpPr>
          <p:cNvPr id="10" name="Rectangle 9"/>
          <p:cNvSpPr/>
          <p:nvPr/>
        </p:nvSpPr>
        <p:spPr>
          <a:xfrm>
            <a:off x="4023360" y="1686756"/>
            <a:ext cx="5135880" cy="22604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7" idx="3"/>
          </p:cNvCxnSpPr>
          <p:nvPr/>
        </p:nvCxnSpPr>
        <p:spPr>
          <a:xfrm flipV="1">
            <a:off x="2377441" y="1686758"/>
            <a:ext cx="1645919" cy="2639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3"/>
          </p:cNvCxnSpPr>
          <p:nvPr/>
        </p:nvCxnSpPr>
        <p:spPr>
          <a:xfrm>
            <a:off x="2377441" y="1950720"/>
            <a:ext cx="1645919" cy="16013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680" y="1417638"/>
            <a:ext cx="1671222" cy="5440362"/>
          </a:xfrm>
          <a:prstGeom prst="rect">
            <a:avLst/>
          </a:prstGeom>
        </p:spPr>
      </p:pic>
      <p:sp>
        <p:nvSpPr>
          <p:cNvPr id="7" name="Rectangle 6"/>
          <p:cNvSpPr/>
          <p:nvPr/>
        </p:nvSpPr>
        <p:spPr>
          <a:xfrm>
            <a:off x="435141" y="1600200"/>
            <a:ext cx="1942300" cy="701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4241899" y="1818739"/>
            <a:ext cx="4710851" cy="2002472"/>
          </a:xfrm>
          <a:prstGeom prst="rect">
            <a:avLst/>
          </a:prstGeom>
        </p:spPr>
      </p:pic>
    </p:spTree>
    <p:extLst>
      <p:ext uri="{BB962C8B-B14F-4D97-AF65-F5344CB8AC3E}">
        <p14:creationId xmlns:p14="http://schemas.microsoft.com/office/powerpoint/2010/main" val="3756837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140" y="274638"/>
            <a:ext cx="10334460" cy="1143000"/>
          </a:xfrm>
        </p:spPr>
        <p:txBody>
          <a:bodyPr/>
          <a:lstStyle/>
          <a:p>
            <a:r>
              <a:rPr lang="en-US" sz="3600" dirty="0"/>
              <a:t>Toolbox:  Data for Action</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27</a:t>
            </a:fld>
            <a:endParaRPr lang="en-US" dirty="0"/>
          </a:p>
        </p:txBody>
      </p:sp>
      <p:sp>
        <p:nvSpPr>
          <p:cNvPr id="10" name="Rectangle 9"/>
          <p:cNvSpPr/>
          <p:nvPr/>
        </p:nvSpPr>
        <p:spPr>
          <a:xfrm>
            <a:off x="4023360" y="1188720"/>
            <a:ext cx="4511040" cy="5669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7" idx="3"/>
          </p:cNvCxnSpPr>
          <p:nvPr/>
        </p:nvCxnSpPr>
        <p:spPr>
          <a:xfrm flipV="1">
            <a:off x="2377439" y="1686760"/>
            <a:ext cx="1645921" cy="16642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3"/>
          </p:cNvCxnSpPr>
          <p:nvPr/>
        </p:nvCxnSpPr>
        <p:spPr>
          <a:xfrm>
            <a:off x="2377439" y="3351042"/>
            <a:ext cx="1645921" cy="25339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680" y="1417638"/>
            <a:ext cx="1671222" cy="5440362"/>
          </a:xfrm>
          <a:prstGeom prst="rect">
            <a:avLst/>
          </a:prstGeom>
        </p:spPr>
      </p:pic>
      <p:sp>
        <p:nvSpPr>
          <p:cNvPr id="7" name="Rectangle 6"/>
          <p:cNvSpPr/>
          <p:nvPr/>
        </p:nvSpPr>
        <p:spPr>
          <a:xfrm>
            <a:off x="435140" y="2297724"/>
            <a:ext cx="1942299" cy="2106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stretch>
            <a:fillRect/>
          </a:stretch>
        </p:blipFill>
        <p:spPr>
          <a:xfrm>
            <a:off x="4241898" y="1331671"/>
            <a:ext cx="4099472" cy="5404409"/>
          </a:xfrm>
          <a:prstGeom prst="rect">
            <a:avLst/>
          </a:prstGeom>
        </p:spPr>
      </p:pic>
    </p:spTree>
    <p:extLst>
      <p:ext uri="{BB962C8B-B14F-4D97-AF65-F5344CB8AC3E}">
        <p14:creationId xmlns:p14="http://schemas.microsoft.com/office/powerpoint/2010/main" val="827717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140" y="274638"/>
            <a:ext cx="10334460" cy="1143000"/>
          </a:xfrm>
        </p:spPr>
        <p:txBody>
          <a:bodyPr/>
          <a:lstStyle/>
          <a:p>
            <a:r>
              <a:rPr lang="en-US" sz="3600" dirty="0"/>
              <a:t>Toolbox:  Official Statistics for SDGs</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28</a:t>
            </a:fld>
            <a:endParaRPr lang="en-US" dirty="0"/>
          </a:p>
        </p:txBody>
      </p:sp>
      <p:sp>
        <p:nvSpPr>
          <p:cNvPr id="10" name="Rectangle 9"/>
          <p:cNvSpPr/>
          <p:nvPr/>
        </p:nvSpPr>
        <p:spPr>
          <a:xfrm>
            <a:off x="4023360" y="1686756"/>
            <a:ext cx="4741499" cy="3164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7" idx="3"/>
          </p:cNvCxnSpPr>
          <p:nvPr/>
        </p:nvCxnSpPr>
        <p:spPr>
          <a:xfrm flipV="1">
            <a:off x="2423160" y="1686758"/>
            <a:ext cx="1600200" cy="32814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3"/>
          </p:cNvCxnSpPr>
          <p:nvPr/>
        </p:nvCxnSpPr>
        <p:spPr>
          <a:xfrm flipV="1">
            <a:off x="2423160" y="4548554"/>
            <a:ext cx="1600200" cy="41968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680" y="1417638"/>
            <a:ext cx="1671222" cy="5440362"/>
          </a:xfrm>
          <a:prstGeom prst="rect">
            <a:avLst/>
          </a:prstGeom>
        </p:spPr>
      </p:pic>
      <p:sp>
        <p:nvSpPr>
          <p:cNvPr id="7" name="Rectangle 6"/>
          <p:cNvSpPr/>
          <p:nvPr/>
        </p:nvSpPr>
        <p:spPr>
          <a:xfrm>
            <a:off x="435141" y="4404360"/>
            <a:ext cx="1988019" cy="1127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129202" y="1714114"/>
            <a:ext cx="4403338" cy="3044283"/>
          </a:xfrm>
          <a:prstGeom prst="rect">
            <a:avLst/>
          </a:prstGeom>
        </p:spPr>
      </p:pic>
    </p:spTree>
    <p:extLst>
      <p:ext uri="{BB962C8B-B14F-4D97-AF65-F5344CB8AC3E}">
        <p14:creationId xmlns:p14="http://schemas.microsoft.com/office/powerpoint/2010/main" val="3227024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140" y="274638"/>
            <a:ext cx="10334460" cy="1143000"/>
          </a:xfrm>
        </p:spPr>
        <p:txBody>
          <a:bodyPr/>
          <a:lstStyle/>
          <a:p>
            <a:r>
              <a:rPr lang="en-US" sz="3600" dirty="0"/>
              <a:t>Toolbox:  Institutional, Financial and Capacity Building Needs</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29</a:t>
            </a:fld>
            <a:endParaRPr lang="en-US" dirty="0"/>
          </a:p>
        </p:txBody>
      </p:sp>
      <p:sp>
        <p:nvSpPr>
          <p:cNvPr id="10" name="Rectangle 9"/>
          <p:cNvSpPr/>
          <p:nvPr/>
        </p:nvSpPr>
        <p:spPr>
          <a:xfrm>
            <a:off x="4023360" y="1572322"/>
            <a:ext cx="5120640" cy="41817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7" idx="3"/>
          </p:cNvCxnSpPr>
          <p:nvPr/>
        </p:nvCxnSpPr>
        <p:spPr>
          <a:xfrm flipV="1">
            <a:off x="2453269" y="1686758"/>
            <a:ext cx="1570091" cy="45077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3"/>
          </p:cNvCxnSpPr>
          <p:nvPr/>
        </p:nvCxnSpPr>
        <p:spPr>
          <a:xfrm flipV="1">
            <a:off x="2453269" y="5406502"/>
            <a:ext cx="1570091" cy="788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680" y="1417638"/>
            <a:ext cx="1671222" cy="5440362"/>
          </a:xfrm>
          <a:prstGeom prst="rect">
            <a:avLst/>
          </a:prstGeom>
        </p:spPr>
      </p:pic>
      <p:sp>
        <p:nvSpPr>
          <p:cNvPr id="7" name="Rectangle 6"/>
          <p:cNvSpPr/>
          <p:nvPr/>
        </p:nvSpPr>
        <p:spPr>
          <a:xfrm>
            <a:off x="435141" y="5531004"/>
            <a:ext cx="2018128" cy="13269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stretch>
            <a:fillRect/>
          </a:stretch>
        </p:blipFill>
        <p:spPr>
          <a:xfrm>
            <a:off x="4031997" y="1686756"/>
            <a:ext cx="4934343" cy="3962204"/>
          </a:xfrm>
          <a:prstGeom prst="rect">
            <a:avLst/>
          </a:prstGeom>
        </p:spPr>
      </p:pic>
    </p:spTree>
    <p:extLst>
      <p:ext uri="{BB962C8B-B14F-4D97-AF65-F5344CB8AC3E}">
        <p14:creationId xmlns:p14="http://schemas.microsoft.com/office/powerpoint/2010/main" val="2254835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6350" y="5635674"/>
            <a:ext cx="8698523" cy="751840"/>
          </a:xfrm>
        </p:spPr>
        <p:txBody>
          <a:bodyPr/>
          <a:lstStyle/>
          <a:p>
            <a:r>
              <a:rPr lang="en-US" dirty="0"/>
              <a:t>17 Goals, 169 Targets, 230 Indicators = Huge Data Needs</a:t>
            </a:r>
          </a:p>
        </p:txBody>
      </p:sp>
      <p:sp>
        <p:nvSpPr>
          <p:cNvPr id="4" name="Slide Number Placeholder 3"/>
          <p:cNvSpPr>
            <a:spLocks noGrp="1"/>
          </p:cNvSpPr>
          <p:nvPr>
            <p:ph type="sldNum" sz="quarter" idx="12"/>
          </p:nvPr>
        </p:nvSpPr>
        <p:spPr/>
        <p:txBody>
          <a:bodyPr/>
          <a:lstStyle/>
          <a:p>
            <a:pPr lvl="0"/>
            <a:fld id="{86CB4B4D-7CA3-9044-876B-883B54F8677D}" type="slidenum">
              <a:rPr lang="en-US" smtClean="0"/>
              <a:t>3</a:t>
            </a:fld>
            <a:endParaRPr lang="en-US" dirty="0"/>
          </a:p>
        </p:txBody>
      </p:sp>
      <p:pic>
        <p:nvPicPr>
          <p:cNvPr id="5" name="Picture 4"/>
          <p:cNvPicPr>
            <a:picLocks noChangeAspect="1"/>
          </p:cNvPicPr>
          <p:nvPr/>
        </p:nvPicPr>
        <p:blipFill>
          <a:blip r:embed="rId2"/>
          <a:stretch>
            <a:fillRect/>
          </a:stretch>
        </p:blipFill>
        <p:spPr>
          <a:xfrm>
            <a:off x="221273" y="104970"/>
            <a:ext cx="10708678" cy="5416599"/>
          </a:xfrm>
          <a:prstGeom prst="rect">
            <a:avLst/>
          </a:prstGeom>
        </p:spPr>
      </p:pic>
    </p:spTree>
    <p:extLst>
      <p:ext uri="{BB962C8B-B14F-4D97-AF65-F5344CB8AC3E}">
        <p14:creationId xmlns:p14="http://schemas.microsoft.com/office/powerpoint/2010/main" val="1775599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Geospatial and earth Observations</a:t>
            </a:r>
          </a:p>
        </p:txBody>
      </p:sp>
      <p:sp>
        <p:nvSpPr>
          <p:cNvPr id="5" name="Text Placeholder 4"/>
          <p:cNvSpPr>
            <a:spLocks noGrp="1"/>
          </p:cNvSpPr>
          <p:nvPr>
            <p:ph type="body" idx="1"/>
          </p:nvPr>
        </p:nvSpPr>
        <p:spPr/>
        <p:txBody>
          <a:bodyPr/>
          <a:lstStyle/>
          <a:p>
            <a:r>
              <a:rPr lang="en-US" dirty="0"/>
              <a:t>Data Roadmaps and Data4SDGs Toolbox</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30</a:t>
            </a:fld>
            <a:endParaRPr lang="en-US" dirty="0"/>
          </a:p>
        </p:txBody>
      </p:sp>
    </p:spTree>
    <p:extLst>
      <p:ext uri="{BB962C8B-B14F-4D97-AF65-F5344CB8AC3E}">
        <p14:creationId xmlns:p14="http://schemas.microsoft.com/office/powerpoint/2010/main" val="3543704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Few Country Observations</a:t>
            </a:r>
          </a:p>
        </p:txBody>
      </p:sp>
      <p:sp>
        <p:nvSpPr>
          <p:cNvPr id="6" name="Content Placeholder 5"/>
          <p:cNvSpPr>
            <a:spLocks noGrp="1"/>
          </p:cNvSpPr>
          <p:nvPr>
            <p:ph idx="1"/>
          </p:nvPr>
        </p:nvSpPr>
        <p:spPr/>
        <p:txBody>
          <a:bodyPr/>
          <a:lstStyle/>
          <a:p>
            <a:r>
              <a:rPr lang="en-US" dirty="0"/>
              <a:t>Countries are conducting baseline assessments to understand what data they have and don’t have. Countries we have been working with are at 50-65% range.</a:t>
            </a:r>
          </a:p>
          <a:p>
            <a:r>
              <a:rPr lang="en-US" dirty="0"/>
              <a:t>A clear need for support on Tier II and III indicators</a:t>
            </a:r>
          </a:p>
          <a:p>
            <a:r>
              <a:rPr lang="en-US" dirty="0"/>
              <a:t>Better disaggregation of data for decision making</a:t>
            </a:r>
          </a:p>
          <a:p>
            <a:r>
              <a:rPr lang="en-US" dirty="0"/>
              <a:t>Better means for developing public-private partnerships to support access to new data sources</a:t>
            </a:r>
          </a:p>
          <a:p>
            <a:r>
              <a:rPr lang="en-US" dirty="0"/>
              <a:t>Capacity and resources continue to be a challenge</a:t>
            </a:r>
          </a:p>
        </p:txBody>
      </p:sp>
      <p:sp>
        <p:nvSpPr>
          <p:cNvPr id="4" name="Slide Number Placeholder 3"/>
          <p:cNvSpPr>
            <a:spLocks noGrp="1"/>
          </p:cNvSpPr>
          <p:nvPr>
            <p:ph type="sldNum" sz="quarter" idx="12"/>
          </p:nvPr>
        </p:nvSpPr>
        <p:spPr/>
        <p:txBody>
          <a:bodyPr/>
          <a:lstStyle/>
          <a:p>
            <a:pPr lvl="0"/>
            <a:fld id="{86CB4B4D-7CA3-9044-876B-883B54F8677D}" type="slidenum">
              <a:rPr lang="en-US" smtClean="0"/>
              <a:t>31</a:t>
            </a:fld>
            <a:endParaRPr lang="en-US" dirty="0"/>
          </a:p>
        </p:txBody>
      </p:sp>
    </p:spTree>
    <p:extLst>
      <p:ext uri="{BB962C8B-B14F-4D97-AF65-F5344CB8AC3E}">
        <p14:creationId xmlns:p14="http://schemas.microsoft.com/office/powerpoint/2010/main" val="186365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411450"/>
            <a:ext cx="12191999" cy="1446550"/>
          </a:xfrm>
          <a:prstGeom prst="rect">
            <a:avLst/>
          </a:prstGeom>
          <a:solidFill>
            <a:schemeClr val="tx1">
              <a:lumMod val="75000"/>
              <a:lumOff val="25000"/>
            </a:schemeClr>
          </a:solidFill>
        </p:spPr>
        <p:txBody>
          <a:bodyPr wrap="square" rtlCol="0">
            <a:spAutoFit/>
          </a:bodyPr>
          <a:lstStyle/>
          <a:p>
            <a:pPr algn="ctr"/>
            <a:r>
              <a:rPr lang="en-US" sz="4400" b="1" dirty="0">
                <a:solidFill>
                  <a:schemeClr val="bg1"/>
                </a:solidFill>
                <a:latin typeface="Gadugi" panose="020B0502040204020203" pitchFamily="34" charset="0"/>
              </a:rPr>
              <a:t>Post-2015 “Data Test” study confirms gaps, But timeliness is biggest pain point</a:t>
            </a:r>
            <a:endParaRPr lang="en-US" sz="3600" b="1" dirty="0">
              <a:solidFill>
                <a:schemeClr val="bg1"/>
              </a:solidFill>
              <a:latin typeface="Gadugi" panose="020B050204020402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2949" y="167031"/>
            <a:ext cx="7581255" cy="5244419"/>
          </a:xfrm>
          <a:prstGeom prst="rect">
            <a:avLst/>
          </a:prstGeom>
        </p:spPr>
      </p:pic>
      <p:sp>
        <p:nvSpPr>
          <p:cNvPr id="2" name="Title 1"/>
          <p:cNvSpPr>
            <a:spLocks noGrp="1"/>
          </p:cNvSpPr>
          <p:nvPr>
            <p:ph type="title"/>
          </p:nvPr>
        </p:nvSpPr>
        <p:spPr>
          <a:xfrm rot="20612445">
            <a:off x="915692" y="-219485"/>
            <a:ext cx="3191359" cy="1325563"/>
          </a:xfrm>
        </p:spPr>
        <p:txBody>
          <a:bodyPr>
            <a:normAutofit/>
          </a:bodyPr>
          <a:lstStyle/>
          <a:p>
            <a:r>
              <a:rPr lang="en-US" sz="3600" b="1" dirty="0">
                <a:solidFill>
                  <a:schemeClr val="tx1">
                    <a:lumMod val="75000"/>
                    <a:lumOff val="25000"/>
                  </a:schemeClr>
                </a:solidFill>
                <a:latin typeface="Gadugi" panose="020B0502040204020203" pitchFamily="34" charset="0"/>
              </a:rPr>
              <a:t>Sierra Leone</a:t>
            </a:r>
          </a:p>
        </p:txBody>
      </p:sp>
      <p:sp>
        <p:nvSpPr>
          <p:cNvPr id="7" name="TextBox 6"/>
          <p:cNvSpPr txBox="1"/>
          <p:nvPr/>
        </p:nvSpPr>
        <p:spPr>
          <a:xfrm>
            <a:off x="9364204" y="4045058"/>
            <a:ext cx="2827796" cy="646331"/>
          </a:xfrm>
          <a:prstGeom prst="rect">
            <a:avLst/>
          </a:prstGeom>
          <a:noFill/>
        </p:spPr>
        <p:txBody>
          <a:bodyPr wrap="square" rtlCol="0">
            <a:spAutoFit/>
          </a:bodyPr>
          <a:lstStyle/>
          <a:p>
            <a:r>
              <a:rPr lang="en-US" b="1" dirty="0"/>
              <a:t>Source: </a:t>
            </a:r>
            <a:r>
              <a:rPr lang="en-US" dirty="0"/>
              <a:t>Post-2015 Data Test </a:t>
            </a:r>
          </a:p>
          <a:p>
            <a:r>
              <a:rPr lang="en-US" dirty="0"/>
              <a:t>www.post2015datatest.com</a:t>
            </a:r>
          </a:p>
        </p:txBody>
      </p:sp>
    </p:spTree>
    <p:extLst>
      <p:ext uri="{BB962C8B-B14F-4D97-AF65-F5344CB8AC3E}">
        <p14:creationId xmlns:p14="http://schemas.microsoft.com/office/powerpoint/2010/main" val="170634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6" name="Title 5"/>
          <p:cNvSpPr>
            <a:spLocks noGrp="1"/>
          </p:cNvSpPr>
          <p:nvPr>
            <p:ph type="title"/>
          </p:nvPr>
        </p:nvSpPr>
        <p:spPr/>
        <p:txBody>
          <a:bodyPr/>
          <a:lstStyle/>
          <a:p>
            <a:endParaRPr lang="en-US"/>
          </a:p>
        </p:txBody>
      </p:sp>
      <p:pic>
        <p:nvPicPr>
          <p:cNvPr id="1026" name="Picture 2" descr="File:Files in Government Offic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
            <a:ext cx="12192001" cy="68865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46169" y="6074789"/>
            <a:ext cx="7645831" cy="646331"/>
          </a:xfrm>
          <a:prstGeom prst="rect">
            <a:avLst/>
          </a:prstGeom>
        </p:spPr>
        <p:txBody>
          <a:bodyPr wrap="square">
            <a:spAutoFit/>
          </a:bodyPr>
          <a:lstStyle/>
          <a:p>
            <a:r>
              <a:rPr lang="en-US" dirty="0">
                <a:solidFill>
                  <a:schemeClr val="bg1"/>
                </a:solidFill>
              </a:rPr>
              <a:t>By Ganesh </a:t>
            </a:r>
            <a:r>
              <a:rPr lang="en-US" dirty="0" err="1">
                <a:solidFill>
                  <a:schemeClr val="bg1"/>
                </a:solidFill>
              </a:rPr>
              <a:t>Dhamodkar</a:t>
            </a:r>
            <a:r>
              <a:rPr lang="en-US" dirty="0">
                <a:solidFill>
                  <a:schemeClr val="bg1"/>
                </a:solidFill>
              </a:rPr>
              <a:t> from Nagpur, India (Files in Government Office) [CC BY 2.0 (http://creativecommons.org/licenses/by/2.0)], via Wikimedia Commons</a:t>
            </a:r>
          </a:p>
        </p:txBody>
      </p:sp>
      <p:sp>
        <p:nvSpPr>
          <p:cNvPr id="4" name="TextBox 3"/>
          <p:cNvSpPr txBox="1"/>
          <p:nvPr/>
        </p:nvSpPr>
        <p:spPr>
          <a:xfrm>
            <a:off x="-1" y="2554744"/>
            <a:ext cx="12191999" cy="1446550"/>
          </a:xfrm>
          <a:prstGeom prst="rect">
            <a:avLst/>
          </a:prstGeom>
          <a:solidFill>
            <a:schemeClr val="tx1">
              <a:lumMod val="75000"/>
              <a:lumOff val="25000"/>
              <a:alpha val="70000"/>
            </a:schemeClr>
          </a:solidFill>
        </p:spPr>
        <p:txBody>
          <a:bodyPr wrap="square" rtlCol="0">
            <a:spAutoFit/>
          </a:bodyPr>
          <a:lstStyle/>
          <a:p>
            <a:pPr algn="ctr"/>
            <a:r>
              <a:rPr lang="en-US" sz="4400" b="1" dirty="0">
                <a:solidFill>
                  <a:schemeClr val="bg1"/>
                </a:solidFill>
                <a:latin typeface="Gadugi" panose="020B0502040204020203" pitchFamily="34" charset="0"/>
              </a:rPr>
              <a:t>Government can’t go it alone – too many indicators, not enough $$ and staff</a:t>
            </a:r>
            <a:endParaRPr lang="en-US" sz="3600" b="1" dirty="0">
              <a:solidFill>
                <a:schemeClr val="bg1"/>
              </a:solidFill>
              <a:latin typeface="Gadugi" panose="020B0502040204020203" pitchFamily="34" charset="0"/>
            </a:endParaRPr>
          </a:p>
        </p:txBody>
      </p:sp>
    </p:spTree>
    <p:extLst>
      <p:ext uri="{BB962C8B-B14F-4D97-AF65-F5344CB8AC3E}">
        <p14:creationId xmlns:p14="http://schemas.microsoft.com/office/powerpoint/2010/main" val="651604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rot="359288">
            <a:off x="5517398" y="365125"/>
            <a:ext cx="6102889" cy="343287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2761" y="4955333"/>
            <a:ext cx="12191999" cy="1446550"/>
          </a:xfrm>
          <a:prstGeom prst="rect">
            <a:avLst/>
          </a:prstGeom>
          <a:solidFill>
            <a:schemeClr val="tx1">
              <a:lumMod val="75000"/>
              <a:lumOff val="25000"/>
            </a:schemeClr>
          </a:solidFill>
        </p:spPr>
        <p:txBody>
          <a:bodyPr wrap="square" rtlCol="0">
            <a:spAutoFit/>
          </a:bodyPr>
          <a:lstStyle/>
          <a:p>
            <a:pPr algn="ctr"/>
            <a:r>
              <a:rPr lang="en-US" sz="4400" b="1" dirty="0">
                <a:solidFill>
                  <a:schemeClr val="bg1"/>
                </a:solidFill>
                <a:latin typeface="Gadugi" panose="020B0502040204020203" pitchFamily="34" charset="0"/>
              </a:rPr>
              <a:t>The SDGs are new – but open mapping communities have been helping for years…</a:t>
            </a:r>
            <a:endParaRPr lang="en-US" sz="3600" b="1" dirty="0">
              <a:solidFill>
                <a:schemeClr val="bg1"/>
              </a:solidFill>
              <a:latin typeface="Gadugi" panose="020B0502040204020203" pitchFamily="34" charset="0"/>
            </a:endParaRPr>
          </a:p>
        </p:txBody>
      </p:sp>
      <p:sp>
        <p:nvSpPr>
          <p:cNvPr id="3" name="AutoShape 2" descr="Displaying DSC_0181a.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isplaying DSC_0181a.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130878">
            <a:off x="460375" y="552900"/>
            <a:ext cx="4995389" cy="33219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4061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36409" cy="5695950"/>
          </a:xfrm>
          <a:prstGeom prst="rect">
            <a:avLst/>
          </a:prstGeom>
        </p:spPr>
      </p:pic>
      <p:sp>
        <p:nvSpPr>
          <p:cNvPr id="6" name="TextBox 5"/>
          <p:cNvSpPr txBox="1"/>
          <p:nvPr/>
        </p:nvSpPr>
        <p:spPr>
          <a:xfrm>
            <a:off x="1" y="2161412"/>
            <a:ext cx="12191999" cy="769441"/>
          </a:xfrm>
          <a:prstGeom prst="rect">
            <a:avLst/>
          </a:prstGeom>
          <a:solidFill>
            <a:schemeClr val="tx1">
              <a:lumMod val="75000"/>
              <a:lumOff val="25000"/>
            </a:schemeClr>
          </a:solidFill>
        </p:spPr>
        <p:txBody>
          <a:bodyPr wrap="square" rtlCol="0">
            <a:spAutoFit/>
          </a:bodyPr>
          <a:lstStyle/>
          <a:p>
            <a:pPr algn="ctr"/>
            <a:r>
              <a:rPr lang="en-US" sz="4400" b="1" dirty="0">
                <a:solidFill>
                  <a:schemeClr val="bg1"/>
                </a:solidFill>
                <a:latin typeface="Gadugi" panose="020B0502040204020203" pitchFamily="34" charset="0"/>
              </a:rPr>
              <a:t>So what might OSM be good for?</a:t>
            </a:r>
          </a:p>
        </p:txBody>
      </p:sp>
      <p:sp>
        <p:nvSpPr>
          <p:cNvPr id="7" name="TextBox 6"/>
          <p:cNvSpPr txBox="1"/>
          <p:nvPr/>
        </p:nvSpPr>
        <p:spPr>
          <a:xfrm>
            <a:off x="-149628" y="5816555"/>
            <a:ext cx="12191999" cy="739241"/>
          </a:xfrm>
          <a:prstGeom prst="rect">
            <a:avLst/>
          </a:prstGeom>
          <a:noFill/>
        </p:spPr>
        <p:txBody>
          <a:bodyPr wrap="square" rtlCol="0">
            <a:spAutoFit/>
          </a:bodyPr>
          <a:lstStyle/>
          <a:p>
            <a:pPr algn="ctr">
              <a:lnSpc>
                <a:spcPct val="150000"/>
              </a:lnSpc>
            </a:pPr>
            <a:r>
              <a:rPr lang="en-US" sz="3200" b="1" dirty="0">
                <a:solidFill>
                  <a:schemeClr val="tx1">
                    <a:lumMod val="75000"/>
                    <a:lumOff val="25000"/>
                  </a:schemeClr>
                </a:solidFill>
                <a:latin typeface="Gadugi" panose="020B0502040204020203" pitchFamily="34" charset="0"/>
              </a:rPr>
              <a:t>1. Filling gaps, monitoring progress of the SDGs</a:t>
            </a:r>
          </a:p>
        </p:txBody>
      </p:sp>
    </p:spTree>
    <p:extLst>
      <p:ext uri="{BB962C8B-B14F-4D97-AF65-F5344CB8AC3E}">
        <p14:creationId xmlns:p14="http://schemas.microsoft.com/office/powerpoint/2010/main" val="3366114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s://lh6.googleusercontent.com/YCEY613_zPJZ3SoZdbW6MNt5FgVanJFjdAPkWbMjB9hy_q4aIFPM86xxuXyHZnsN9agEEOt2Li3vUkUPotf5H6yKzcmcKjHVY25V7q7vxCMuO1kNTTxxefs5L1mLXd5xZWCJLTV_lJc"/>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40278" y="-27891"/>
            <a:ext cx="9911443" cy="68858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5523596"/>
            <a:ext cx="12192000" cy="461665"/>
          </a:xfrm>
          <a:prstGeom prst="rect">
            <a:avLst/>
          </a:prstGeom>
          <a:solidFill>
            <a:schemeClr val="tx1">
              <a:lumMod val="75000"/>
              <a:lumOff val="25000"/>
              <a:alpha val="40000"/>
            </a:schemeClr>
          </a:solidFill>
        </p:spPr>
        <p:txBody>
          <a:bodyPr wrap="square" rtlCol="0">
            <a:spAutoFit/>
          </a:bodyPr>
          <a:lstStyle/>
          <a:p>
            <a:r>
              <a:rPr lang="en-US" sz="2400" b="1" dirty="0">
                <a:solidFill>
                  <a:schemeClr val="bg1"/>
                </a:solidFill>
                <a:latin typeface="Gadugi" panose="020B0502040204020203" pitchFamily="34" charset="0"/>
              </a:rPr>
              <a:t>Multiple Indicators (e.g. 3.c.1 Health worker density and distribution)</a:t>
            </a:r>
            <a:r>
              <a:rPr lang="en-US" sz="2400" b="1" dirty="0"/>
              <a:t>	</a:t>
            </a:r>
          </a:p>
        </p:txBody>
      </p:sp>
      <p:sp>
        <p:nvSpPr>
          <p:cNvPr id="6" name="TextBox 5"/>
          <p:cNvSpPr txBox="1"/>
          <p:nvPr/>
        </p:nvSpPr>
        <p:spPr>
          <a:xfrm>
            <a:off x="4122549" y="-5584"/>
            <a:ext cx="6929172" cy="1938992"/>
          </a:xfrm>
          <a:prstGeom prst="rect">
            <a:avLst/>
          </a:prstGeom>
          <a:solidFill>
            <a:schemeClr val="tx1">
              <a:lumMod val="75000"/>
              <a:lumOff val="25000"/>
              <a:alpha val="80000"/>
            </a:schemeClr>
          </a:solidFill>
        </p:spPr>
        <p:txBody>
          <a:bodyPr wrap="square" rtlCol="0">
            <a:spAutoFit/>
          </a:bodyPr>
          <a:lstStyle/>
          <a:p>
            <a:r>
              <a:rPr lang="en-US" sz="2400" b="1" dirty="0">
                <a:solidFill>
                  <a:schemeClr val="bg1"/>
                </a:solidFill>
                <a:latin typeface="Gadugi" panose="020B0502040204020203" pitchFamily="34" charset="0"/>
              </a:rPr>
              <a:t>Target 3.8 Achieve universal health coverage, including financial risk protection, access to quality essential health-care services and access to safe, effective, quality and affordable essential medicines and vaccines for all 	</a:t>
            </a:r>
          </a:p>
        </p:txBody>
      </p:sp>
      <p:pic>
        <p:nvPicPr>
          <p:cNvPr id="7170" name="Picture 2" descr="http://i0.wp.com/www.un.org/sustainabledevelopment/wp-content/uploads/2015/05/E_SDG_Icons-0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612"/>
            <a:ext cx="2002971" cy="200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995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hotosm.org/sites/default/files/styles/banner/public/Mobile%20money%20uganda.jpg?itok=MtKIEcrQ"/>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998662"/>
            <a:ext cx="12192000" cy="58670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657671"/>
            <a:ext cx="12192000" cy="1200329"/>
          </a:xfrm>
          <a:prstGeom prst="rect">
            <a:avLst/>
          </a:prstGeom>
          <a:solidFill>
            <a:schemeClr val="tx1">
              <a:lumMod val="75000"/>
              <a:lumOff val="25000"/>
              <a:alpha val="40000"/>
            </a:schemeClr>
          </a:solidFill>
        </p:spPr>
        <p:txBody>
          <a:bodyPr wrap="square" rtlCol="0">
            <a:spAutoFit/>
          </a:bodyPr>
          <a:lstStyle/>
          <a:p>
            <a:r>
              <a:rPr lang="en-US" sz="2400" b="1" dirty="0">
                <a:solidFill>
                  <a:schemeClr val="bg1"/>
                </a:solidFill>
                <a:latin typeface="Gadugi" panose="020B0502040204020203" pitchFamily="34" charset="0"/>
              </a:rPr>
              <a:t>Indicator 8.10.2</a:t>
            </a:r>
          </a:p>
          <a:p>
            <a:r>
              <a:rPr lang="en-US" sz="2400" b="1" dirty="0">
                <a:solidFill>
                  <a:schemeClr val="bg1"/>
                </a:solidFill>
                <a:latin typeface="Gadugi" panose="020B0502040204020203" pitchFamily="34" charset="0"/>
              </a:rPr>
              <a:t>Proportion of adults (15 years and older) with an account at a bank or other</a:t>
            </a:r>
          </a:p>
          <a:p>
            <a:r>
              <a:rPr lang="en-US" sz="2400" b="1" dirty="0">
                <a:solidFill>
                  <a:schemeClr val="bg1"/>
                </a:solidFill>
                <a:latin typeface="Gadugi" panose="020B0502040204020203" pitchFamily="34" charset="0"/>
              </a:rPr>
              <a:t>financial institution or with a mobile-money-service provider</a:t>
            </a:r>
          </a:p>
        </p:txBody>
      </p:sp>
      <p:sp>
        <p:nvSpPr>
          <p:cNvPr id="5" name="TextBox 4"/>
          <p:cNvSpPr txBox="1"/>
          <p:nvPr/>
        </p:nvSpPr>
        <p:spPr>
          <a:xfrm>
            <a:off x="0" y="0"/>
            <a:ext cx="10430359" cy="1200329"/>
          </a:xfrm>
          <a:prstGeom prst="rect">
            <a:avLst/>
          </a:prstGeom>
          <a:solidFill>
            <a:schemeClr val="tx1">
              <a:lumMod val="75000"/>
              <a:lumOff val="25000"/>
            </a:schemeClr>
          </a:solidFill>
        </p:spPr>
        <p:txBody>
          <a:bodyPr wrap="square" rtlCol="0">
            <a:spAutoFit/>
          </a:bodyPr>
          <a:lstStyle/>
          <a:p>
            <a:r>
              <a:rPr lang="en-US" sz="2400" b="1" dirty="0">
                <a:solidFill>
                  <a:schemeClr val="bg1"/>
                </a:solidFill>
                <a:latin typeface="Gadugi" panose="020B0502040204020203" pitchFamily="34" charset="0"/>
              </a:rPr>
              <a:t>Target 8.10</a:t>
            </a:r>
          </a:p>
          <a:p>
            <a:r>
              <a:rPr lang="en-US" sz="2400" b="1" dirty="0">
                <a:solidFill>
                  <a:schemeClr val="bg1"/>
                </a:solidFill>
                <a:latin typeface="Gadugi" panose="020B0502040204020203" pitchFamily="34" charset="0"/>
              </a:rPr>
              <a:t>Strengthen the capacity of domestic financial institutions to encourage and expand access to banking, insurance and financial services for all</a:t>
            </a:r>
          </a:p>
        </p:txBody>
      </p:sp>
      <p:pic>
        <p:nvPicPr>
          <p:cNvPr id="4098" name="Picture 2" descr="https://lh3.googleusercontent.com/P349VmrUx4snBfmS58b-lkigYeEBX3iD0bvBa0KCVkxYYxVVigmorbGBJJjR6kej36C3pcqF5o951-5rvMP0MD4mHE9LZc8aGDZIsT5mh_I3kA_uPnQ0tKXgeJL5GoDVvhgLqqEm"/>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65369" y="1208871"/>
            <a:ext cx="5084214" cy="322364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i0.wp.com/www.un.org/sustainabledevelopment/wp-content/uploads/2015/05/E_SDG_Icons-0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30359" y="0"/>
            <a:ext cx="1761641" cy="176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068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p:cNvSpPr txBox="1"/>
          <p:nvPr/>
        </p:nvSpPr>
        <p:spPr>
          <a:xfrm>
            <a:off x="1" y="5492606"/>
            <a:ext cx="12192000" cy="830997"/>
          </a:xfrm>
          <a:prstGeom prst="rect">
            <a:avLst/>
          </a:prstGeom>
          <a:solidFill>
            <a:schemeClr val="tx1">
              <a:lumMod val="75000"/>
              <a:lumOff val="25000"/>
              <a:alpha val="65000"/>
            </a:schemeClr>
          </a:solidFill>
        </p:spPr>
        <p:txBody>
          <a:bodyPr wrap="square" rtlCol="0">
            <a:spAutoFit/>
          </a:bodyPr>
          <a:lstStyle/>
          <a:p>
            <a:r>
              <a:rPr lang="en-US" sz="2400" b="1" dirty="0">
                <a:solidFill>
                  <a:schemeClr val="bg1"/>
                </a:solidFill>
                <a:latin typeface="Gadugi" panose="020B0502040204020203" pitchFamily="34" charset="0"/>
              </a:rPr>
              <a:t>Indicator 11.2.1 Proportion of the population that has convenient access to public transport, disaggregated by age group, sex and persons with disabilities </a:t>
            </a:r>
            <a:r>
              <a:rPr lang="en-US" sz="2400" dirty="0">
                <a:solidFill>
                  <a:schemeClr val="bg1"/>
                </a:solidFill>
                <a:latin typeface="Gadugi" panose="020B0502040204020203" pitchFamily="34" charset="0"/>
              </a:rPr>
              <a:t>	</a:t>
            </a:r>
          </a:p>
        </p:txBody>
      </p:sp>
      <p:sp>
        <p:nvSpPr>
          <p:cNvPr id="8" name="TextBox 7"/>
          <p:cNvSpPr txBox="1"/>
          <p:nvPr/>
        </p:nvSpPr>
        <p:spPr>
          <a:xfrm>
            <a:off x="0" y="-5584"/>
            <a:ext cx="8307092" cy="830997"/>
          </a:xfrm>
          <a:prstGeom prst="rect">
            <a:avLst/>
          </a:prstGeom>
          <a:solidFill>
            <a:schemeClr val="tx1">
              <a:lumMod val="75000"/>
              <a:lumOff val="25000"/>
              <a:alpha val="80000"/>
            </a:schemeClr>
          </a:solidFill>
        </p:spPr>
        <p:txBody>
          <a:bodyPr wrap="square" rtlCol="0">
            <a:spAutoFit/>
          </a:bodyPr>
          <a:lstStyle/>
          <a:p>
            <a:r>
              <a:rPr lang="en-US" sz="2400" b="1" dirty="0">
                <a:solidFill>
                  <a:schemeClr val="bg1"/>
                </a:solidFill>
                <a:latin typeface="Gadugi" panose="020B0502040204020203" pitchFamily="34" charset="0"/>
              </a:rPr>
              <a:t>Target 11.2 By 2030, provide access to safe, affordable, accessible and sustainable transport systems for all…</a:t>
            </a:r>
          </a:p>
        </p:txBody>
      </p:sp>
      <p:pic>
        <p:nvPicPr>
          <p:cNvPr id="9" name="Picture 2" descr="http://i0.wp.com/www.un.org/sustainabledevelopment/wp-content/uploads/2015/05/E_SDG_Icons-1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51270" y="-5584"/>
            <a:ext cx="1742316" cy="174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663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Open Mapping Potential Across the SDGs</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39</a:t>
            </a:fld>
            <a:endParaRPr lang="en-US" dirty="0"/>
          </a:p>
        </p:txBody>
      </p:sp>
      <p:pic>
        <p:nvPicPr>
          <p:cNvPr id="4" name="Picture 3"/>
          <p:cNvPicPr>
            <a:picLocks noChangeAspect="1"/>
          </p:cNvPicPr>
          <p:nvPr/>
        </p:nvPicPr>
        <p:blipFill>
          <a:blip r:embed="rId2"/>
          <a:stretch>
            <a:fillRect/>
          </a:stretch>
        </p:blipFill>
        <p:spPr>
          <a:xfrm>
            <a:off x="221273" y="1459524"/>
            <a:ext cx="4068457" cy="4894384"/>
          </a:xfrm>
          <a:prstGeom prst="rect">
            <a:avLst/>
          </a:prstGeom>
        </p:spPr>
      </p:pic>
      <p:pic>
        <p:nvPicPr>
          <p:cNvPr id="5" name="Picture 4"/>
          <p:cNvPicPr>
            <a:picLocks noChangeAspect="1"/>
          </p:cNvPicPr>
          <p:nvPr/>
        </p:nvPicPr>
        <p:blipFill>
          <a:blip r:embed="rId3"/>
          <a:stretch>
            <a:fillRect/>
          </a:stretch>
        </p:blipFill>
        <p:spPr>
          <a:xfrm>
            <a:off x="4289730" y="1459524"/>
            <a:ext cx="4117498" cy="4894384"/>
          </a:xfrm>
          <a:prstGeom prst="rect">
            <a:avLst/>
          </a:prstGeom>
        </p:spPr>
      </p:pic>
      <p:pic>
        <p:nvPicPr>
          <p:cNvPr id="6" name="Picture 5"/>
          <p:cNvPicPr>
            <a:picLocks noChangeAspect="1"/>
          </p:cNvPicPr>
          <p:nvPr/>
        </p:nvPicPr>
        <p:blipFill>
          <a:blip r:embed="rId4"/>
          <a:stretch>
            <a:fillRect/>
          </a:stretch>
        </p:blipFill>
        <p:spPr>
          <a:xfrm>
            <a:off x="8407228" y="1459525"/>
            <a:ext cx="3605917" cy="4894384"/>
          </a:xfrm>
          <a:prstGeom prst="rect">
            <a:avLst/>
          </a:prstGeom>
        </p:spPr>
      </p:pic>
    </p:spTree>
    <p:extLst>
      <p:ext uri="{BB962C8B-B14F-4D97-AF65-F5344CB8AC3E}">
        <p14:creationId xmlns:p14="http://schemas.microsoft.com/office/powerpoint/2010/main" val="419007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1090343" y="448216"/>
            <a:ext cx="7792500" cy="325500"/>
          </a:xfrm>
          <a:prstGeom prst="rect">
            <a:avLst/>
          </a:prstGeom>
          <a:noFill/>
          <a:ln>
            <a:noFill/>
          </a:ln>
        </p:spPr>
        <p:txBody>
          <a:bodyPr vert="horz" lIns="91425" tIns="45700" rIns="91425" bIns="45700" rtlCol="0" anchor="ctr" anchorCtr="0">
            <a:noAutofit/>
          </a:bodyPr>
          <a:lstStyle/>
          <a:p>
            <a:pPr>
              <a:lnSpc>
                <a:spcPct val="90000"/>
              </a:lnSpc>
              <a:spcBef>
                <a:spcPts val="0"/>
              </a:spcBef>
              <a:buClr>
                <a:srgbClr val="A35331"/>
              </a:buClr>
              <a:buSzPct val="25000"/>
            </a:pPr>
            <a:r>
              <a:rPr lang="en-US" sz="3000" b="1" i="1">
                <a:solidFill>
                  <a:srgbClr val="A35331"/>
                </a:solidFill>
                <a:latin typeface="Raleway"/>
                <a:ea typeface="Raleway"/>
                <a:cs typeface="Raleway"/>
                <a:sym typeface="Raleway"/>
              </a:rPr>
              <a:t>THE CHALLENGES:</a:t>
            </a:r>
          </a:p>
        </p:txBody>
      </p:sp>
      <p:sp>
        <p:nvSpPr>
          <p:cNvPr id="232" name="Shape 232"/>
          <p:cNvSpPr txBox="1">
            <a:spLocks noGrp="1"/>
          </p:cNvSpPr>
          <p:nvPr>
            <p:ph type="body" idx="1"/>
          </p:nvPr>
        </p:nvSpPr>
        <p:spPr>
          <a:xfrm>
            <a:off x="1513416" y="2018894"/>
            <a:ext cx="8123700" cy="2846400"/>
          </a:xfrm>
          <a:prstGeom prst="rect">
            <a:avLst/>
          </a:prstGeom>
          <a:noFill/>
          <a:ln>
            <a:noFill/>
          </a:ln>
        </p:spPr>
        <p:txBody>
          <a:bodyPr vert="horz" lIns="91425" tIns="45700" rIns="91425" bIns="45700" rtlCol="0" anchor="t" anchorCtr="0">
            <a:noAutofit/>
          </a:bodyPr>
          <a:lstStyle/>
          <a:p>
            <a:pPr marL="285750" indent="-323850">
              <a:lnSpc>
                <a:spcPct val="90000"/>
              </a:lnSpc>
              <a:spcBef>
                <a:spcPts val="0"/>
              </a:spcBef>
              <a:buClr>
                <a:srgbClr val="58595C"/>
              </a:buClr>
              <a:buSzPct val="100000"/>
              <a:buFont typeface="Raleway"/>
              <a:buChar char="•"/>
            </a:pPr>
            <a:r>
              <a:rPr lang="en-US" sz="2400">
                <a:solidFill>
                  <a:srgbClr val="58595C"/>
                </a:solidFill>
                <a:latin typeface="Raleway"/>
                <a:ea typeface="Raleway"/>
                <a:cs typeface="Raleway"/>
                <a:sym typeface="Raleway"/>
              </a:rPr>
              <a:t>Data on entire groups and key issues are unavailable.</a:t>
            </a:r>
          </a:p>
          <a:p>
            <a:pPr marL="285750" indent="-323850">
              <a:lnSpc>
                <a:spcPct val="90000"/>
              </a:lnSpc>
              <a:spcBef>
                <a:spcPts val="1000"/>
              </a:spcBef>
              <a:buClr>
                <a:srgbClr val="58595C"/>
              </a:buClr>
              <a:buSzPct val="100000"/>
              <a:buFont typeface="Raleway"/>
              <a:buChar char="•"/>
            </a:pPr>
            <a:r>
              <a:rPr lang="en-US" sz="2400">
                <a:solidFill>
                  <a:srgbClr val="58595C"/>
                </a:solidFill>
                <a:latin typeface="Raleway"/>
                <a:ea typeface="Raleway"/>
                <a:cs typeface="Raleway"/>
                <a:sym typeface="Raleway"/>
              </a:rPr>
              <a:t>Data are not dynamic or disaggregated.</a:t>
            </a:r>
          </a:p>
          <a:p>
            <a:pPr marL="285750" indent="-323850">
              <a:lnSpc>
                <a:spcPct val="90000"/>
              </a:lnSpc>
              <a:spcBef>
                <a:spcPts val="1000"/>
              </a:spcBef>
              <a:buClr>
                <a:srgbClr val="58595C"/>
              </a:buClr>
              <a:buSzPct val="100000"/>
              <a:buFont typeface="Raleway"/>
              <a:buChar char="•"/>
            </a:pPr>
            <a:r>
              <a:rPr lang="en-US" sz="2400">
                <a:solidFill>
                  <a:srgbClr val="58595C"/>
                </a:solidFill>
                <a:latin typeface="Raleway"/>
                <a:ea typeface="Raleway"/>
                <a:cs typeface="Raleway"/>
                <a:sym typeface="Raleway"/>
              </a:rPr>
              <a:t>Data quality is poor and major gaps remain.</a:t>
            </a:r>
          </a:p>
          <a:p>
            <a:pPr marL="285750" indent="-323850">
              <a:lnSpc>
                <a:spcPct val="90000"/>
              </a:lnSpc>
              <a:spcBef>
                <a:spcPts val="1000"/>
              </a:spcBef>
              <a:buClr>
                <a:srgbClr val="58595C"/>
              </a:buClr>
              <a:buSzPct val="100000"/>
              <a:buFont typeface="Raleway"/>
              <a:buChar char="•"/>
            </a:pPr>
            <a:r>
              <a:rPr lang="en-US" sz="2400">
                <a:solidFill>
                  <a:srgbClr val="58595C"/>
                </a:solidFill>
                <a:latin typeface="Raleway"/>
                <a:ea typeface="Raleway"/>
                <a:cs typeface="Raleway"/>
                <a:sym typeface="Raleway"/>
              </a:rPr>
              <a:t>Data that exist are often not useable. </a:t>
            </a:r>
          </a:p>
          <a:p>
            <a:pPr marL="285750" indent="-323850">
              <a:lnSpc>
                <a:spcPct val="90000"/>
              </a:lnSpc>
              <a:spcBef>
                <a:spcPts val="1000"/>
              </a:spcBef>
              <a:buClr>
                <a:srgbClr val="58595C"/>
              </a:buClr>
              <a:buSzPct val="100000"/>
              <a:buFont typeface="Raleway"/>
              <a:buChar char="•"/>
            </a:pPr>
            <a:r>
              <a:rPr lang="en-US" sz="2400">
                <a:solidFill>
                  <a:srgbClr val="58595C"/>
                </a:solidFill>
                <a:latin typeface="Raleway"/>
                <a:ea typeface="Raleway"/>
                <a:cs typeface="Raleway"/>
                <a:sym typeface="Raleway"/>
              </a:rPr>
              <a:t>Data that are useable are not accessible or open.</a:t>
            </a:r>
          </a:p>
          <a:p>
            <a:pPr marL="285750" indent="-323850">
              <a:lnSpc>
                <a:spcPct val="90000"/>
              </a:lnSpc>
              <a:spcBef>
                <a:spcPts val="1000"/>
              </a:spcBef>
              <a:buClr>
                <a:srgbClr val="58595C"/>
              </a:buClr>
              <a:buSzPct val="100000"/>
              <a:buFont typeface="Raleway"/>
              <a:buChar char="•"/>
            </a:pPr>
            <a:r>
              <a:rPr lang="en-US" sz="2400">
                <a:solidFill>
                  <a:srgbClr val="58595C"/>
                </a:solidFill>
                <a:latin typeface="Raleway"/>
                <a:ea typeface="Raleway"/>
                <a:cs typeface="Raleway"/>
                <a:sym typeface="Raleway"/>
              </a:rPr>
              <a:t>Data that are accessible are often not used effectively.</a:t>
            </a:r>
          </a:p>
        </p:txBody>
      </p:sp>
      <p:sp>
        <p:nvSpPr>
          <p:cNvPr id="234" name="Shape 234"/>
          <p:cNvSpPr/>
          <p:nvPr/>
        </p:nvSpPr>
        <p:spPr>
          <a:xfrm>
            <a:off x="1359556" y="1034005"/>
            <a:ext cx="7939800" cy="984900"/>
          </a:xfrm>
          <a:prstGeom prst="rect">
            <a:avLst/>
          </a:prstGeom>
          <a:noFill/>
          <a:ln>
            <a:noFill/>
          </a:ln>
        </p:spPr>
        <p:txBody>
          <a:bodyPr lIns="91425" tIns="45700" rIns="91425" bIns="45700" anchor="t" anchorCtr="0">
            <a:noAutofit/>
          </a:bodyPr>
          <a:lstStyle/>
          <a:p>
            <a:pPr algn="l" rtl="0">
              <a:buSzPct val="25000"/>
            </a:pPr>
            <a:r>
              <a:rPr lang="en-US" sz="2200" b="1">
                <a:solidFill>
                  <a:srgbClr val="A55532"/>
                </a:solidFill>
                <a:latin typeface="Raleway"/>
                <a:ea typeface="Raleway"/>
                <a:cs typeface="Raleway"/>
                <a:sym typeface="Raleway"/>
              </a:rPr>
              <a:t>Data are not available, dynamic, disaggregated, high quality, useable, accessible, open, or used effectively. </a:t>
            </a:r>
          </a:p>
        </p:txBody>
      </p:sp>
      <p:sp>
        <p:nvSpPr>
          <p:cNvPr id="235" name="Shape 235"/>
          <p:cNvSpPr/>
          <p:nvPr/>
        </p:nvSpPr>
        <p:spPr>
          <a:xfrm>
            <a:off x="1443321" y="5439119"/>
            <a:ext cx="7617300" cy="461700"/>
          </a:xfrm>
          <a:prstGeom prst="rect">
            <a:avLst/>
          </a:prstGeom>
          <a:noFill/>
          <a:ln>
            <a:noFill/>
          </a:ln>
        </p:spPr>
        <p:txBody>
          <a:bodyPr lIns="91425" tIns="45700" rIns="91425" bIns="45700" anchor="t" anchorCtr="0">
            <a:noAutofit/>
          </a:bodyPr>
          <a:lstStyle/>
          <a:p>
            <a:pPr marL="171450" lvl="1" indent="-6350" algn="ctr" rtl="0">
              <a:buClr>
                <a:srgbClr val="A25331"/>
              </a:buClr>
              <a:buSzPct val="25000"/>
            </a:pPr>
            <a:r>
              <a:rPr lang="en-US" sz="2400" b="1" i="1">
                <a:solidFill>
                  <a:srgbClr val="A25331"/>
                </a:solidFill>
                <a:latin typeface="Cabin"/>
                <a:ea typeface="Cabin"/>
                <a:cs typeface="Cabin"/>
                <a:sym typeface="Cabin"/>
              </a:rPr>
              <a:t>DATA CHALLENGES LEAVE TOO MANY BEHIND</a:t>
            </a:r>
          </a:p>
        </p:txBody>
      </p:sp>
      <p:sp>
        <p:nvSpPr>
          <p:cNvPr id="8"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4</a:t>
            </a:fld>
            <a:endParaRPr lang="en-US" dirty="0"/>
          </a:p>
        </p:txBody>
      </p:sp>
    </p:spTree>
    <p:extLst>
      <p:ext uri="{BB962C8B-B14F-4D97-AF65-F5344CB8AC3E}">
        <p14:creationId xmlns:p14="http://schemas.microsoft.com/office/powerpoint/2010/main" val="1336460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Earth Observation Data Module</a:t>
            </a:r>
          </a:p>
        </p:txBody>
      </p:sp>
      <p:sp>
        <p:nvSpPr>
          <p:cNvPr id="5" name="Content Placeholder 4"/>
          <p:cNvSpPr>
            <a:spLocks noGrp="1"/>
          </p:cNvSpPr>
          <p:nvPr>
            <p:ph idx="1"/>
          </p:nvPr>
        </p:nvSpPr>
        <p:spPr/>
        <p:txBody>
          <a:bodyPr>
            <a:normAutofit fontScale="85000" lnSpcReduction="20000"/>
          </a:bodyPr>
          <a:lstStyle/>
          <a:p>
            <a:r>
              <a:rPr lang="en-US" dirty="0"/>
              <a:t>What is Earth observation data and information?</a:t>
            </a:r>
          </a:p>
          <a:p>
            <a:r>
              <a:rPr lang="en-US" dirty="0"/>
              <a:t>How can EO data be accessed and used?</a:t>
            </a:r>
          </a:p>
          <a:p>
            <a:r>
              <a:rPr lang="en-US" dirty="0"/>
              <a:t>What are some of the methodological and technical approaches for applying these data to the SDG implementation?</a:t>
            </a:r>
          </a:p>
          <a:p>
            <a:r>
              <a:rPr lang="en-US" dirty="0"/>
              <a:t>What are some of the case studies (country-level examples) of methods to integrate EO in monitoring, planning, and reporting the SDGs?</a:t>
            </a:r>
          </a:p>
          <a:p>
            <a:r>
              <a:rPr lang="en-US" dirty="0"/>
              <a:t>How can the use of earth observation data be mapped specifically to the SDG global indicator framework to provide actionable information for informed decision making – and what about data gaps, or instances where data could give more information than the indicators require?</a:t>
            </a:r>
          </a:p>
          <a:p>
            <a:r>
              <a:rPr lang="en-US" dirty="0"/>
              <a:t>What is the technical, human and other capacity needed to implement successfully?</a:t>
            </a:r>
          </a:p>
          <a:p>
            <a:r>
              <a:rPr lang="en-US" dirty="0"/>
              <a:t>Are there institutional arrangements, public-private sector models or other models that should be considered to organize these efforts?</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40</a:t>
            </a:fld>
            <a:endParaRPr lang="en-US" dirty="0"/>
          </a:p>
        </p:txBody>
      </p:sp>
    </p:spTree>
    <p:extLst>
      <p:ext uri="{BB962C8B-B14F-4D97-AF65-F5344CB8AC3E}">
        <p14:creationId xmlns:p14="http://schemas.microsoft.com/office/powerpoint/2010/main" val="404693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1"/>
          <p:cNvSpPr txBox="1">
            <a:spLocks noChangeArrowheads="1"/>
          </p:cNvSpPr>
          <p:nvPr/>
        </p:nvSpPr>
        <p:spPr bwMode="auto">
          <a:xfrm>
            <a:off x="3454400" y="620714"/>
            <a:ext cx="5765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en-US" altLang="en-US" sz="2800" b="1" i="1">
                <a:solidFill>
                  <a:srgbClr val="000099"/>
                </a:solidFill>
                <a:latin typeface="Calibri" pitchFamily="34" charset="0"/>
              </a:rPr>
              <a:t>GI-18: Draft Implementation Plan</a:t>
            </a:r>
          </a:p>
        </p:txBody>
      </p:sp>
      <p:sp>
        <p:nvSpPr>
          <p:cNvPr id="22531" name="Rectangle 7"/>
          <p:cNvSpPr>
            <a:spLocks noChangeArrowheads="1"/>
          </p:cNvSpPr>
          <p:nvPr/>
        </p:nvSpPr>
        <p:spPr bwMode="auto">
          <a:xfrm>
            <a:off x="1679576" y="987426"/>
            <a:ext cx="8029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9pPr>
          </a:lstStyle>
          <a:p>
            <a:pPr eaLnBrk="1" hangingPunct="1">
              <a:spcBef>
                <a:spcPct val="0"/>
              </a:spcBef>
              <a:spcAft>
                <a:spcPts val="600"/>
              </a:spcAft>
              <a:buNone/>
            </a:pPr>
            <a:r>
              <a:rPr lang="en-US" altLang="en-US" b="1">
                <a:solidFill>
                  <a:srgbClr val="000000"/>
                </a:solidFill>
                <a:latin typeface="Calibri" pitchFamily="34" charset="0"/>
              </a:rPr>
              <a:t>Focus  </a:t>
            </a:r>
            <a:r>
              <a:rPr lang="en-US" altLang="en-US" sz="1800">
                <a:solidFill>
                  <a:srgbClr val="000000"/>
                </a:solidFill>
                <a:latin typeface="Calibri" pitchFamily="34" charset="0"/>
              </a:rPr>
              <a:t>Preliminary</a:t>
            </a:r>
            <a:r>
              <a:rPr lang="en-US" altLang="en-US" b="1">
                <a:solidFill>
                  <a:srgbClr val="000000"/>
                </a:solidFill>
                <a:latin typeface="Calibri" pitchFamily="34" charset="0"/>
              </a:rPr>
              <a:t> </a:t>
            </a:r>
            <a:r>
              <a:rPr lang="en-US" altLang="en-US" sz="1800">
                <a:solidFill>
                  <a:srgbClr val="000000"/>
                </a:solidFill>
                <a:latin typeface="Calibri" pitchFamily="34" charset="0"/>
              </a:rPr>
              <a:t>Assessments guiding GI-18 implementation.</a:t>
            </a:r>
            <a:r>
              <a:rPr lang="en-US" altLang="en-US" sz="1600">
                <a:solidFill>
                  <a:srgbClr val="000000"/>
                </a:solidFill>
                <a:latin typeface="Calibri" pitchFamily="34" charset="0"/>
              </a:rPr>
              <a:t> </a:t>
            </a:r>
          </a:p>
        </p:txBody>
      </p:sp>
      <p:pic>
        <p:nvPicPr>
          <p:cNvPr id="22532" name="Picture 20" descr="SDG_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83351" y="2076450"/>
            <a:ext cx="3921125"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1"/>
          <p:cNvSpPr>
            <a:spLocks noChangeArrowheads="1"/>
          </p:cNvSpPr>
          <p:nvPr/>
        </p:nvSpPr>
        <p:spPr bwMode="auto">
          <a:xfrm>
            <a:off x="1827214" y="1393826"/>
            <a:ext cx="385762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en-US" altLang="en-US" sz="1600" i="1">
                <a:solidFill>
                  <a:srgbClr val="000000"/>
                </a:solidFill>
                <a:latin typeface="Calibri" pitchFamily="34" charset="0"/>
              </a:rPr>
              <a:t>Most likely Targets and Indicators that Earth obs. can contribute to (directly or indirectly)  </a:t>
            </a:r>
          </a:p>
        </p:txBody>
      </p:sp>
      <p:sp>
        <p:nvSpPr>
          <p:cNvPr id="22534" name="Rectangle 2"/>
          <p:cNvSpPr>
            <a:spLocks noChangeArrowheads="1"/>
          </p:cNvSpPr>
          <p:nvPr/>
        </p:nvSpPr>
        <p:spPr bwMode="auto">
          <a:xfrm>
            <a:off x="6729413" y="1393826"/>
            <a:ext cx="34290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9pPr>
          </a:lstStyle>
          <a:p>
            <a:pPr>
              <a:spcBef>
                <a:spcPct val="0"/>
              </a:spcBef>
              <a:buFontTx/>
              <a:buNone/>
            </a:pPr>
            <a:r>
              <a:rPr lang="en-US" altLang="en-US" sz="1600" i="1">
                <a:solidFill>
                  <a:srgbClr val="000000"/>
                </a:solidFill>
                <a:latin typeface="Calibri" pitchFamily="34" charset="0"/>
                <a:ea typeface="Calibri" pitchFamily="34" charset="0"/>
                <a:cs typeface="Times New Roman" pitchFamily="18" charset="0"/>
              </a:rPr>
              <a:t>Alignments of the Goals with specific types of Earth obs. and geospatial info. </a:t>
            </a:r>
            <a:endParaRPr lang="en-US" altLang="en-US" sz="1600" i="1">
              <a:solidFill>
                <a:srgbClr val="000000"/>
              </a:solidFill>
              <a:ea typeface="Calibri" pitchFamily="34" charset="0"/>
              <a:cs typeface="Times New Roman" pitchFamily="18" charset="0"/>
            </a:endParaRPr>
          </a:p>
        </p:txBody>
      </p:sp>
      <p:pic>
        <p:nvPicPr>
          <p:cNvPr id="22535"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19289" y="2076450"/>
            <a:ext cx="3673475"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5"/>
          <p:cNvSpPr txBox="1">
            <a:spLocks noChangeArrowheads="1"/>
          </p:cNvSpPr>
          <p:nvPr/>
        </p:nvSpPr>
        <p:spPr bwMode="auto">
          <a:xfrm rot="-1197021">
            <a:off x="1963738" y="3065464"/>
            <a:ext cx="76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9pPr>
          </a:lstStyle>
          <a:p>
            <a:pPr algn="ctr">
              <a:spcBef>
                <a:spcPct val="0"/>
              </a:spcBef>
              <a:buFontTx/>
              <a:buNone/>
            </a:pPr>
            <a:r>
              <a:rPr lang="en-US" altLang="en-US" sz="1600">
                <a:solidFill>
                  <a:srgbClr val="000000"/>
                </a:solidFill>
              </a:rPr>
              <a:t>draft</a:t>
            </a:r>
          </a:p>
        </p:txBody>
      </p:sp>
    </p:spTree>
    <p:extLst>
      <p:ext uri="{BB962C8B-B14F-4D97-AF65-F5344CB8AC3E}">
        <p14:creationId xmlns:p14="http://schemas.microsoft.com/office/powerpoint/2010/main" val="39986550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1787526" y="700088"/>
            <a:ext cx="77057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en-US" altLang="en-US" sz="3200" b="1" i="1">
                <a:solidFill>
                  <a:srgbClr val="000099"/>
                </a:solidFill>
                <a:latin typeface="Calibri" pitchFamily="34" charset="0"/>
              </a:rPr>
              <a:t>GI-18: Taking it to scale . . . </a:t>
            </a:r>
          </a:p>
        </p:txBody>
      </p:sp>
      <p:sp>
        <p:nvSpPr>
          <p:cNvPr id="7" name="Rectangle 6"/>
          <p:cNvSpPr/>
          <p:nvPr/>
        </p:nvSpPr>
        <p:spPr>
          <a:xfrm>
            <a:off x="1822451" y="1328738"/>
            <a:ext cx="3992563" cy="5033962"/>
          </a:xfrm>
          <a:prstGeom prst="rect">
            <a:avLst/>
          </a:prstGeom>
          <a:solidFill>
            <a:schemeClr val="bg1"/>
          </a:solidFill>
          <a:effectLst>
            <a:outerShdw blurRad="50800" dist="38100" dir="8100000" algn="tr" rotWithShape="0">
              <a:prstClr val="black">
                <a:alpha val="40000"/>
              </a:prstClr>
            </a:outerShdw>
          </a:effectLst>
        </p:spPr>
        <p:txBody>
          <a:bodyPr tIns="91440" rIns="274320" bIns="182880">
            <a:spAutoFit/>
          </a:bodyPr>
          <a:ls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eaLnBrk="1" fontAlgn="auto" hangingPunct="1">
              <a:spcBef>
                <a:spcPts val="0"/>
              </a:spcBef>
              <a:spcAft>
                <a:spcPts val="1200"/>
              </a:spcAft>
              <a:defRPr/>
            </a:pPr>
            <a:r>
              <a:rPr lang="en-US" sz="2400" i="1" u="sng" dirty="0">
                <a:solidFill>
                  <a:srgbClr val="000000"/>
                </a:solidFill>
                <a:latin typeface="Calibri" panose="020F0502020204030204" pitchFamily="34" charset="0"/>
              </a:rPr>
              <a:t>Next Steps</a:t>
            </a:r>
          </a:p>
          <a:p>
            <a:pPr algn="ctr" eaLnBrk="1" fontAlgn="auto" hangingPunct="1">
              <a:spcBef>
                <a:spcPts val="0"/>
              </a:spcBef>
              <a:spcAft>
                <a:spcPts val="1800"/>
              </a:spcAft>
              <a:defRPr/>
            </a:pPr>
            <a:r>
              <a:rPr lang="en-US" sz="2400" dirty="0">
                <a:solidFill>
                  <a:srgbClr val="000000"/>
                </a:solidFill>
                <a:latin typeface="Calibri" panose="020F0502020204030204" pitchFamily="34" charset="0"/>
              </a:rPr>
              <a:t>Work with statistical agencies to ensure the methods are sound for use with Indicators and Targets</a:t>
            </a:r>
          </a:p>
          <a:p>
            <a:pPr algn="ctr" eaLnBrk="1" fontAlgn="auto" hangingPunct="1">
              <a:spcBef>
                <a:spcPts val="0"/>
              </a:spcBef>
              <a:spcAft>
                <a:spcPts val="1800"/>
              </a:spcAft>
              <a:defRPr/>
            </a:pPr>
            <a:r>
              <a:rPr lang="en-US" sz="2400" dirty="0">
                <a:solidFill>
                  <a:srgbClr val="000000"/>
                </a:solidFill>
                <a:latin typeface="Calibri" panose="020F0502020204030204" pitchFamily="34" charset="0"/>
              </a:rPr>
              <a:t> Ensure the methods and solutions are available </a:t>
            </a:r>
            <a:br>
              <a:rPr lang="en-US" sz="2400" dirty="0">
                <a:solidFill>
                  <a:srgbClr val="000000"/>
                </a:solidFill>
                <a:latin typeface="Calibri" panose="020F0502020204030204" pitchFamily="34" charset="0"/>
              </a:rPr>
            </a:br>
            <a:r>
              <a:rPr lang="en-US" sz="2400" dirty="0">
                <a:solidFill>
                  <a:srgbClr val="000000"/>
                </a:solidFill>
                <a:latin typeface="Calibri" panose="020F0502020204030204" pitchFamily="34" charset="0"/>
              </a:rPr>
              <a:t>for all to use</a:t>
            </a:r>
          </a:p>
          <a:p>
            <a:pPr algn="ctr" eaLnBrk="1" fontAlgn="auto" hangingPunct="1">
              <a:spcBef>
                <a:spcPts val="0"/>
              </a:spcBef>
              <a:spcAft>
                <a:spcPts val="1200"/>
              </a:spcAft>
              <a:defRPr/>
            </a:pPr>
            <a:r>
              <a:rPr lang="en-US" sz="2400" dirty="0">
                <a:solidFill>
                  <a:srgbClr val="000000"/>
                </a:solidFill>
                <a:latin typeface="Calibri" panose="020F0502020204030204" pitchFamily="34" charset="0"/>
              </a:rPr>
              <a:t>Support countries and stakeholders to use the methods and build capacity</a:t>
            </a:r>
          </a:p>
        </p:txBody>
      </p:sp>
      <p:grpSp>
        <p:nvGrpSpPr>
          <p:cNvPr id="23556" name="Group 10"/>
          <p:cNvGrpSpPr>
            <a:grpSpLocks/>
          </p:cNvGrpSpPr>
          <p:nvPr/>
        </p:nvGrpSpPr>
        <p:grpSpPr bwMode="auto">
          <a:xfrm>
            <a:off x="5999163" y="1328739"/>
            <a:ext cx="4343400" cy="5049837"/>
            <a:chOff x="4474464" y="1323287"/>
            <a:chExt cx="4343400" cy="5062924"/>
          </a:xfrm>
        </p:grpSpPr>
        <p:sp>
          <p:nvSpPr>
            <p:cNvPr id="6" name="Rectangle 5"/>
            <p:cNvSpPr/>
            <p:nvPr/>
          </p:nvSpPr>
          <p:spPr>
            <a:xfrm>
              <a:off x="4474464" y="1323287"/>
              <a:ext cx="4343400" cy="5062924"/>
            </a:xfrm>
            <a:prstGeom prst="rect">
              <a:avLst/>
            </a:prstGeom>
            <a:solidFill>
              <a:schemeClr val="bg1"/>
            </a:solidFill>
            <a:effectLst>
              <a:outerShdw blurRad="50800" dist="38100" dir="18900000" algn="bl" rotWithShape="0">
                <a:prstClr val="black">
                  <a:alpha val="40000"/>
                </a:prstClr>
              </a:outerShdw>
            </a:effectLst>
          </p:spPr>
          <p:txBody>
            <a:bodyPr tIns="274320" rIns="274320">
              <a:spAutoFit/>
            </a:bodyPr>
            <a:ls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eaLnBrk="1" fontAlgn="auto" hangingPunct="1">
                <a:spcBef>
                  <a:spcPts val="0"/>
                </a:spcBef>
                <a:spcAft>
                  <a:spcPts val="1200"/>
                </a:spcAft>
                <a:defRPr/>
              </a:pPr>
              <a:endParaRPr lang="en-US" sz="2400" i="1" u="sng" dirty="0">
                <a:solidFill>
                  <a:srgbClr val="000000"/>
                </a:solidFill>
                <a:latin typeface="Calibri" panose="020F0502020204030204" pitchFamily="34" charset="0"/>
              </a:endParaRPr>
            </a:p>
            <a:p>
              <a:pPr algn="ctr" eaLnBrk="1" fontAlgn="auto" hangingPunct="1">
                <a:spcBef>
                  <a:spcPts val="0"/>
                </a:spcBef>
                <a:spcAft>
                  <a:spcPts val="1200"/>
                </a:spcAft>
                <a:defRPr/>
              </a:pPr>
              <a:endParaRPr lang="en-US" sz="2400" i="1" u="sng" dirty="0">
                <a:solidFill>
                  <a:srgbClr val="000000"/>
                </a:solidFill>
                <a:latin typeface="Calibri" panose="020F0502020204030204" pitchFamily="34" charset="0"/>
              </a:endParaRPr>
            </a:p>
            <a:p>
              <a:pPr algn="ctr" eaLnBrk="1" fontAlgn="auto" hangingPunct="1">
                <a:spcBef>
                  <a:spcPts val="0"/>
                </a:spcBef>
                <a:spcAft>
                  <a:spcPts val="1200"/>
                </a:spcAft>
                <a:defRPr/>
              </a:pPr>
              <a:endParaRPr lang="en-US" sz="2400" i="1" u="sng" dirty="0">
                <a:solidFill>
                  <a:srgbClr val="000000"/>
                </a:solidFill>
                <a:latin typeface="Calibri" panose="020F0502020204030204" pitchFamily="34" charset="0"/>
              </a:endParaRPr>
            </a:p>
            <a:p>
              <a:pPr algn="ctr" eaLnBrk="1" fontAlgn="auto" hangingPunct="1">
                <a:spcBef>
                  <a:spcPts val="0"/>
                </a:spcBef>
                <a:spcAft>
                  <a:spcPts val="1200"/>
                </a:spcAft>
                <a:defRPr/>
              </a:pPr>
              <a:endParaRPr lang="en-US" sz="2400" i="1" u="sng" dirty="0">
                <a:solidFill>
                  <a:srgbClr val="000000"/>
                </a:solidFill>
                <a:latin typeface="Calibri" panose="020F0502020204030204" pitchFamily="34" charset="0"/>
              </a:endParaRPr>
            </a:p>
            <a:p>
              <a:pPr algn="ctr" eaLnBrk="1" fontAlgn="auto" hangingPunct="1">
                <a:spcBef>
                  <a:spcPts val="0"/>
                </a:spcBef>
                <a:spcAft>
                  <a:spcPts val="1200"/>
                </a:spcAft>
                <a:defRPr/>
              </a:pPr>
              <a:endParaRPr lang="en-US" sz="2400" i="1" u="sng" dirty="0">
                <a:solidFill>
                  <a:srgbClr val="000000"/>
                </a:solidFill>
                <a:latin typeface="Calibri" panose="020F0502020204030204" pitchFamily="34" charset="0"/>
              </a:endParaRPr>
            </a:p>
            <a:p>
              <a:pPr algn="ctr" eaLnBrk="1" fontAlgn="auto" hangingPunct="1">
                <a:spcBef>
                  <a:spcPts val="0"/>
                </a:spcBef>
                <a:spcAft>
                  <a:spcPts val="1200"/>
                </a:spcAft>
                <a:defRPr/>
              </a:pPr>
              <a:endParaRPr lang="en-US" sz="2400" i="1" u="sng" dirty="0">
                <a:solidFill>
                  <a:srgbClr val="000000"/>
                </a:solidFill>
                <a:latin typeface="Calibri" panose="020F0502020204030204" pitchFamily="34" charset="0"/>
              </a:endParaRPr>
            </a:p>
            <a:p>
              <a:pPr algn="ctr" eaLnBrk="1" fontAlgn="auto" hangingPunct="1">
                <a:spcBef>
                  <a:spcPts val="0"/>
                </a:spcBef>
                <a:spcAft>
                  <a:spcPts val="1200"/>
                </a:spcAft>
                <a:defRPr/>
              </a:pPr>
              <a:endParaRPr lang="en-US" sz="2400" i="1" u="sng" dirty="0">
                <a:solidFill>
                  <a:srgbClr val="000000"/>
                </a:solidFill>
                <a:latin typeface="Calibri" panose="020F0502020204030204" pitchFamily="34" charset="0"/>
              </a:endParaRPr>
            </a:p>
            <a:p>
              <a:pPr algn="ctr" eaLnBrk="1" fontAlgn="auto" hangingPunct="1">
                <a:spcBef>
                  <a:spcPts val="0"/>
                </a:spcBef>
                <a:spcAft>
                  <a:spcPts val="1200"/>
                </a:spcAft>
                <a:defRPr/>
              </a:pPr>
              <a:endParaRPr lang="en-US" sz="2400" i="1" u="sng" dirty="0">
                <a:solidFill>
                  <a:srgbClr val="000000"/>
                </a:solidFill>
                <a:latin typeface="Calibri" panose="020F0502020204030204" pitchFamily="34" charset="0"/>
              </a:endParaRPr>
            </a:p>
            <a:p>
              <a:pPr algn="ctr" eaLnBrk="1" fontAlgn="auto" hangingPunct="1">
                <a:spcBef>
                  <a:spcPts val="0"/>
                </a:spcBef>
                <a:spcAft>
                  <a:spcPts val="1200"/>
                </a:spcAft>
                <a:defRPr/>
              </a:pPr>
              <a:r>
                <a:rPr lang="en-US" sz="3600" i="1" u="sng" dirty="0">
                  <a:solidFill>
                    <a:srgbClr val="000000"/>
                  </a:solidFill>
                  <a:latin typeface="Calibri" panose="020F0502020204030204" pitchFamily="34" charset="0"/>
                </a:rPr>
                <a:t> </a:t>
              </a:r>
            </a:p>
          </p:txBody>
        </p:sp>
        <p:pic>
          <p:nvPicPr>
            <p:cNvPr id="23559" name="Picture 7"/>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89487" y="1642925"/>
              <a:ext cx="1675821" cy="87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59050" y="1560444"/>
              <a:ext cx="2038258" cy="71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9"/>
            <p:cNvSpPr>
              <a:spLocks noChangeArrowheads="1"/>
            </p:cNvSpPr>
            <p:nvPr/>
          </p:nvSpPr>
          <p:spPr bwMode="auto">
            <a:xfrm>
              <a:off x="5094276" y="5569597"/>
              <a:ext cx="14766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ea typeface="Arial" pitchFamily="34" charset="0"/>
                  <a:cs typeface="Arial" pitchFamily="34" charset="0"/>
                </a:defRPr>
              </a:lvl9pPr>
            </a:lstStyle>
            <a:p>
              <a:pPr algn="ctr" eaLnBrk="1" hangingPunct="1">
                <a:spcBef>
                  <a:spcPct val="0"/>
                </a:spcBef>
                <a:buFontTx/>
                <a:buNone/>
              </a:pPr>
              <a:r>
                <a:rPr lang="en-US" altLang="en-US" sz="3600" i="1">
                  <a:solidFill>
                    <a:srgbClr val="000000"/>
                  </a:solidFill>
                  <a:latin typeface="Calibri" pitchFamily="34" charset="0"/>
                </a:rPr>
                <a:t> others</a:t>
              </a:r>
              <a:endParaRPr lang="en-US" altLang="en-US" sz="2800" i="1">
                <a:solidFill>
                  <a:srgbClr val="000000"/>
                </a:solidFill>
              </a:endParaRPr>
            </a:p>
          </p:txBody>
        </p:sp>
        <p:pic>
          <p:nvPicPr>
            <p:cNvPr id="23562" name="Picture 2" descr="http://static1.squarespace.com/static/55f7418ce4b0c5233375af19/t/56025f6be4b0f30d06959301/144299607773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6718" y="3502374"/>
              <a:ext cx="2389336" cy="67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4" descr="http://unsdsn.org/wp-content/themes/sdsn/assets/img/sdsn_logo_fc.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54755" y="2547665"/>
              <a:ext cx="1904015" cy="77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8" descr="http://www.iisd.org/sites/all/themes/iisd/images/logo.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95535" y="5019047"/>
              <a:ext cx="1813245" cy="77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20" descr="http://iisdrs.iisd.org/files/2015/07/unstats.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79654" y="3223531"/>
              <a:ext cx="1252052" cy="166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24" descr="http://www.businessesinafrica.com/images/ceos_logo.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90357" y="4551859"/>
              <a:ext cx="1828800" cy="66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394663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19289" y="838200"/>
            <a:ext cx="8353425" cy="719138"/>
          </a:xfrm>
          <a:prstGeom prst="rect">
            <a:avLst/>
          </a:prstGeom>
        </p:spPr>
        <p:txBody>
          <a:bodyPr/>
          <a:lstStyle>
            <a:lvl1pPr algn="l" rtl="0" eaLnBrk="0" fontAlgn="base" hangingPunct="0">
              <a:spcBef>
                <a:spcPct val="0"/>
              </a:spcBef>
              <a:spcAft>
                <a:spcPct val="0"/>
              </a:spcAft>
              <a:defRPr sz="2800" b="1">
                <a:solidFill>
                  <a:srgbClr val="005FAA"/>
                </a:solidFill>
                <a:latin typeface="+mj-lt"/>
                <a:ea typeface="+mj-ea"/>
                <a:cs typeface="+mj-cs"/>
              </a:defRPr>
            </a:lvl1pPr>
            <a:lvl2pPr algn="l" rtl="0" eaLnBrk="0" fontAlgn="base" hangingPunct="0">
              <a:spcBef>
                <a:spcPct val="0"/>
              </a:spcBef>
              <a:spcAft>
                <a:spcPct val="0"/>
              </a:spcAft>
              <a:defRPr sz="2800" b="1">
                <a:solidFill>
                  <a:srgbClr val="005FAA"/>
                </a:solidFill>
                <a:latin typeface="Arial" charset="0"/>
              </a:defRPr>
            </a:lvl2pPr>
            <a:lvl3pPr algn="l" rtl="0" eaLnBrk="0" fontAlgn="base" hangingPunct="0">
              <a:spcBef>
                <a:spcPct val="0"/>
              </a:spcBef>
              <a:spcAft>
                <a:spcPct val="0"/>
              </a:spcAft>
              <a:defRPr sz="2800" b="1">
                <a:solidFill>
                  <a:srgbClr val="005FAA"/>
                </a:solidFill>
                <a:latin typeface="Arial" charset="0"/>
              </a:defRPr>
            </a:lvl3pPr>
            <a:lvl4pPr algn="l" rtl="0" eaLnBrk="0" fontAlgn="base" hangingPunct="0">
              <a:spcBef>
                <a:spcPct val="0"/>
              </a:spcBef>
              <a:spcAft>
                <a:spcPct val="0"/>
              </a:spcAft>
              <a:defRPr sz="2800" b="1">
                <a:solidFill>
                  <a:srgbClr val="005FAA"/>
                </a:solidFill>
                <a:latin typeface="Arial" charset="0"/>
              </a:defRPr>
            </a:lvl4pPr>
            <a:lvl5pPr algn="l" rtl="0" eaLnBrk="0" fontAlgn="base" hangingPunct="0">
              <a:spcBef>
                <a:spcPct val="0"/>
              </a:spcBef>
              <a:spcAft>
                <a:spcPct val="0"/>
              </a:spcAft>
              <a:defRPr sz="2800" b="1">
                <a:solidFill>
                  <a:srgbClr val="005FAA"/>
                </a:solidFill>
                <a:latin typeface="Arial" charset="0"/>
              </a:defRPr>
            </a:lvl5pPr>
            <a:lvl6pPr marL="457200" algn="l" rtl="0" fontAlgn="base">
              <a:spcBef>
                <a:spcPct val="0"/>
              </a:spcBef>
              <a:spcAft>
                <a:spcPct val="0"/>
              </a:spcAft>
              <a:defRPr sz="2800" b="1">
                <a:solidFill>
                  <a:srgbClr val="005FAA"/>
                </a:solidFill>
                <a:latin typeface="Arial" charset="0"/>
              </a:defRPr>
            </a:lvl6pPr>
            <a:lvl7pPr marL="914400" algn="l" rtl="0" fontAlgn="base">
              <a:spcBef>
                <a:spcPct val="0"/>
              </a:spcBef>
              <a:spcAft>
                <a:spcPct val="0"/>
              </a:spcAft>
              <a:defRPr sz="2800" b="1">
                <a:solidFill>
                  <a:srgbClr val="005FAA"/>
                </a:solidFill>
                <a:latin typeface="Arial" charset="0"/>
              </a:defRPr>
            </a:lvl7pPr>
            <a:lvl8pPr marL="1371600" algn="l" rtl="0" fontAlgn="base">
              <a:spcBef>
                <a:spcPct val="0"/>
              </a:spcBef>
              <a:spcAft>
                <a:spcPct val="0"/>
              </a:spcAft>
              <a:defRPr sz="2800" b="1">
                <a:solidFill>
                  <a:srgbClr val="005FAA"/>
                </a:solidFill>
                <a:latin typeface="Arial" charset="0"/>
              </a:defRPr>
            </a:lvl8pPr>
            <a:lvl9pPr marL="1828800" algn="l" rtl="0" fontAlgn="base">
              <a:spcBef>
                <a:spcPct val="0"/>
              </a:spcBef>
              <a:spcAft>
                <a:spcPct val="0"/>
              </a:spcAft>
              <a:defRPr sz="2800" b="1">
                <a:solidFill>
                  <a:srgbClr val="005FAA"/>
                </a:solidFill>
                <a:latin typeface="Arial" charset="0"/>
              </a:defRPr>
            </a:lvl9pPr>
          </a:lstStyle>
          <a:p>
            <a:r>
              <a:rPr lang="fr-CH" altLang="en-US" dirty="0">
                <a:latin typeface="Arial" pitchFamily="34" charset="0"/>
              </a:rPr>
              <a:t>Take-away messages</a:t>
            </a:r>
            <a:endParaRPr lang="en-US" altLang="en-US" dirty="0">
              <a:latin typeface="Arial" pitchFamily="34" charset="0"/>
            </a:endParaRPr>
          </a:p>
        </p:txBody>
      </p:sp>
      <p:sp>
        <p:nvSpPr>
          <p:cNvPr id="3" name="Content Placeholder 2"/>
          <p:cNvSpPr txBox="1">
            <a:spLocks/>
          </p:cNvSpPr>
          <p:nvPr/>
        </p:nvSpPr>
        <p:spPr>
          <a:xfrm>
            <a:off x="1919289" y="1524001"/>
            <a:ext cx="8353425" cy="4752975"/>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a:lnSpc>
                <a:spcPct val="114000"/>
              </a:lnSpc>
              <a:spcAft>
                <a:spcPts val="1200"/>
              </a:spcAft>
            </a:pPr>
            <a:r>
              <a:rPr lang="en-US" altLang="en-US" dirty="0">
                <a:ea typeface="Arial" pitchFamily="34" charset="0"/>
              </a:rPr>
              <a:t>Earth Observations can contribution substantially to </a:t>
            </a:r>
            <a:r>
              <a:rPr lang="en-US" altLang="en-US" u="sng" dirty="0">
                <a:ea typeface="Arial" pitchFamily="34" charset="0"/>
              </a:rPr>
              <a:t>the achievement of the SDGs </a:t>
            </a:r>
            <a:r>
              <a:rPr lang="en-US" altLang="en-US" dirty="0">
                <a:ea typeface="Arial" pitchFamily="34" charset="0"/>
              </a:rPr>
              <a:t>and to </a:t>
            </a:r>
            <a:r>
              <a:rPr lang="en-US" altLang="en-US" u="sng" dirty="0">
                <a:ea typeface="Arial" pitchFamily="34" charset="0"/>
              </a:rPr>
              <a:t>the monitoring of the progress </a:t>
            </a:r>
            <a:r>
              <a:rPr lang="en-US" altLang="en-US" dirty="0">
                <a:ea typeface="Arial" pitchFamily="34" charset="0"/>
              </a:rPr>
              <a:t>against the agreed targets. </a:t>
            </a:r>
          </a:p>
          <a:p>
            <a:r>
              <a:rPr lang="fr-CH" altLang="en-US" dirty="0">
                <a:latin typeface="Arial" pitchFamily="34" charset="0"/>
              </a:rPr>
              <a:t>GEO can provide</a:t>
            </a:r>
            <a:endParaRPr lang="en-US" altLang="en-US" dirty="0">
              <a:latin typeface="Arial" pitchFamily="34" charset="0"/>
            </a:endParaRPr>
          </a:p>
          <a:p>
            <a:pPr lvl="1"/>
            <a:r>
              <a:rPr lang="fr-CH" altLang="en-US" sz="2000" dirty="0">
                <a:latin typeface="Arial" pitchFamily="34" charset="0"/>
              </a:rPr>
              <a:t>Strong </a:t>
            </a:r>
            <a:r>
              <a:rPr lang="fr-CH" altLang="en-US" sz="2000" dirty="0" err="1">
                <a:latin typeface="Arial" pitchFamily="34" charset="0"/>
              </a:rPr>
              <a:t>advocacy</a:t>
            </a:r>
            <a:r>
              <a:rPr lang="fr-CH" altLang="en-US" sz="2000" dirty="0">
                <a:latin typeface="Arial" pitchFamily="34" charset="0"/>
              </a:rPr>
              <a:t> of Open Data policies</a:t>
            </a:r>
          </a:p>
          <a:p>
            <a:pPr lvl="1"/>
            <a:r>
              <a:rPr lang="fr-CH" altLang="en-US" sz="2000" dirty="0">
                <a:latin typeface="Arial" pitchFamily="34" charset="0"/>
              </a:rPr>
              <a:t>Access to Earth observation data through GEOSS DAB</a:t>
            </a:r>
          </a:p>
          <a:p>
            <a:pPr lvl="1"/>
            <a:r>
              <a:rPr lang="en-US" altLang="en-US" sz="2000" dirty="0">
                <a:ea typeface="Arial" pitchFamily="34" charset="0"/>
              </a:rPr>
              <a:t>A framework and pilot projects for actual use of EOs to achieve or monitor the SDGs.</a:t>
            </a:r>
            <a:endParaRPr lang="fr-CH" altLang="en-US" sz="2000" dirty="0">
              <a:latin typeface="Arial" pitchFamily="34" charset="0"/>
            </a:endParaRPr>
          </a:p>
          <a:p>
            <a:pPr>
              <a:spcBef>
                <a:spcPts val="1200"/>
              </a:spcBef>
            </a:pPr>
            <a:r>
              <a:rPr lang="fr-CH" altLang="en-US" dirty="0">
                <a:latin typeface="Arial" pitchFamily="34" charset="0"/>
              </a:rPr>
              <a:t>GEO </a:t>
            </a:r>
            <a:r>
              <a:rPr lang="fr-CH" altLang="en-US" dirty="0" err="1">
                <a:latin typeface="Arial" pitchFamily="34" charset="0"/>
              </a:rPr>
              <a:t>seeks</a:t>
            </a:r>
            <a:r>
              <a:rPr lang="fr-CH" altLang="en-US" dirty="0">
                <a:latin typeface="Arial" pitchFamily="34" charset="0"/>
              </a:rPr>
              <a:t> </a:t>
            </a:r>
            <a:r>
              <a:rPr lang="fr-CH" altLang="en-US" dirty="0" err="1">
                <a:latin typeface="Arial" pitchFamily="34" charset="0"/>
              </a:rPr>
              <a:t>partners</a:t>
            </a:r>
            <a:r>
              <a:rPr lang="fr-CH" altLang="en-US" dirty="0">
                <a:latin typeface="Arial" pitchFamily="34" charset="0"/>
              </a:rPr>
              <a:t> in </a:t>
            </a:r>
            <a:r>
              <a:rPr lang="fr-CH" altLang="en-US" dirty="0" err="1">
                <a:latin typeface="Arial" pitchFamily="34" charset="0"/>
              </a:rPr>
              <a:t>Africa</a:t>
            </a:r>
            <a:r>
              <a:rPr lang="fr-CH" altLang="en-US" dirty="0">
                <a:latin typeface="Arial" pitchFamily="34" charset="0"/>
              </a:rPr>
              <a:t> </a:t>
            </a:r>
            <a:r>
              <a:rPr lang="fr-CH" altLang="en-US" dirty="0" err="1">
                <a:latin typeface="Arial" pitchFamily="34" charset="0"/>
              </a:rPr>
              <a:t>especially</a:t>
            </a:r>
            <a:r>
              <a:rPr lang="fr-CH" altLang="en-US" dirty="0">
                <a:latin typeface="Arial" pitchFamily="34" charset="0"/>
              </a:rPr>
              <a:t> </a:t>
            </a:r>
            <a:r>
              <a:rPr lang="fr-CH" altLang="en-US" dirty="0" err="1">
                <a:latin typeface="Arial" pitchFamily="34" charset="0"/>
              </a:rPr>
              <a:t>statistical</a:t>
            </a:r>
            <a:r>
              <a:rPr lang="fr-CH" altLang="en-US" dirty="0">
                <a:latin typeface="Arial" pitchFamily="34" charset="0"/>
              </a:rPr>
              <a:t> </a:t>
            </a:r>
            <a:r>
              <a:rPr lang="fr-CH" altLang="en-US" dirty="0" err="1">
                <a:latin typeface="Arial" pitchFamily="34" charset="0"/>
              </a:rPr>
              <a:t>agencies</a:t>
            </a:r>
            <a:r>
              <a:rPr lang="fr-CH" altLang="en-US" dirty="0">
                <a:latin typeface="Arial" pitchFamily="34" charset="0"/>
              </a:rPr>
              <a:t> to </a:t>
            </a:r>
            <a:r>
              <a:rPr lang="fr-CH" altLang="en-US" dirty="0" err="1">
                <a:latin typeface="Arial" pitchFamily="34" charset="0"/>
              </a:rPr>
              <a:t>develop</a:t>
            </a:r>
            <a:r>
              <a:rPr lang="fr-CH" altLang="en-US" dirty="0">
                <a:latin typeface="Arial" pitchFamily="34" charset="0"/>
              </a:rPr>
              <a:t> and test EO </a:t>
            </a:r>
            <a:r>
              <a:rPr lang="fr-CH" altLang="en-US" dirty="0" err="1">
                <a:latin typeface="Arial" pitchFamily="34" charset="0"/>
              </a:rPr>
              <a:t>methods</a:t>
            </a:r>
            <a:r>
              <a:rPr lang="fr-CH" altLang="en-US" dirty="0">
                <a:latin typeface="Arial" pitchFamily="34" charset="0"/>
              </a:rPr>
              <a:t> for SDG </a:t>
            </a:r>
            <a:r>
              <a:rPr lang="fr-CH" altLang="en-US" dirty="0" err="1">
                <a:latin typeface="Arial" pitchFamily="34" charset="0"/>
              </a:rPr>
              <a:t>Targets</a:t>
            </a:r>
            <a:r>
              <a:rPr lang="fr-CH" altLang="en-US" dirty="0">
                <a:latin typeface="Arial" pitchFamily="34" charset="0"/>
              </a:rPr>
              <a:t> and </a:t>
            </a:r>
            <a:r>
              <a:rPr lang="fr-CH" altLang="en-US" dirty="0" err="1">
                <a:latin typeface="Arial" pitchFamily="34" charset="0"/>
              </a:rPr>
              <a:t>Indicators</a:t>
            </a:r>
            <a:endParaRPr lang="fr-CH" altLang="en-US" dirty="0">
              <a:latin typeface="Arial" pitchFamily="34" charset="0"/>
            </a:endParaRPr>
          </a:p>
        </p:txBody>
      </p:sp>
    </p:spTree>
    <p:extLst>
      <p:ext uri="{BB962C8B-B14F-4D97-AF65-F5344CB8AC3E}">
        <p14:creationId xmlns:p14="http://schemas.microsoft.com/office/powerpoint/2010/main" val="1366592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Creating a Data Ecosystem</a:t>
            </a:r>
          </a:p>
        </p:txBody>
      </p:sp>
      <p:sp>
        <p:nvSpPr>
          <p:cNvPr id="5" name="Text Placeholder 4"/>
          <p:cNvSpPr>
            <a:spLocks noGrp="1"/>
          </p:cNvSpPr>
          <p:nvPr>
            <p:ph type="body" idx="1"/>
          </p:nvPr>
        </p:nvSpPr>
        <p:spPr/>
        <p:txBody>
          <a:bodyPr/>
          <a:lstStyle/>
          <a:p>
            <a:r>
              <a:rPr lang="en-US" dirty="0"/>
              <a:t>API Highways and Digital Marketplace</a:t>
            </a:r>
          </a:p>
        </p:txBody>
      </p:sp>
      <p:sp>
        <p:nvSpPr>
          <p:cNvPr id="3" name="Slide Number Placeholder 2"/>
          <p:cNvSpPr>
            <a:spLocks noGrp="1"/>
          </p:cNvSpPr>
          <p:nvPr>
            <p:ph type="sldNum" sz="quarter" idx="12"/>
          </p:nvPr>
        </p:nvSpPr>
        <p:spPr/>
        <p:txBody>
          <a:bodyPr/>
          <a:lstStyle/>
          <a:p>
            <a:pPr lvl="0"/>
            <a:fld id="{86CB4B4D-7CA3-9044-876B-883B54F8677D}" type="slidenum">
              <a:rPr lang="en-US" smtClean="0"/>
              <a:t>44</a:t>
            </a:fld>
            <a:endParaRPr lang="en-US" dirty="0"/>
          </a:p>
        </p:txBody>
      </p:sp>
    </p:spTree>
    <p:extLst>
      <p:ext uri="{BB962C8B-B14F-4D97-AF65-F5344CB8AC3E}">
        <p14:creationId xmlns:p14="http://schemas.microsoft.com/office/powerpoint/2010/main" val="3512945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front page.tiff"/>
          <p:cNvPicPr>
            <a:picLocks noChangeAspect="1"/>
          </p:cNvPicPr>
          <p:nvPr/>
        </p:nvPicPr>
        <p:blipFill>
          <a:blip r:embed="rId2">
            <a:extLst/>
          </a:blip>
          <a:stretch>
            <a:fillRect/>
          </a:stretch>
        </p:blipFill>
        <p:spPr>
          <a:xfrm>
            <a:off x="-32132" y="5379"/>
            <a:ext cx="12711882" cy="6034405"/>
          </a:xfrm>
          <a:prstGeom prst="rect">
            <a:avLst/>
          </a:prstGeom>
          <a:ln w="12700">
            <a:miter lim="400000"/>
          </a:ln>
        </p:spPr>
      </p:pic>
    </p:spTree>
    <p:extLst>
      <p:ext uri="{BB962C8B-B14F-4D97-AF65-F5344CB8AC3E}">
        <p14:creationId xmlns:p14="http://schemas.microsoft.com/office/powerpoint/2010/main" val="303265926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3 pieces.tiff"/>
          <p:cNvPicPr>
            <a:picLocks noChangeAspect="1"/>
          </p:cNvPicPr>
          <p:nvPr/>
        </p:nvPicPr>
        <p:blipFill>
          <a:blip r:embed="rId2">
            <a:extLst/>
          </a:blip>
          <a:stretch>
            <a:fillRect/>
          </a:stretch>
        </p:blipFill>
        <p:spPr>
          <a:xfrm>
            <a:off x="8820" y="-67279"/>
            <a:ext cx="12192001" cy="8069501"/>
          </a:xfrm>
          <a:prstGeom prst="rect">
            <a:avLst/>
          </a:prstGeom>
          <a:ln w="12700">
            <a:miter lim="400000"/>
          </a:ln>
        </p:spPr>
      </p:pic>
    </p:spTree>
    <p:extLst>
      <p:ext uri="{BB962C8B-B14F-4D97-AF65-F5344CB8AC3E}">
        <p14:creationId xmlns:p14="http://schemas.microsoft.com/office/powerpoint/2010/main" val="881904675"/>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search 1.tif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937478"/>
            <a:ext cx="12192001" cy="4982959"/>
          </a:xfrm>
          <a:prstGeom prst="rect">
            <a:avLst/>
          </a:prstGeom>
          <a:ln w="12700">
            <a:miter lim="400000"/>
          </a:ln>
        </p:spPr>
      </p:pic>
    </p:spTree>
    <p:extLst>
      <p:ext uri="{BB962C8B-B14F-4D97-AF65-F5344CB8AC3E}">
        <p14:creationId xmlns:p14="http://schemas.microsoft.com/office/powerpoint/2010/main" val="278633687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search 5.tif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947446"/>
            <a:ext cx="12192001" cy="4986196"/>
          </a:xfrm>
          <a:prstGeom prst="rect">
            <a:avLst/>
          </a:prstGeom>
          <a:ln w="12700">
            <a:miter lim="400000"/>
          </a:ln>
        </p:spPr>
      </p:pic>
    </p:spTree>
    <p:extLst>
      <p:ext uri="{BB962C8B-B14F-4D97-AF65-F5344CB8AC3E}">
        <p14:creationId xmlns:p14="http://schemas.microsoft.com/office/powerpoint/2010/main" val="1311967538"/>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Screen Shot 2016-09-20 at 23.00.32.png"/>
          <p:cNvPicPr>
            <a:picLocks noChangeAspect="1"/>
          </p:cNvPicPr>
          <p:nvPr/>
        </p:nvPicPr>
        <p:blipFill>
          <a:blip r:embed="rId2">
            <a:extLst/>
          </a:blip>
          <a:stretch>
            <a:fillRect/>
          </a:stretch>
        </p:blipFill>
        <p:spPr>
          <a:xfrm>
            <a:off x="0" y="1201015"/>
            <a:ext cx="12192001" cy="4981091"/>
          </a:xfrm>
          <a:prstGeom prst="rect">
            <a:avLst/>
          </a:prstGeom>
          <a:ln w="12700">
            <a:miter lim="400000"/>
          </a:ln>
        </p:spPr>
      </p:pic>
    </p:spTree>
    <p:extLst>
      <p:ext uri="{BB962C8B-B14F-4D97-AF65-F5344CB8AC3E}">
        <p14:creationId xmlns:p14="http://schemas.microsoft.com/office/powerpoint/2010/main" val="270466911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990602" y="417303"/>
            <a:ext cx="8203200" cy="498299"/>
          </a:xfrm>
          <a:prstGeom prst="rect">
            <a:avLst/>
          </a:prstGeom>
          <a:noFill/>
          <a:ln>
            <a:noFill/>
          </a:ln>
        </p:spPr>
        <p:txBody>
          <a:bodyPr vert="horz" lIns="91425" tIns="45700" rIns="91425" bIns="45700" rtlCol="0" anchor="ctr" anchorCtr="0">
            <a:noAutofit/>
          </a:bodyPr>
          <a:lstStyle/>
          <a:p>
            <a:pPr algn="ctr">
              <a:lnSpc>
                <a:spcPct val="90000"/>
              </a:lnSpc>
              <a:spcBef>
                <a:spcPts val="0"/>
              </a:spcBef>
              <a:buClr>
                <a:srgbClr val="A45431"/>
              </a:buClr>
              <a:buSzPct val="25000"/>
            </a:pPr>
            <a:r>
              <a:rPr lang="en-US" sz="3200" b="1">
                <a:solidFill>
                  <a:srgbClr val="A45431"/>
                </a:solidFill>
                <a:latin typeface="Raleway"/>
                <a:ea typeface="Raleway"/>
                <a:cs typeface="Raleway"/>
                <a:sym typeface="Raleway"/>
              </a:rPr>
              <a:t>Civil Registration and Vital Statistics</a:t>
            </a:r>
          </a:p>
        </p:txBody>
      </p:sp>
      <p:sp>
        <p:nvSpPr>
          <p:cNvPr id="242" name="Shape 242"/>
          <p:cNvSpPr txBox="1">
            <a:spLocks noGrp="1"/>
          </p:cNvSpPr>
          <p:nvPr>
            <p:ph type="body" idx="1"/>
          </p:nvPr>
        </p:nvSpPr>
        <p:spPr>
          <a:xfrm>
            <a:off x="1288402" y="1005732"/>
            <a:ext cx="7431000" cy="1455600"/>
          </a:xfrm>
          <a:prstGeom prst="rect">
            <a:avLst/>
          </a:prstGeom>
          <a:noFill/>
          <a:ln>
            <a:noFill/>
          </a:ln>
        </p:spPr>
        <p:txBody>
          <a:bodyPr vert="horz" lIns="91425" tIns="45700" rIns="91425" bIns="45700" rtlCol="0" anchor="t" anchorCtr="0">
            <a:noAutofit/>
          </a:bodyPr>
          <a:lstStyle/>
          <a:p>
            <a:pPr marL="171450" lvl="1" indent="-6350">
              <a:lnSpc>
                <a:spcPct val="80000"/>
              </a:lnSpc>
              <a:spcBef>
                <a:spcPts val="0"/>
              </a:spcBef>
              <a:buClr>
                <a:srgbClr val="344387"/>
              </a:buClr>
              <a:buSzPct val="25000"/>
              <a:buNone/>
            </a:pPr>
            <a:r>
              <a:rPr lang="en-US" sz="1800" b="1" dirty="0">
                <a:solidFill>
                  <a:srgbClr val="344387"/>
                </a:solidFill>
                <a:latin typeface="Raleway"/>
                <a:ea typeface="Raleway"/>
                <a:cs typeface="Raleway"/>
                <a:sym typeface="Raleway"/>
              </a:rPr>
              <a:t>Achieving sustainable development is only possible if we know where people living in poverty are and what they need. </a:t>
            </a:r>
            <a:r>
              <a:rPr lang="en-US" sz="1800" dirty="0">
                <a:solidFill>
                  <a:srgbClr val="58595C"/>
                </a:solidFill>
                <a:latin typeface="Raleway"/>
                <a:ea typeface="Raleway"/>
                <a:cs typeface="Raleway"/>
                <a:sym typeface="Raleway"/>
              </a:rPr>
              <a:t>One in three children aged five years or younger have not had their births registered. Therefore, officially, these children do not exist in the system. </a:t>
            </a:r>
          </a:p>
        </p:txBody>
      </p:sp>
      <p:pic>
        <p:nvPicPr>
          <p:cNvPr id="243" name="Shape 243" descr="BirthInfographic5.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14450" y="2281572"/>
            <a:ext cx="6755503" cy="3904305"/>
          </a:xfrm>
          <a:prstGeom prst="rect">
            <a:avLst/>
          </a:prstGeom>
          <a:noFill/>
          <a:ln>
            <a:noFill/>
          </a:ln>
        </p:spPr>
      </p:pic>
      <p:sp>
        <p:nvSpPr>
          <p:cNvPr id="8"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5</a:t>
            </a:fld>
            <a:endParaRPr lang="en-US" dirty="0"/>
          </a:p>
        </p:txBody>
      </p:sp>
    </p:spTree>
    <p:extLst>
      <p:ext uri="{BB962C8B-B14F-4D97-AF65-F5344CB8AC3E}">
        <p14:creationId xmlns:p14="http://schemas.microsoft.com/office/powerpoint/2010/main" val="1040362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86CB4B4D-7CA3-9044-876B-883B54F8677D}" type="slidenum">
              <a:rPr lang="en-US" smtClean="0"/>
              <a:t>50</a:t>
            </a:fld>
            <a:endParaRPr lang="en-US" dirty="0"/>
          </a:p>
        </p:txBody>
      </p:sp>
      <p:grpSp>
        <p:nvGrpSpPr>
          <p:cNvPr id="9" name="Group 8"/>
          <p:cNvGrpSpPr/>
          <p:nvPr/>
        </p:nvGrpSpPr>
        <p:grpSpPr>
          <a:xfrm>
            <a:off x="1735015" y="113962"/>
            <a:ext cx="7502770" cy="6322007"/>
            <a:chOff x="480645" y="219470"/>
            <a:chExt cx="8979877" cy="7135151"/>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645" y="219470"/>
              <a:ext cx="8979877" cy="3536323"/>
            </a:xfrm>
            <a:prstGeom prst="rect">
              <a:avLst/>
            </a:prstGeom>
            <a:ln>
              <a:solidFill>
                <a:schemeClr val="bg1">
                  <a:lumMod val="50000"/>
                </a:schemeClr>
              </a:solidFill>
            </a:ln>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645" y="3755793"/>
              <a:ext cx="8979877" cy="3598828"/>
            </a:xfrm>
            <a:prstGeom prst="rect">
              <a:avLst/>
            </a:prstGeom>
            <a:ln>
              <a:solidFill>
                <a:schemeClr val="bg1">
                  <a:lumMod val="50000"/>
                </a:schemeClr>
              </a:solidFill>
            </a:ln>
          </p:spPr>
        </p:pic>
      </p:grpSp>
    </p:spTree>
    <p:extLst>
      <p:ext uri="{BB962C8B-B14F-4D97-AF65-F5344CB8AC3E}">
        <p14:creationId xmlns:p14="http://schemas.microsoft.com/office/powerpoint/2010/main" val="3885338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lvl="0"/>
            <a:fld id="{86CB4B4D-7CA3-9044-876B-883B54F8677D}" type="slidenum">
              <a:rPr lang="en-US" smtClean="0"/>
              <a:t>51</a:t>
            </a:fld>
            <a:endParaRPr lang="en-US" dirty="0"/>
          </a:p>
        </p:txBody>
      </p:sp>
      <p:pic>
        <p:nvPicPr>
          <p:cNvPr id="3" name="Picture 2"/>
          <p:cNvPicPr>
            <a:picLocks noChangeAspect="1"/>
          </p:cNvPicPr>
          <p:nvPr/>
        </p:nvPicPr>
        <p:blipFill>
          <a:blip r:embed="rId2"/>
          <a:stretch>
            <a:fillRect/>
          </a:stretch>
        </p:blipFill>
        <p:spPr>
          <a:xfrm>
            <a:off x="1189526" y="753133"/>
            <a:ext cx="8666952" cy="5093947"/>
          </a:xfrm>
          <a:prstGeom prst="rect">
            <a:avLst/>
          </a:prstGeom>
          <a:ln>
            <a:solidFill>
              <a:schemeClr val="bg1">
                <a:lumMod val="50000"/>
              </a:schemeClr>
            </a:solidFill>
          </a:ln>
        </p:spPr>
      </p:pic>
    </p:spTree>
    <p:extLst>
      <p:ext uri="{BB962C8B-B14F-4D97-AF65-F5344CB8AC3E}">
        <p14:creationId xmlns:p14="http://schemas.microsoft.com/office/powerpoint/2010/main" val="407065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2" name="Shape 2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48898" y="1298820"/>
            <a:ext cx="4903500" cy="3533700"/>
          </a:xfrm>
          <a:prstGeom prst="rect">
            <a:avLst/>
          </a:prstGeom>
          <a:noFill/>
          <a:ln>
            <a:noFill/>
          </a:ln>
        </p:spPr>
      </p:pic>
      <p:sp>
        <p:nvSpPr>
          <p:cNvPr id="253" name="Shape 253"/>
          <p:cNvSpPr txBox="1"/>
          <p:nvPr/>
        </p:nvSpPr>
        <p:spPr>
          <a:xfrm>
            <a:off x="1049218" y="417303"/>
            <a:ext cx="8203200" cy="498299"/>
          </a:xfrm>
          <a:prstGeom prst="rect">
            <a:avLst/>
          </a:prstGeom>
          <a:noFill/>
          <a:ln>
            <a:noFill/>
          </a:ln>
        </p:spPr>
        <p:txBody>
          <a:bodyPr lIns="91425" tIns="45700" rIns="91425" bIns="45700" anchor="b" anchorCtr="0">
            <a:noAutofit/>
          </a:bodyPr>
          <a:lstStyle/>
          <a:p>
            <a:pPr algn="ctr" rtl="0">
              <a:lnSpc>
                <a:spcPct val="90000"/>
              </a:lnSpc>
              <a:buClr>
                <a:srgbClr val="A85633"/>
              </a:buClr>
              <a:buSzPct val="25000"/>
            </a:pPr>
            <a:r>
              <a:rPr lang="en-US" sz="3200" b="1">
                <a:solidFill>
                  <a:srgbClr val="A85633"/>
                </a:solidFill>
                <a:latin typeface="Raleway"/>
                <a:ea typeface="Raleway"/>
                <a:cs typeface="Raleway"/>
                <a:sym typeface="Raleway"/>
              </a:rPr>
              <a:t>Data on Poverty are Scarce</a:t>
            </a:r>
          </a:p>
        </p:txBody>
      </p:sp>
      <p:sp>
        <p:nvSpPr>
          <p:cNvPr id="254" name="Shape 254"/>
          <p:cNvSpPr txBox="1"/>
          <p:nvPr/>
        </p:nvSpPr>
        <p:spPr>
          <a:xfrm>
            <a:off x="1250016" y="1349283"/>
            <a:ext cx="2911800" cy="3498300"/>
          </a:xfrm>
          <a:prstGeom prst="rect">
            <a:avLst/>
          </a:prstGeom>
          <a:noFill/>
          <a:ln>
            <a:noFill/>
          </a:ln>
        </p:spPr>
        <p:txBody>
          <a:bodyPr lIns="91425" tIns="45700" rIns="91425" bIns="45700" anchor="t" anchorCtr="0">
            <a:noAutofit/>
          </a:bodyPr>
          <a:lstStyle/>
          <a:p>
            <a:pPr marL="171450" lvl="1" indent="-6350" algn="r" rtl="0">
              <a:lnSpc>
                <a:spcPct val="90000"/>
              </a:lnSpc>
              <a:buClr>
                <a:srgbClr val="344285"/>
              </a:buClr>
              <a:buSzPct val="25000"/>
            </a:pPr>
            <a:r>
              <a:rPr lang="en-US" sz="2000" b="1">
                <a:solidFill>
                  <a:srgbClr val="344285"/>
                </a:solidFill>
                <a:latin typeface="Calibri"/>
                <a:ea typeface="Calibri"/>
                <a:cs typeface="Calibri"/>
                <a:sym typeface="Calibri"/>
              </a:rPr>
              <a:t>77 countries lack sufficient data on those living in poverty. </a:t>
            </a:r>
            <a:r>
              <a:rPr lang="en-US" sz="2000">
                <a:solidFill>
                  <a:srgbClr val="595959"/>
                </a:solidFill>
                <a:latin typeface="Calibri"/>
                <a:ea typeface="Calibri"/>
                <a:cs typeface="Calibri"/>
                <a:sym typeface="Calibri"/>
              </a:rPr>
              <a:t>Without frequent data, we cannot monitor whether countries are reducing poverty or not.</a:t>
            </a:r>
          </a:p>
          <a:p>
            <a:pPr marL="171450" lvl="1" indent="-6350" algn="r" rtl="0">
              <a:lnSpc>
                <a:spcPct val="90000"/>
              </a:lnSpc>
              <a:spcBef>
                <a:spcPts val="1400"/>
              </a:spcBef>
              <a:buClr>
                <a:schemeClr val="dk1"/>
              </a:buClr>
            </a:pPr>
            <a:endParaRPr sz="2000">
              <a:solidFill>
                <a:schemeClr val="dk1"/>
              </a:solidFill>
              <a:latin typeface="Calibri"/>
              <a:ea typeface="Calibri"/>
              <a:cs typeface="Calibri"/>
              <a:sym typeface="Calibri"/>
            </a:endParaRPr>
          </a:p>
        </p:txBody>
      </p:sp>
      <p:pic>
        <p:nvPicPr>
          <p:cNvPr id="255" name="Shape 2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44416" y="4690362"/>
            <a:ext cx="3017400" cy="600600"/>
          </a:xfrm>
          <a:prstGeom prst="rect">
            <a:avLst/>
          </a:prstGeom>
          <a:noFill/>
          <a:ln>
            <a:noFill/>
          </a:ln>
        </p:spPr>
      </p:pic>
      <p:sp>
        <p:nvSpPr>
          <p:cNvPr id="9" name="Slide Number Placeholder 4"/>
          <p:cNvSpPr txBox="1">
            <a:spLocks/>
          </p:cNvSpPr>
          <p:nvPr/>
        </p:nvSpPr>
        <p:spPr>
          <a:xfrm>
            <a:off x="10461321"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6</a:t>
            </a:fld>
            <a:endParaRPr lang="en-US" dirty="0"/>
          </a:p>
        </p:txBody>
      </p:sp>
      <p:sp>
        <p:nvSpPr>
          <p:cNvPr id="10"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6</a:t>
            </a:fld>
            <a:endParaRPr lang="en-US" dirty="0"/>
          </a:p>
        </p:txBody>
      </p:sp>
      <p:sp>
        <p:nvSpPr>
          <p:cNvPr id="4" name="TextBox 3"/>
          <p:cNvSpPr txBox="1"/>
          <p:nvPr/>
        </p:nvSpPr>
        <p:spPr>
          <a:xfrm>
            <a:off x="4431323" y="4846406"/>
            <a:ext cx="4654062" cy="738664"/>
          </a:xfrm>
          <a:prstGeom prst="rect">
            <a:avLst/>
          </a:prstGeom>
          <a:noFill/>
        </p:spPr>
        <p:txBody>
          <a:bodyPr wrap="square" rtlCol="0">
            <a:spAutoFit/>
          </a:bodyPr>
          <a:lstStyle/>
          <a:p>
            <a:r>
              <a:rPr lang="en-US" sz="1200" dirty="0">
                <a:solidFill>
                  <a:srgbClr val="525252"/>
                </a:solidFill>
                <a:latin typeface="Raleway"/>
                <a:ea typeface="Raleway"/>
                <a:cs typeface="Raleway"/>
                <a:sym typeface="Raleway"/>
              </a:rPr>
              <a:t>Source: </a:t>
            </a:r>
            <a:r>
              <a:rPr lang="en-US" sz="1200" u="sng" dirty="0">
                <a:solidFill>
                  <a:schemeClr val="hlink"/>
                </a:solidFill>
                <a:latin typeface="Raleway"/>
                <a:ea typeface="Raleway"/>
                <a:cs typeface="Raleway"/>
                <a:sym typeface="Raleway"/>
                <a:hlinkClick r:id="rId5"/>
              </a:rPr>
              <a:t>http://www.worldbank.org/en/news/video/2015/07/09/my-favorite-number-77-reasons-we-need-poverty-data</a:t>
            </a:r>
          </a:p>
          <a:p>
            <a:endParaRPr lang="en-US" dirty="0"/>
          </a:p>
        </p:txBody>
      </p:sp>
    </p:spTree>
    <p:extLst>
      <p:ext uri="{BB962C8B-B14F-4D97-AF65-F5344CB8AC3E}">
        <p14:creationId xmlns:p14="http://schemas.microsoft.com/office/powerpoint/2010/main" val="4067940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p:nvPr/>
        </p:nvSpPr>
        <p:spPr>
          <a:xfrm>
            <a:off x="1173775" y="621841"/>
            <a:ext cx="7792500" cy="589200"/>
          </a:xfrm>
          <a:prstGeom prst="rect">
            <a:avLst/>
          </a:prstGeom>
          <a:noFill/>
          <a:ln>
            <a:noFill/>
          </a:ln>
        </p:spPr>
        <p:txBody>
          <a:bodyPr lIns="91425" tIns="45700" rIns="91425" bIns="45700" anchor="b" anchorCtr="0">
            <a:noAutofit/>
          </a:bodyPr>
          <a:lstStyle/>
          <a:p>
            <a:pPr algn="l" rtl="0">
              <a:lnSpc>
                <a:spcPct val="90000"/>
              </a:lnSpc>
              <a:buClr>
                <a:srgbClr val="FF0000"/>
              </a:buClr>
              <a:buSzPct val="25000"/>
            </a:pPr>
            <a:r>
              <a:rPr lang="en-US" sz="4800" b="1" i="1">
                <a:solidFill>
                  <a:srgbClr val="A15231"/>
                </a:solidFill>
                <a:latin typeface="Cabin"/>
                <a:ea typeface="Cabin"/>
                <a:cs typeface="Cabin"/>
                <a:sym typeface="Cabin"/>
              </a:rPr>
              <a:t>DATA FOR WHAT?</a:t>
            </a:r>
          </a:p>
        </p:txBody>
      </p:sp>
      <p:sp>
        <p:nvSpPr>
          <p:cNvPr id="277" name="Shape 277"/>
          <p:cNvSpPr/>
          <p:nvPr/>
        </p:nvSpPr>
        <p:spPr>
          <a:xfrm>
            <a:off x="4318747" y="4049554"/>
            <a:ext cx="5258100" cy="923400"/>
          </a:xfrm>
          <a:prstGeom prst="rect">
            <a:avLst/>
          </a:prstGeom>
          <a:noFill/>
          <a:ln>
            <a:noFill/>
          </a:ln>
        </p:spPr>
        <p:txBody>
          <a:bodyPr lIns="91425" tIns="45700" rIns="91425" bIns="45700" anchor="t" anchorCtr="0">
            <a:noAutofit/>
          </a:bodyPr>
          <a:lstStyle/>
          <a:p>
            <a:pPr algn="l" rtl="0">
              <a:buSzPct val="25000"/>
            </a:pPr>
            <a:r>
              <a:rPr lang="en-US" sz="3000" b="1" dirty="0">
                <a:solidFill>
                  <a:srgbClr val="A15231"/>
                </a:solidFill>
                <a:latin typeface="Raleway"/>
                <a:ea typeface="Raleway"/>
                <a:cs typeface="Raleway"/>
                <a:sym typeface="Raleway"/>
              </a:rPr>
              <a:t>To Achieve and Monitor </a:t>
            </a:r>
          </a:p>
          <a:p>
            <a:pPr algn="l" rtl="0">
              <a:buSzPct val="25000"/>
            </a:pPr>
            <a:r>
              <a:rPr lang="en-US" sz="3000" b="1" dirty="0">
                <a:solidFill>
                  <a:srgbClr val="A15231"/>
                </a:solidFill>
                <a:latin typeface="Raleway"/>
                <a:ea typeface="Raleway"/>
                <a:cs typeface="Raleway"/>
                <a:sym typeface="Raleway"/>
              </a:rPr>
              <a:t>Sustainable Development </a:t>
            </a:r>
          </a:p>
        </p:txBody>
      </p:sp>
      <p:sp>
        <p:nvSpPr>
          <p:cNvPr id="278" name="Shape 278"/>
          <p:cNvSpPr/>
          <p:nvPr/>
        </p:nvSpPr>
        <p:spPr>
          <a:xfrm>
            <a:off x="1750778" y="1494712"/>
            <a:ext cx="6038100" cy="589200"/>
          </a:xfrm>
          <a:prstGeom prst="rect">
            <a:avLst/>
          </a:prstGeom>
          <a:noFill/>
          <a:ln>
            <a:noFill/>
          </a:ln>
        </p:spPr>
        <p:txBody>
          <a:bodyPr lIns="91425" tIns="45700" rIns="91425" bIns="45700" anchor="t" anchorCtr="0">
            <a:noAutofit/>
          </a:bodyPr>
          <a:lstStyle/>
          <a:p>
            <a:pPr algn="l" rtl="0">
              <a:buSzPct val="25000"/>
            </a:pPr>
            <a:r>
              <a:rPr lang="en-US" sz="2400" b="1">
                <a:solidFill>
                  <a:srgbClr val="334284"/>
                </a:solidFill>
                <a:latin typeface="Raleway"/>
                <a:ea typeface="Raleway"/>
                <a:cs typeface="Raleway"/>
                <a:sym typeface="Raleway"/>
              </a:rPr>
              <a:t> Improved Decision-Making and Policy</a:t>
            </a:r>
          </a:p>
          <a:p>
            <a:pPr algn="l" rtl="0"/>
            <a:endParaRPr b="1">
              <a:latin typeface="Raleway"/>
              <a:ea typeface="Raleway"/>
              <a:cs typeface="Raleway"/>
              <a:sym typeface="Raleway"/>
            </a:endParaRPr>
          </a:p>
        </p:txBody>
      </p:sp>
      <p:pic>
        <p:nvPicPr>
          <p:cNvPr id="279" name="Shape 279"/>
          <p:cNvPicPr preferRelativeResize="0"/>
          <p:nvPr/>
        </p:nvPicPr>
        <p:blipFill rotWithShape="1">
          <a:blip r:embed="rId3">
            <a:alphaModFix/>
          </a:blip>
          <a:srcRect/>
          <a:stretch/>
        </p:blipFill>
        <p:spPr>
          <a:xfrm>
            <a:off x="1557847" y="3638383"/>
            <a:ext cx="2760900" cy="2007600"/>
          </a:xfrm>
          <a:prstGeom prst="rect">
            <a:avLst/>
          </a:prstGeom>
          <a:noFill/>
          <a:ln>
            <a:noFill/>
          </a:ln>
        </p:spPr>
      </p:pic>
      <p:sp>
        <p:nvSpPr>
          <p:cNvPr id="280" name="Shape 280"/>
          <p:cNvSpPr txBox="1"/>
          <p:nvPr/>
        </p:nvSpPr>
        <p:spPr>
          <a:xfrm>
            <a:off x="2394178" y="2083912"/>
            <a:ext cx="5351700" cy="589200"/>
          </a:xfrm>
          <a:prstGeom prst="rect">
            <a:avLst/>
          </a:prstGeom>
          <a:noFill/>
          <a:ln>
            <a:noFill/>
          </a:ln>
        </p:spPr>
        <p:txBody>
          <a:bodyPr lIns="91425" tIns="91425" rIns="91425" bIns="91425" anchor="ctr" anchorCtr="0">
            <a:noAutofit/>
          </a:bodyPr>
          <a:lstStyle/>
          <a:p>
            <a:pPr rtl="0"/>
            <a:r>
              <a:rPr lang="en-US" sz="2400" b="1">
                <a:solidFill>
                  <a:srgbClr val="334284"/>
                </a:solidFill>
                <a:latin typeface="Raleway"/>
                <a:ea typeface="Raleway"/>
                <a:cs typeface="Raleway"/>
                <a:sym typeface="Raleway"/>
              </a:rPr>
              <a:t>Increased Citizen Empowerment</a:t>
            </a:r>
          </a:p>
        </p:txBody>
      </p:sp>
      <p:sp>
        <p:nvSpPr>
          <p:cNvPr id="281" name="Shape 281"/>
          <p:cNvSpPr txBox="1"/>
          <p:nvPr/>
        </p:nvSpPr>
        <p:spPr>
          <a:xfrm>
            <a:off x="2895578" y="2765512"/>
            <a:ext cx="6874200" cy="589200"/>
          </a:xfrm>
          <a:prstGeom prst="rect">
            <a:avLst/>
          </a:prstGeom>
          <a:noFill/>
          <a:ln>
            <a:noFill/>
          </a:ln>
        </p:spPr>
        <p:txBody>
          <a:bodyPr lIns="91425" tIns="91425" rIns="91425" bIns="91425" anchor="ctr" anchorCtr="0">
            <a:noAutofit/>
          </a:bodyPr>
          <a:lstStyle/>
          <a:p>
            <a:pPr rtl="0"/>
            <a:r>
              <a:rPr lang="en-US" sz="2400" b="1">
                <a:solidFill>
                  <a:srgbClr val="334284"/>
                </a:solidFill>
                <a:latin typeface="Raleway"/>
                <a:ea typeface="Raleway"/>
                <a:cs typeface="Raleway"/>
                <a:sym typeface="Raleway"/>
              </a:rPr>
              <a:t>Increased Innovation and Entrepreneurship</a:t>
            </a:r>
          </a:p>
        </p:txBody>
      </p:sp>
      <p:sp>
        <p:nvSpPr>
          <p:cNvPr id="282" name="Shape 282"/>
          <p:cNvSpPr txBox="1">
            <a:spLocks noGrp="1"/>
          </p:cNvSpPr>
          <p:nvPr>
            <p:ph type="sldNum" sz="quarter" idx="12"/>
          </p:nvPr>
        </p:nvSpPr>
        <p:spPr>
          <a:prstGeom prst="rect">
            <a:avLst/>
          </a:prstGeom>
          <a:noFill/>
          <a:ln>
            <a:noFill/>
          </a:ln>
        </p:spPr>
        <p:txBody>
          <a:bodyPr vert="horz" lIns="91425" tIns="45700" rIns="91425" bIns="45700" rtlCol="0" anchor="ctr" anchorCtr="0">
            <a:noAutofit/>
          </a:bodyPr>
          <a:lstStyle/>
          <a:p>
            <a:pPr algn="r" rtl="0">
              <a:buSzPct val="25000"/>
            </a:pPr>
            <a:fld id="{00000000-1234-1234-1234-123412341234}" type="slidenum">
              <a:rPr lang="en-US" sz="1200">
                <a:solidFill>
                  <a:srgbClr val="888888"/>
                </a:solidFill>
                <a:latin typeface="Calibri"/>
                <a:ea typeface="Calibri"/>
                <a:cs typeface="Calibri"/>
                <a:sym typeface="Calibri"/>
              </a:rPr>
              <a:pPr algn="r" rtl="0">
                <a:buSzPct val="25000"/>
              </a:pPr>
              <a:t>7</a:t>
            </a:fld>
            <a:endParaRPr lang="en-US" sz="1200">
              <a:solidFill>
                <a:srgbClr val="888888"/>
              </a:solidFill>
              <a:latin typeface="Calibri"/>
              <a:ea typeface="Calibri"/>
              <a:cs typeface="Calibri"/>
              <a:sym typeface="Calibri"/>
            </a:endParaRPr>
          </a:p>
        </p:txBody>
      </p:sp>
      <p:sp>
        <p:nvSpPr>
          <p:cNvPr id="10" name="Slide Number Placeholder 4"/>
          <p:cNvSpPr txBox="1">
            <a:spLocks/>
          </p:cNvSpPr>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7</a:t>
            </a:fld>
            <a:endParaRPr lang="en-US" dirty="0"/>
          </a:p>
        </p:txBody>
      </p:sp>
    </p:spTree>
    <p:extLst>
      <p:ext uri="{BB962C8B-B14F-4D97-AF65-F5344CB8AC3E}">
        <p14:creationId xmlns:p14="http://schemas.microsoft.com/office/powerpoint/2010/main" val="1469978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p:cNvPicPr preferRelativeResize="0"/>
          <p:nvPr/>
        </p:nvPicPr>
        <p:blipFill rotWithShape="1">
          <a:blip r:embed="rId3">
            <a:alphaModFix/>
          </a:blip>
          <a:srcRect/>
          <a:stretch/>
        </p:blipFill>
        <p:spPr>
          <a:xfrm>
            <a:off x="1008195" y="1594264"/>
            <a:ext cx="6029999" cy="4386000"/>
          </a:xfrm>
          <a:prstGeom prst="rect">
            <a:avLst/>
          </a:prstGeom>
          <a:noFill/>
          <a:ln>
            <a:noFill/>
          </a:ln>
        </p:spPr>
      </p:pic>
      <p:sp>
        <p:nvSpPr>
          <p:cNvPr id="302" name="Shape 302"/>
          <p:cNvSpPr txBox="1"/>
          <p:nvPr/>
        </p:nvSpPr>
        <p:spPr>
          <a:xfrm>
            <a:off x="1737531" y="503754"/>
            <a:ext cx="7914000" cy="584100"/>
          </a:xfrm>
          <a:prstGeom prst="rect">
            <a:avLst/>
          </a:prstGeom>
          <a:noFill/>
          <a:ln>
            <a:noFill/>
          </a:ln>
        </p:spPr>
        <p:txBody>
          <a:bodyPr lIns="91425" tIns="45700" rIns="91425" bIns="45700" anchor="ctr" anchorCtr="0">
            <a:noAutofit/>
          </a:bodyPr>
          <a:lstStyle/>
          <a:p>
            <a:pPr lvl="1" algn="l" rtl="0">
              <a:buSzPct val="25000"/>
            </a:pPr>
            <a:r>
              <a:rPr lang="en-US" sz="3000" b="1">
                <a:solidFill>
                  <a:srgbClr val="A35533"/>
                </a:solidFill>
                <a:latin typeface="Raleway"/>
                <a:ea typeface="Raleway"/>
                <a:cs typeface="Raleway"/>
                <a:sym typeface="Raleway"/>
              </a:rPr>
              <a:t>Harnessing the Data Revolution</a:t>
            </a:r>
          </a:p>
        </p:txBody>
      </p:sp>
      <p:sp>
        <p:nvSpPr>
          <p:cNvPr id="303" name="Shape 303"/>
          <p:cNvSpPr/>
          <p:nvPr/>
        </p:nvSpPr>
        <p:spPr>
          <a:xfrm>
            <a:off x="1737531" y="1017391"/>
            <a:ext cx="7533000" cy="369300"/>
          </a:xfrm>
          <a:prstGeom prst="rect">
            <a:avLst/>
          </a:prstGeom>
          <a:noFill/>
          <a:ln>
            <a:noFill/>
          </a:ln>
        </p:spPr>
        <p:txBody>
          <a:bodyPr lIns="91425" tIns="45700" rIns="91425" bIns="45700" anchor="t" anchorCtr="0">
            <a:noAutofit/>
          </a:bodyPr>
          <a:lstStyle/>
          <a:p>
            <a:pPr algn="l" rtl="0">
              <a:buSzPct val="25000"/>
            </a:pPr>
            <a:r>
              <a:rPr lang="en-US" sz="2000" i="1">
                <a:solidFill>
                  <a:srgbClr val="42508E"/>
                </a:solidFill>
                <a:latin typeface="Raleway"/>
                <a:ea typeface="Raleway"/>
                <a:cs typeface="Raleway"/>
                <a:sym typeface="Raleway"/>
              </a:rPr>
              <a:t>“Data is the Oil of the 21</a:t>
            </a:r>
            <a:r>
              <a:rPr lang="en-US" sz="2000" i="1" baseline="30000">
                <a:solidFill>
                  <a:srgbClr val="42508E"/>
                </a:solidFill>
                <a:latin typeface="Raleway"/>
                <a:ea typeface="Raleway"/>
                <a:cs typeface="Raleway"/>
                <a:sym typeface="Raleway"/>
              </a:rPr>
              <a:t>st</a:t>
            </a:r>
            <a:r>
              <a:rPr lang="en-US" sz="2000" i="1">
                <a:solidFill>
                  <a:srgbClr val="42508E"/>
                </a:solidFill>
                <a:latin typeface="Raleway"/>
                <a:ea typeface="Raleway"/>
                <a:cs typeface="Raleway"/>
                <a:sym typeface="Raleway"/>
              </a:rPr>
              <a:t> Century”</a:t>
            </a:r>
          </a:p>
        </p:txBody>
      </p:sp>
      <p:sp>
        <p:nvSpPr>
          <p:cNvPr id="304" name="Shape 304"/>
          <p:cNvSpPr txBox="1">
            <a:spLocks noGrp="1"/>
          </p:cNvSpPr>
          <p:nvPr>
            <p:ph type="body" idx="1"/>
          </p:nvPr>
        </p:nvSpPr>
        <p:spPr>
          <a:xfrm>
            <a:off x="6667562" y="1301175"/>
            <a:ext cx="3976992" cy="4386000"/>
          </a:xfrm>
          <a:prstGeom prst="rect">
            <a:avLst/>
          </a:prstGeom>
          <a:noFill/>
          <a:ln>
            <a:noFill/>
          </a:ln>
        </p:spPr>
        <p:txBody>
          <a:bodyPr vert="horz" lIns="91425" tIns="45700" rIns="91425" bIns="45700" rtlCol="0" anchor="t" anchorCtr="0">
            <a:noAutofit/>
          </a:bodyPr>
          <a:lstStyle/>
          <a:p>
            <a:pPr marL="457200" indent="-342900">
              <a:lnSpc>
                <a:spcPct val="70000"/>
              </a:lnSpc>
              <a:spcBef>
                <a:spcPts val="0"/>
              </a:spcBef>
              <a:buClr>
                <a:srgbClr val="58595C"/>
              </a:buClr>
              <a:buSzPct val="100000"/>
              <a:buFont typeface="Raleway"/>
            </a:pPr>
            <a:r>
              <a:rPr lang="en-US" sz="2400" dirty="0">
                <a:solidFill>
                  <a:srgbClr val="58595C"/>
                </a:solidFill>
                <a:latin typeface="Raleway"/>
                <a:ea typeface="Raleway"/>
                <a:cs typeface="Raleway"/>
                <a:sym typeface="Raleway"/>
              </a:rPr>
              <a:t>Supporting and complementing government and civil society efforts to generate data for statistics for the formal SDG monitoring framework</a:t>
            </a:r>
          </a:p>
          <a:p>
            <a:pPr marL="0" indent="0">
              <a:lnSpc>
                <a:spcPct val="70000"/>
              </a:lnSpc>
              <a:spcBef>
                <a:spcPts val="0"/>
              </a:spcBef>
              <a:buNone/>
            </a:pPr>
            <a:endParaRPr sz="2400" dirty="0">
              <a:latin typeface="Raleway"/>
              <a:ea typeface="Raleway"/>
              <a:cs typeface="Raleway"/>
              <a:sym typeface="Raleway"/>
            </a:endParaRPr>
          </a:p>
          <a:p>
            <a:pPr marL="457200" indent="-342900">
              <a:lnSpc>
                <a:spcPct val="70000"/>
              </a:lnSpc>
              <a:spcBef>
                <a:spcPts val="0"/>
              </a:spcBef>
              <a:buClr>
                <a:srgbClr val="58595C"/>
              </a:buClr>
              <a:buSzPct val="100000"/>
              <a:buFont typeface="Raleway"/>
            </a:pPr>
            <a:r>
              <a:rPr lang="en-US" sz="2400" dirty="0">
                <a:solidFill>
                  <a:srgbClr val="58595C"/>
                </a:solidFill>
                <a:latin typeface="Raleway"/>
                <a:ea typeface="Raleway"/>
                <a:cs typeface="Raleway"/>
                <a:sym typeface="Raleway"/>
              </a:rPr>
              <a:t>Unleashing innovation in production, accessibility and use of real-time, dynamic, disaggregated data from multiple sources</a:t>
            </a:r>
          </a:p>
        </p:txBody>
      </p:sp>
      <p:sp>
        <p:nvSpPr>
          <p:cNvPr id="8" name="Slide Number Placeholder 4"/>
          <p:cNvSpPr txBox="1">
            <a:spLocks/>
          </p:cNvSpPr>
          <p:nvPr/>
        </p:nvSpPr>
        <p:spPr>
          <a:xfrm>
            <a:off x="11363994"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a:lstStyle>
          <a:p>
            <a:fld id="{9D6418C9-A230-0445-B821-A6F866E1FA2D}" type="slidenum">
              <a:rPr lang="en-US" smtClean="0"/>
              <a:pPr/>
              <a:t>8</a:t>
            </a:fld>
            <a:endParaRPr lang="en-US" dirty="0"/>
          </a:p>
        </p:txBody>
      </p:sp>
    </p:spTree>
    <p:extLst>
      <p:ext uri="{BB962C8B-B14F-4D97-AF65-F5344CB8AC3E}">
        <p14:creationId xmlns:p14="http://schemas.microsoft.com/office/powerpoint/2010/main" val="1272339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11"/>
          <p:cNvSpPr txBox="1">
            <a:spLocks noChangeArrowheads="1"/>
          </p:cNvSpPr>
          <p:nvPr/>
        </p:nvSpPr>
        <p:spPr bwMode="auto">
          <a:xfrm>
            <a:off x="0" y="341086"/>
            <a:ext cx="11303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u="sng">
                <a:solidFill>
                  <a:schemeClr val="tx2"/>
                </a:solidFill>
                <a:latin typeface="Tahoma" charset="0"/>
                <a:ea typeface="MS PGothic" charset="0"/>
                <a:cs typeface="MS PGothic" charset="0"/>
              </a:defRPr>
            </a:lvl1pPr>
            <a:lvl2pPr marL="742950" indent="-285750" eaLnBrk="0" hangingPunct="0">
              <a:defRPr sz="3600" b="1" u="sng">
                <a:solidFill>
                  <a:schemeClr val="tx2"/>
                </a:solidFill>
                <a:latin typeface="Tahoma" charset="0"/>
                <a:ea typeface="MS PGothic" charset="0"/>
                <a:cs typeface="MS PGothic" charset="0"/>
              </a:defRPr>
            </a:lvl2pPr>
            <a:lvl3pPr marL="1143000" indent="-228600" eaLnBrk="0" hangingPunct="0">
              <a:defRPr sz="3600" b="1" u="sng">
                <a:solidFill>
                  <a:schemeClr val="tx2"/>
                </a:solidFill>
                <a:latin typeface="Tahoma" charset="0"/>
                <a:ea typeface="MS PGothic" charset="0"/>
                <a:cs typeface="MS PGothic" charset="0"/>
              </a:defRPr>
            </a:lvl3pPr>
            <a:lvl4pPr marL="1600200" indent="-228600" eaLnBrk="0" hangingPunct="0">
              <a:defRPr sz="3600" b="1" u="sng">
                <a:solidFill>
                  <a:schemeClr val="tx2"/>
                </a:solidFill>
                <a:latin typeface="Tahoma" charset="0"/>
                <a:ea typeface="MS PGothic" charset="0"/>
                <a:cs typeface="MS PGothic" charset="0"/>
              </a:defRPr>
            </a:lvl4pPr>
            <a:lvl5pPr marL="2057400" indent="-228600" eaLnBrk="0" hangingPunct="0">
              <a:defRPr sz="3600" b="1" u="sng">
                <a:solidFill>
                  <a:schemeClr val="tx2"/>
                </a:solidFill>
                <a:latin typeface="Tahoma" charset="0"/>
                <a:ea typeface="MS PGothic" charset="0"/>
                <a:cs typeface="MS PGothic" charset="0"/>
              </a:defRPr>
            </a:lvl5pPr>
            <a:lvl6pPr marL="2514600" indent="-228600" algn="ctr" eaLnBrk="0" fontAlgn="base" hangingPunct="0">
              <a:spcBef>
                <a:spcPct val="0"/>
              </a:spcBef>
              <a:spcAft>
                <a:spcPct val="0"/>
              </a:spcAft>
              <a:defRPr sz="3600" b="1" u="sng">
                <a:solidFill>
                  <a:schemeClr val="tx2"/>
                </a:solidFill>
                <a:latin typeface="Tahoma" charset="0"/>
                <a:ea typeface="MS PGothic" charset="0"/>
                <a:cs typeface="MS PGothic" charset="0"/>
              </a:defRPr>
            </a:lvl6pPr>
            <a:lvl7pPr marL="2971800" indent="-228600" algn="ctr" eaLnBrk="0" fontAlgn="base" hangingPunct="0">
              <a:spcBef>
                <a:spcPct val="0"/>
              </a:spcBef>
              <a:spcAft>
                <a:spcPct val="0"/>
              </a:spcAft>
              <a:defRPr sz="3600" b="1" u="sng">
                <a:solidFill>
                  <a:schemeClr val="tx2"/>
                </a:solidFill>
                <a:latin typeface="Tahoma" charset="0"/>
                <a:ea typeface="MS PGothic" charset="0"/>
                <a:cs typeface="MS PGothic" charset="0"/>
              </a:defRPr>
            </a:lvl7pPr>
            <a:lvl8pPr marL="3429000" indent="-228600" algn="ctr" eaLnBrk="0" fontAlgn="base" hangingPunct="0">
              <a:spcBef>
                <a:spcPct val="0"/>
              </a:spcBef>
              <a:spcAft>
                <a:spcPct val="0"/>
              </a:spcAft>
              <a:defRPr sz="3600" b="1" u="sng">
                <a:solidFill>
                  <a:schemeClr val="tx2"/>
                </a:solidFill>
                <a:latin typeface="Tahoma" charset="0"/>
                <a:ea typeface="MS PGothic" charset="0"/>
                <a:cs typeface="MS PGothic" charset="0"/>
              </a:defRPr>
            </a:lvl8pPr>
            <a:lvl9pPr marL="3886200" indent="-228600" algn="ctr" eaLnBrk="0" fontAlgn="base" hangingPunct="0">
              <a:spcBef>
                <a:spcPct val="0"/>
              </a:spcBef>
              <a:spcAft>
                <a:spcPct val="0"/>
              </a:spcAft>
              <a:defRPr sz="3600" b="1" u="sng">
                <a:solidFill>
                  <a:schemeClr val="tx2"/>
                </a:solidFill>
                <a:latin typeface="Tahoma" charset="0"/>
                <a:ea typeface="MS PGothic" charset="0"/>
                <a:cs typeface="MS PGothic" charset="0"/>
              </a:defRPr>
            </a:lvl9pPr>
          </a:lstStyle>
          <a:p>
            <a:pPr lvl="1" algn="l" rtl="0">
              <a:buSzPct val="25000"/>
            </a:pPr>
            <a:r>
              <a:rPr lang="en-US" sz="3200" u="none" dirty="0">
                <a:solidFill>
                  <a:srgbClr val="A35533"/>
                </a:solidFill>
                <a:latin typeface="Raleway"/>
                <a:ea typeface="Raleway"/>
                <a:cs typeface="Raleway"/>
                <a:sym typeface="Raleway"/>
              </a:rPr>
              <a:t>Earth Observation Data</a:t>
            </a:r>
          </a:p>
        </p:txBody>
      </p:sp>
      <p:pic>
        <p:nvPicPr>
          <p:cNvPr id="3" name="Picture 2"/>
          <p:cNvPicPr>
            <a:picLocks noChangeAspect="1"/>
          </p:cNvPicPr>
          <p:nvPr/>
        </p:nvPicPr>
        <p:blipFill>
          <a:blip r:embed="rId2"/>
          <a:stretch>
            <a:fillRect/>
          </a:stretch>
        </p:blipFill>
        <p:spPr>
          <a:xfrm>
            <a:off x="2510165" y="1310260"/>
            <a:ext cx="7936562" cy="5421632"/>
          </a:xfrm>
          <a:prstGeom prst="rect">
            <a:avLst/>
          </a:prstGeom>
        </p:spPr>
      </p:pic>
      <p:pic>
        <p:nvPicPr>
          <p:cNvPr id="4" name="Picture 3"/>
          <p:cNvPicPr>
            <a:picLocks noChangeAspect="1"/>
          </p:cNvPicPr>
          <p:nvPr/>
        </p:nvPicPr>
        <p:blipFill>
          <a:blip r:embed="rId3"/>
          <a:stretch>
            <a:fillRect/>
          </a:stretch>
        </p:blipFill>
        <p:spPr>
          <a:xfrm>
            <a:off x="291244" y="1134414"/>
            <a:ext cx="3286125" cy="1123950"/>
          </a:xfrm>
          <a:prstGeom prst="rect">
            <a:avLst/>
          </a:prstGeom>
        </p:spPr>
      </p:pic>
    </p:spTree>
    <p:extLst>
      <p:ext uri="{BB962C8B-B14F-4D97-AF65-F5344CB8AC3E}">
        <p14:creationId xmlns:p14="http://schemas.microsoft.com/office/powerpoint/2010/main" val="40664757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Summer">
      <a:dk1>
        <a:sysClr val="windowText" lastClr="000000"/>
      </a:dk1>
      <a:lt1>
        <a:sysClr val="window" lastClr="FFFFFF"/>
      </a:lt1>
      <a:dk2>
        <a:srgbClr val="D16207"/>
      </a:dk2>
      <a:lt2>
        <a:srgbClr val="F0B31E"/>
      </a:lt2>
      <a:accent1>
        <a:srgbClr val="51A6C2"/>
      </a:accent1>
      <a:accent2>
        <a:srgbClr val="51C2A9"/>
      </a:accent2>
      <a:accent3>
        <a:srgbClr val="7EC251"/>
      </a:accent3>
      <a:accent4>
        <a:srgbClr val="E1DC53"/>
      </a:accent4>
      <a:accent5>
        <a:srgbClr val="B54721"/>
      </a:accent5>
      <a:accent6>
        <a:srgbClr val="A16BB1"/>
      </a:accent6>
      <a:hlink>
        <a:srgbClr val="A40A06"/>
      </a:hlink>
      <a:folHlink>
        <a:srgbClr val="837F16"/>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33240</TotalTime>
  <Words>2089</Words>
  <Application>Microsoft Office PowerPoint</Application>
  <PresentationFormat>Custom</PresentationFormat>
  <Paragraphs>308</Paragraphs>
  <Slides>51</Slides>
  <Notes>27</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Adjacency</vt:lpstr>
      <vt:lpstr>Data Roadmaps for Sustainable Development </vt:lpstr>
      <vt:lpstr>The Global Sustainable Development Goals</vt:lpstr>
      <vt:lpstr>PowerPoint Presentation</vt:lpstr>
      <vt:lpstr>THE CHALLENGES:</vt:lpstr>
      <vt:lpstr>Civil Registration and Vital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Global Partnership has 150+ Data Champions</vt:lpstr>
      <vt:lpstr>PowerPoint Presentation</vt:lpstr>
      <vt:lpstr>Data Roadmaps for Sustainable Development</vt:lpstr>
      <vt:lpstr>What are Data Roadmaps in the Context of the Data Revolution for Sustainable Development?</vt:lpstr>
      <vt:lpstr>Country Led Approaches</vt:lpstr>
      <vt:lpstr>Colombia </vt:lpstr>
      <vt:lpstr>Egypt</vt:lpstr>
      <vt:lpstr>Egypt</vt:lpstr>
      <vt:lpstr>Data for Action</vt:lpstr>
      <vt:lpstr>A Toolbox to Support Subnational and National Stakeholders</vt:lpstr>
      <vt:lpstr>SDG Data Roadmaps Toolbox: Framework and Approach</vt:lpstr>
      <vt:lpstr>SDG Data Roadmaps Toolbox:   Categories</vt:lpstr>
      <vt:lpstr>Toolbox:  Getting Started with Data Roadmaps for Sustainable Development</vt:lpstr>
      <vt:lpstr>Toolbox:  Data for Action</vt:lpstr>
      <vt:lpstr>Toolbox:  Official Statistics for SDGs</vt:lpstr>
      <vt:lpstr>Toolbox:  Institutional, Financial and Capacity Building Needs</vt:lpstr>
      <vt:lpstr>Geospatial and earth Observations</vt:lpstr>
      <vt:lpstr>A Few Country Observations</vt:lpstr>
      <vt:lpstr>Sierra Leone</vt:lpstr>
      <vt:lpstr>PowerPoint Presentation</vt:lpstr>
      <vt:lpstr>PowerPoint Presentation</vt:lpstr>
      <vt:lpstr>PowerPoint Presentation</vt:lpstr>
      <vt:lpstr>PowerPoint Presentation</vt:lpstr>
      <vt:lpstr>PowerPoint Presentation</vt:lpstr>
      <vt:lpstr>PowerPoint Presentation</vt:lpstr>
      <vt:lpstr>Open Mapping Potential Across the SDGs</vt:lpstr>
      <vt:lpstr>Earth Observation Data Module</vt:lpstr>
      <vt:lpstr>PowerPoint Presentation</vt:lpstr>
      <vt:lpstr>PowerPoint Presentation</vt:lpstr>
      <vt:lpstr>PowerPoint Presentation</vt:lpstr>
      <vt:lpstr>Creating a Data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Doyle</dc:creator>
  <cp:lastModifiedBy>Rik Baeyens</cp:lastModifiedBy>
  <cp:revision>267</cp:revision>
  <cp:lastPrinted>2016-01-14T18:12:17Z</cp:lastPrinted>
  <dcterms:modified xsi:type="dcterms:W3CDTF">2016-11-29T13:35:47Z</dcterms:modified>
</cp:coreProperties>
</file>