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40"/>
  </p:notesMasterIdLst>
  <p:handoutMasterIdLst>
    <p:handoutMasterId r:id="rId41"/>
  </p:handoutMasterIdLst>
  <p:sldIdLst>
    <p:sldId id="256" r:id="rId3"/>
    <p:sldId id="398" r:id="rId4"/>
    <p:sldId id="454" r:id="rId5"/>
    <p:sldId id="455" r:id="rId6"/>
    <p:sldId id="458" r:id="rId7"/>
    <p:sldId id="457" r:id="rId8"/>
    <p:sldId id="456" r:id="rId9"/>
    <p:sldId id="435" r:id="rId10"/>
    <p:sldId id="400" r:id="rId11"/>
    <p:sldId id="441" r:id="rId12"/>
    <p:sldId id="433" r:id="rId13"/>
    <p:sldId id="442" r:id="rId14"/>
    <p:sldId id="443" r:id="rId15"/>
    <p:sldId id="445" r:id="rId16"/>
    <p:sldId id="401" r:id="rId17"/>
    <p:sldId id="431" r:id="rId18"/>
    <p:sldId id="432" r:id="rId19"/>
    <p:sldId id="412" r:id="rId20"/>
    <p:sldId id="469" r:id="rId21"/>
    <p:sldId id="461" r:id="rId22"/>
    <p:sldId id="462" r:id="rId23"/>
    <p:sldId id="464" r:id="rId24"/>
    <p:sldId id="468" r:id="rId25"/>
    <p:sldId id="465" r:id="rId26"/>
    <p:sldId id="466" r:id="rId27"/>
    <p:sldId id="380" r:id="rId28"/>
    <p:sldId id="362" r:id="rId29"/>
    <p:sldId id="460" r:id="rId30"/>
    <p:sldId id="459" r:id="rId31"/>
    <p:sldId id="467" r:id="rId32"/>
    <p:sldId id="446" r:id="rId33"/>
    <p:sldId id="408" r:id="rId34"/>
    <p:sldId id="409" r:id="rId35"/>
    <p:sldId id="447" r:id="rId36"/>
    <p:sldId id="448" r:id="rId37"/>
    <p:sldId id="410" r:id="rId38"/>
    <p:sldId id="411" r:id="rId3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33"/>
    <a:srgbClr val="53548A"/>
    <a:srgbClr val="AFD6E9"/>
    <a:srgbClr val="F5FF93"/>
    <a:srgbClr val="E7FF01"/>
    <a:srgbClr val="000000"/>
    <a:srgbClr val="66FFFF"/>
    <a:srgbClr val="CC0066"/>
    <a:srgbClr val="33CC33"/>
  </p:clrMru>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99" autoAdjust="0"/>
    <p:restoredTop sz="94984" autoAdjust="0"/>
  </p:normalViewPr>
  <p:slideViewPr>
    <p:cSldViewPr>
      <p:cViewPr>
        <p:scale>
          <a:sx n="75" d="100"/>
          <a:sy n="75" d="100"/>
        </p:scale>
        <p:origin x="-77"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
    </p:cViewPr>
  </p:sorterViewPr>
  <p:notesViewPr>
    <p:cSldViewPr>
      <p:cViewPr varScale="1">
        <p:scale>
          <a:sx n="71" d="100"/>
          <a:sy n="71" d="100"/>
        </p:scale>
        <p:origin x="-2813" y="-8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4CD819-827A-4355-BC55-BC2EFF343CD1}" type="datetimeFigureOut">
              <a:rPr lang="it-IT" smtClean="0"/>
              <a:pPr/>
              <a:t>06/11/2016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51CF55-8342-45B2-8FB0-B004E5CE6FF6}"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it-IT"/>
          </a:p>
        </p:txBody>
      </p:sp>
      <p:sp>
        <p:nvSpPr>
          <p:cNvPr id="99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fld id="{C593A841-E1D7-427D-B95A-EC29C0921306}" type="datetimeFigureOut">
              <a:rPr lang="it-IT"/>
              <a:pPr/>
              <a:t>06/11/2016</a:t>
            </a:fld>
            <a:endParaRPr lang="it-IT"/>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9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99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it-IT"/>
          </a:p>
        </p:txBody>
      </p:sp>
      <p:sp>
        <p:nvSpPr>
          <p:cNvPr id="99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703B781-9744-4547-9764-3D475E27AAEC}"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3</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Webcams</a:t>
            </a:r>
            <a:r>
              <a:rPr lang="en-NZ" baseline="0" dirty="0"/>
              <a:t> around the Island are frequently obscured by steam and cloud making it hard to monitor the lake. Amplitude images acquired by both ascending and descending spotlight images help to track the amount of water in the lake. On the left is a webcam photo taken just before the April eruption with the corresponding SAR image below. On the right is the post eruption image and shows the emptying of the lake and collapsed region (red line)</a:t>
            </a:r>
            <a:endParaRPr lang="en-NZ" dirty="0"/>
          </a:p>
        </p:txBody>
      </p:sp>
      <p:sp>
        <p:nvSpPr>
          <p:cNvPr id="4" name="Slide Number Placeholder 3"/>
          <p:cNvSpPr>
            <a:spLocks noGrp="1"/>
          </p:cNvSpPr>
          <p:nvPr>
            <p:ph type="sldNum" sz="quarter" idx="10"/>
          </p:nvPr>
        </p:nvSpPr>
        <p:spPr/>
        <p:txBody>
          <a:bodyPr/>
          <a:lstStyle/>
          <a:p>
            <a:fld id="{38AD1260-29DE-4C7D-B4A0-40F7E3F68248}" type="slidenum">
              <a:rPr lang="en-NZ" smtClean="0"/>
              <a:pPr/>
              <a:t>24</a:t>
            </a:fld>
            <a:endParaRPr lang="en-NZ"/>
          </a:p>
        </p:txBody>
      </p:sp>
    </p:spTree>
    <p:extLst>
      <p:ext uri="{BB962C8B-B14F-4D97-AF65-F5344CB8AC3E}">
        <p14:creationId xmlns="" xmlns:p14="http://schemas.microsoft.com/office/powerpoint/2010/main" val="105082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Webcams</a:t>
            </a:r>
            <a:r>
              <a:rPr lang="en-NZ" baseline="0" dirty="0"/>
              <a:t> around the Island are frequently obscured by steam and cloud making it hard to monitor the lake. Amplitude images acquired by both ascending and descending spotlight images help to track the amount of water in the lake. On the left is a webcam photo taken just before the April eruption with the corresponding SAR image below. On the right is the post eruption image and shows the emptying of the lake and collapsed region (red line)</a:t>
            </a:r>
            <a:endParaRPr lang="en-NZ" dirty="0"/>
          </a:p>
        </p:txBody>
      </p:sp>
      <p:sp>
        <p:nvSpPr>
          <p:cNvPr id="4" name="Slide Number Placeholder 3"/>
          <p:cNvSpPr>
            <a:spLocks noGrp="1"/>
          </p:cNvSpPr>
          <p:nvPr>
            <p:ph type="sldNum" sz="quarter" idx="10"/>
          </p:nvPr>
        </p:nvSpPr>
        <p:spPr/>
        <p:txBody>
          <a:bodyPr/>
          <a:lstStyle/>
          <a:p>
            <a:fld id="{38AD1260-29DE-4C7D-B4A0-40F7E3F68248}" type="slidenum">
              <a:rPr lang="en-NZ" smtClean="0"/>
              <a:pPr/>
              <a:t>25</a:t>
            </a:fld>
            <a:endParaRPr lang="en-NZ"/>
          </a:p>
        </p:txBody>
      </p:sp>
    </p:spTree>
    <p:extLst>
      <p:ext uri="{BB962C8B-B14F-4D97-AF65-F5344CB8AC3E}">
        <p14:creationId xmlns="" xmlns:p14="http://schemas.microsoft.com/office/powerpoint/2010/main" val="1050822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27</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30</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31</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32</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33</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r>
              <a:rPr lang="en-US" sz="1200" kern="1200" dirty="0" smtClean="0">
                <a:solidFill>
                  <a:schemeClr val="tx1"/>
                </a:solidFill>
                <a:latin typeface="Calibri" pitchFamily="34" charset="0"/>
                <a:ea typeface="+mn-ea"/>
                <a:cs typeface="+mn-cs"/>
              </a:rPr>
              <a:t>in-situ data providers (mostly national agencies, but also international projects), </a:t>
            </a:r>
            <a:endParaRPr lang="it-IT" sz="1200" kern="1200" dirty="0" smtClean="0">
              <a:solidFill>
                <a:schemeClr val="tx1"/>
              </a:solidFill>
              <a:latin typeface="Calibri" pitchFamily="34" charset="0"/>
              <a:ea typeface="+mn-ea"/>
              <a:cs typeface="+mn-cs"/>
            </a:endParaRPr>
          </a:p>
          <a:p>
            <a:pPr lvl="0"/>
            <a:r>
              <a:rPr lang="en-US" sz="1200" kern="1200" dirty="0" smtClean="0">
                <a:solidFill>
                  <a:schemeClr val="tx1"/>
                </a:solidFill>
                <a:latin typeface="Calibri" pitchFamily="34" charset="0"/>
                <a:ea typeface="+mn-ea"/>
                <a:cs typeface="+mn-cs"/>
              </a:rPr>
              <a:t>satellite data providers (CEOS space agencies),</a:t>
            </a:r>
            <a:endParaRPr lang="it-IT" sz="1200" kern="1200" dirty="0" smtClean="0">
              <a:solidFill>
                <a:schemeClr val="tx1"/>
              </a:solidFill>
              <a:latin typeface="Calibri" pitchFamily="34" charset="0"/>
              <a:ea typeface="+mn-ea"/>
              <a:cs typeface="+mn-cs"/>
            </a:endParaRPr>
          </a:p>
          <a:p>
            <a:pPr lvl="0"/>
            <a:r>
              <a:rPr lang="en-US" sz="1200" kern="1200" dirty="0" smtClean="0">
                <a:solidFill>
                  <a:schemeClr val="tx1"/>
                </a:solidFill>
                <a:latin typeface="Calibri" pitchFamily="34" charset="0"/>
                <a:ea typeface="+mn-ea"/>
                <a:cs typeface="+mn-cs"/>
              </a:rPr>
              <a:t>the global scientific community (knowledge providers)</a:t>
            </a:r>
            <a:endParaRPr lang="it-IT" sz="1200" kern="1200" dirty="0" smtClean="0">
              <a:solidFill>
                <a:schemeClr val="tx1"/>
              </a:solidFill>
              <a:latin typeface="Calibri" pitchFamily="34" charset="0"/>
              <a:ea typeface="+mn-ea"/>
              <a:cs typeface="+mn-cs"/>
            </a:endParaRPr>
          </a:p>
          <a:p>
            <a:pPr lvl="0"/>
            <a:r>
              <a:rPr lang="en-US" sz="1200" kern="1200" dirty="0" smtClean="0">
                <a:solidFill>
                  <a:schemeClr val="tx1"/>
                </a:solidFill>
                <a:latin typeface="Calibri" pitchFamily="34" charset="0"/>
                <a:ea typeface="+mn-ea"/>
                <a:cs typeface="+mn-cs"/>
              </a:rPr>
              <a:t>the local DRM community (end-users)</a:t>
            </a:r>
            <a:endParaRPr lang="it-IT" sz="1200" kern="1200" dirty="0" smtClean="0">
              <a:solidFill>
                <a:schemeClr val="tx1"/>
              </a:solidFill>
              <a:latin typeface="Calibri" pitchFamily="34" charset="0"/>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34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8</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18</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703B781-9744-4547-9764-3D475E27AAEC}" type="slidenum">
              <a:rPr lang="it-IT" smtClean="0"/>
              <a:pPr/>
              <a:t>19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Photos show the collapse of lake</a:t>
            </a:r>
            <a:r>
              <a:rPr lang="en-NZ" baseline="0" dirty="0"/>
              <a:t> wall into the lake which led to the eruption on 27</a:t>
            </a:r>
            <a:r>
              <a:rPr lang="en-NZ" baseline="30000" dirty="0"/>
              <a:t>th</a:t>
            </a:r>
            <a:r>
              <a:rPr lang="en-NZ" baseline="0" dirty="0"/>
              <a:t> April</a:t>
            </a:r>
            <a:endParaRPr lang="en-NZ" dirty="0"/>
          </a:p>
        </p:txBody>
      </p:sp>
      <p:sp>
        <p:nvSpPr>
          <p:cNvPr id="4" name="Slide Number Placeholder 3"/>
          <p:cNvSpPr>
            <a:spLocks noGrp="1"/>
          </p:cNvSpPr>
          <p:nvPr>
            <p:ph type="sldNum" sz="quarter" idx="10"/>
          </p:nvPr>
        </p:nvSpPr>
        <p:spPr/>
        <p:txBody>
          <a:bodyPr/>
          <a:lstStyle/>
          <a:p>
            <a:fld id="{38AD1260-29DE-4C7D-B4A0-40F7E3F68248}" type="slidenum">
              <a:rPr lang="en-NZ" smtClean="0"/>
              <a:pPr/>
              <a:t>20</a:t>
            </a:fld>
            <a:endParaRPr lang="en-NZ"/>
          </a:p>
        </p:txBody>
      </p:sp>
    </p:spTree>
    <p:extLst>
      <p:ext uri="{BB962C8B-B14F-4D97-AF65-F5344CB8AC3E}">
        <p14:creationId xmlns="" xmlns:p14="http://schemas.microsoft.com/office/powerpoint/2010/main" val="302099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err="1"/>
              <a:t>InSAR</a:t>
            </a:r>
            <a:r>
              <a:rPr lang="en-NZ" dirty="0"/>
              <a:t> has</a:t>
            </a:r>
            <a:r>
              <a:rPr lang="en-NZ" baseline="0" dirty="0"/>
              <a:t> indicated that the SW crater wall is sliding towards the lake. This was not previously recognised due to lack of ground observations which have typically focussed on the crater floor. Data also shows periods of crater floor uplift, probably related to pressurization of the shallow hydrothermal system.</a:t>
            </a:r>
            <a:endParaRPr lang="en-NZ" dirty="0"/>
          </a:p>
        </p:txBody>
      </p:sp>
      <p:sp>
        <p:nvSpPr>
          <p:cNvPr id="4" name="Slide Number Placeholder 3"/>
          <p:cNvSpPr>
            <a:spLocks noGrp="1"/>
          </p:cNvSpPr>
          <p:nvPr>
            <p:ph type="sldNum" sz="quarter" idx="10"/>
          </p:nvPr>
        </p:nvSpPr>
        <p:spPr/>
        <p:txBody>
          <a:bodyPr/>
          <a:lstStyle/>
          <a:p>
            <a:fld id="{38AD1260-29DE-4C7D-B4A0-40F7E3F68248}" type="slidenum">
              <a:rPr lang="en-NZ" smtClean="0"/>
              <a:pPr/>
              <a:t>21</a:t>
            </a:fld>
            <a:endParaRPr lang="en-NZ"/>
          </a:p>
        </p:txBody>
      </p:sp>
    </p:spTree>
    <p:extLst>
      <p:ext uri="{BB962C8B-B14F-4D97-AF65-F5344CB8AC3E}">
        <p14:creationId xmlns="" xmlns:p14="http://schemas.microsoft.com/office/powerpoint/2010/main" val="56638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As</a:t>
            </a:r>
            <a:r>
              <a:rPr lang="en-NZ" baseline="0" dirty="0"/>
              <a:t> the lake level drops there appears to be an acceleration in the slope. Black line shows the change in the area of the lake based on the amplitude images. The black, red and blue points are the </a:t>
            </a:r>
            <a:r>
              <a:rPr lang="en-NZ" baseline="0" dirty="0" err="1"/>
              <a:t>timeseries</a:t>
            </a:r>
            <a:r>
              <a:rPr lang="en-NZ" baseline="0" dirty="0"/>
              <a:t> for points at the base, middle and top of the landslide.</a:t>
            </a:r>
            <a:endParaRPr lang="en-NZ" dirty="0"/>
          </a:p>
        </p:txBody>
      </p:sp>
      <p:sp>
        <p:nvSpPr>
          <p:cNvPr id="4" name="Slide Number Placeholder 3"/>
          <p:cNvSpPr>
            <a:spLocks noGrp="1"/>
          </p:cNvSpPr>
          <p:nvPr>
            <p:ph type="sldNum" sz="quarter" idx="10"/>
          </p:nvPr>
        </p:nvSpPr>
        <p:spPr/>
        <p:txBody>
          <a:bodyPr/>
          <a:lstStyle/>
          <a:p>
            <a:fld id="{38AD1260-29DE-4C7D-B4A0-40F7E3F68248}" type="slidenum">
              <a:rPr lang="en-NZ" smtClean="0"/>
              <a:pPr/>
              <a:t>22</a:t>
            </a:fld>
            <a:endParaRPr lang="en-NZ"/>
          </a:p>
        </p:txBody>
      </p:sp>
    </p:spTree>
    <p:extLst>
      <p:ext uri="{BB962C8B-B14F-4D97-AF65-F5344CB8AC3E}">
        <p14:creationId xmlns="" xmlns:p14="http://schemas.microsoft.com/office/powerpoint/2010/main" val="281246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7E85E7A5-7482-4E77-BFFB-D60AAB164C4E}" type="datetimeFigureOut">
              <a:rPr lang="it-IT"/>
              <a:pPr/>
              <a:t>06/11/2016</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B1DB9DD-C9BE-45C4-B72B-0104B04A29FC}"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5DAF7775-E439-40CF-B3DA-17D9F0F38C30}" type="datetimeFigureOut">
              <a:rPr lang="it-IT"/>
              <a:pPr/>
              <a:t>06/11/2016</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686D369-852B-43D7-9D46-F4D722D5DF23}"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B8AF8E6B-711E-4D42-8EE3-A1217F05B929}" type="datetimeFigureOut">
              <a:rPr lang="it-IT"/>
              <a:pPr/>
              <a:t>06/11/2016</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8BFD76A3-5F91-40CC-8E6A-52F98C8496FE}"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tangolo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ttangolo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ttangolo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ttangolo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ttangolo arrotondato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ttangolo arrotondato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ttangolo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2401887"/>
            <a:ext cx="8458200" cy="1470025"/>
          </a:xfrm>
        </p:spPr>
        <p:txBody>
          <a:bodyPr anchor="b"/>
          <a:lstStyle>
            <a:lvl1pPr>
              <a:defRPr sz="4400">
                <a:solidFill>
                  <a:schemeClr val="bg1"/>
                </a:solidFill>
              </a:defRPr>
            </a:lvl1pPr>
          </a:lstStyle>
          <a:p>
            <a:endParaRPr kumimoji="0" lang="en-US" dirty="0"/>
          </a:p>
        </p:txBody>
      </p:sp>
      <p:sp>
        <p:nvSpPr>
          <p:cNvPr id="9" name="Sottotito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705600" y="4206240"/>
            <a:ext cx="960120" cy="457200"/>
          </a:xfrm>
        </p:spPr>
        <p:txBody>
          <a:bodyPr/>
          <a:lstStyle/>
          <a:p>
            <a:fld id="{C3F416CD-67A3-4CF0-A210-F6AF31AC147F}" type="datetimeFigureOut">
              <a:rPr lang="en-US" smtClean="0"/>
              <a:pPr/>
              <a:t>11/6/2016</a:t>
            </a:fld>
            <a:endParaRPr lang="en-US"/>
          </a:p>
        </p:txBody>
      </p:sp>
      <p:sp>
        <p:nvSpPr>
          <p:cNvPr id="17" name="Segnaposto piè di pagina 16"/>
          <p:cNvSpPr>
            <a:spLocks noGrp="1"/>
          </p:cNvSpPr>
          <p:nvPr>
            <p:ph type="ftr" sz="quarter" idx="11"/>
          </p:nvPr>
        </p:nvSpPr>
        <p:spPr>
          <a:xfrm>
            <a:off x="5410200" y="4205288"/>
            <a:ext cx="1295400" cy="457200"/>
          </a:xfrm>
        </p:spPr>
        <p:txBody>
          <a:bodyPr/>
          <a:lstStyle/>
          <a:p>
            <a:endParaRPr kumimoji="0" lang="en-US" dirty="0"/>
          </a:p>
        </p:txBody>
      </p:sp>
      <p:sp>
        <p:nvSpPr>
          <p:cNvPr id="29" name="Segnaposto numero diapositiva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‹N›</a:t>
            </a:fld>
            <a:endParaRPr kumimoji="0" lang="en-US" sz="1800"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F416CD-67A3-4CF0-A210-F6AF31AC147F}" type="datetimeFigureOut">
              <a:rPr lang="en-US" smtClean="0"/>
              <a:pPr/>
              <a:t>11/6/2016</a:t>
            </a:fld>
            <a:endParaRPr lang="en-US"/>
          </a:p>
        </p:txBody>
      </p:sp>
      <p:sp>
        <p:nvSpPr>
          <p:cNvPr id="5" name="Segnaposto piè di pagina 4"/>
          <p:cNvSpPr>
            <a:spLocks noGrp="1"/>
          </p:cNvSpPr>
          <p:nvPr>
            <p:ph type="ftr" sz="quarter" idx="11"/>
          </p:nvPr>
        </p:nvSpPr>
        <p:spPr/>
        <p:txBody>
          <a:bodyPr/>
          <a:lstStyle/>
          <a:p>
            <a:pPr>
              <a:defRPr/>
            </a:pPr>
            <a:r>
              <a:rPr lang="it-IT" smtClean="0"/>
              <a:t>V Convegno Nazionale del Gruppo GIT         14-16 Giugno 2010</a:t>
            </a:r>
            <a:endParaRPr lang="it-IT"/>
          </a:p>
        </p:txBody>
      </p:sp>
      <p:sp>
        <p:nvSpPr>
          <p:cNvPr id="6" name="Segnaposto numero diapositiva 5"/>
          <p:cNvSpPr>
            <a:spLocks noGrp="1"/>
          </p:cNvSpPr>
          <p:nvPr>
            <p:ph type="sldNum" sz="quarter" idx="12"/>
          </p:nvPr>
        </p:nvSpPr>
        <p:spPr/>
        <p:txBody>
          <a:bodyPr/>
          <a:lstStyle/>
          <a:p>
            <a:fld id="{96652B35-718D-4E28-AFEB-B694A3B357E8}" type="slidenum">
              <a:rPr kumimoji="0" lang="en-US" smtClean="0"/>
              <a:pPr/>
              <a:t>‹N›</a:t>
            </a:fld>
            <a:endParaRPr kumimoji="0" lang="en-US"/>
          </a:p>
        </p:txBody>
      </p:sp>
      <p:sp>
        <p:nvSpPr>
          <p:cNvPr id="8" name="Segnaposto contenuto 7"/>
          <p:cNvSpPr>
            <a:spLocks noGrp="1"/>
          </p:cNvSpPr>
          <p:nvPr>
            <p:ph sz="quarter" idx="13"/>
          </p:nvPr>
        </p:nvSpPr>
        <p:spPr>
          <a:xfrm>
            <a:off x="2286000" y="228600"/>
            <a:ext cx="914400" cy="914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C3F416CD-67A3-4CF0-A210-F6AF31AC147F}" type="datetimeFigureOut">
              <a:rPr lang="en-US" smtClean="0"/>
              <a:pPr/>
              <a:t>11/6/2016</a:t>
            </a:fld>
            <a:endParaRPr lang="en-US"/>
          </a:p>
        </p:txBody>
      </p:sp>
      <p:sp>
        <p:nvSpPr>
          <p:cNvPr id="5" name="Segnaposto piè di pagina 4"/>
          <p:cNvSpPr>
            <a:spLocks noGrp="1"/>
          </p:cNvSpPr>
          <p:nvPr>
            <p:ph type="ftr" sz="quarter" idx="11"/>
          </p:nvPr>
        </p:nvSpPr>
        <p:spPr/>
        <p:txBody>
          <a:bodyPr/>
          <a:lstStyle/>
          <a:p>
            <a:pPr>
              <a:defRPr/>
            </a:pPr>
            <a:r>
              <a:rPr lang="it-IT" smtClean="0"/>
              <a:t>V Convegno Nazionale del Gruppo GIT         14-16 Giugno 2010</a:t>
            </a:r>
            <a:endParaRPr lang="it-IT"/>
          </a:p>
        </p:txBody>
      </p:sp>
      <p:sp>
        <p:nvSpPr>
          <p:cNvPr id="6" name="Segnaposto numero diapositiva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3F416CD-67A3-4CF0-A210-F6AF31AC147F}" type="datetimeFigureOut">
              <a:rPr lang="en-US" smtClean="0"/>
              <a:pPr/>
              <a:t>11/6/2016</a:t>
            </a:fld>
            <a:endParaRPr lang="en-US"/>
          </a:p>
        </p:txBody>
      </p:sp>
      <p:sp>
        <p:nvSpPr>
          <p:cNvPr id="6" name="Segnaposto piè di pagina 5"/>
          <p:cNvSpPr>
            <a:spLocks noGrp="1"/>
          </p:cNvSpPr>
          <p:nvPr>
            <p:ph type="ftr" sz="quarter" idx="11"/>
          </p:nvPr>
        </p:nvSpPr>
        <p:spPr/>
        <p:txBody>
          <a:bodyPr/>
          <a:lstStyle/>
          <a:p>
            <a:pPr>
              <a:defRPr/>
            </a:pPr>
            <a:r>
              <a:rPr lang="it-IT" smtClean="0"/>
              <a:t>V Convegno Nazionale del Gruppo GIT         14-16 Giugno 2010</a:t>
            </a:r>
            <a:endParaRPr lang="it-IT"/>
          </a:p>
        </p:txBody>
      </p:sp>
      <p:sp>
        <p:nvSpPr>
          <p:cNvPr id="7" name="Segnaposto numero diapositiva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143000"/>
            <a:ext cx="8382000" cy="1069848"/>
          </a:xfrm>
        </p:spPr>
        <p:txBody>
          <a:bodyPr anchor="ctr"/>
          <a:lstStyle>
            <a:lvl1pPr>
              <a:defRPr sz="4000" b="0" i="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data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11/6/2016</a:t>
            </a:fld>
            <a:endParaRPr lang="en-US"/>
          </a:p>
        </p:txBody>
      </p:sp>
      <p:sp>
        <p:nvSpPr>
          <p:cNvPr id="27" name="Segnaposto numero diapositiva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‹N›</a:t>
            </a:fld>
            <a:endParaRPr kumimoji="0" lang="en-US"/>
          </a:p>
        </p:txBody>
      </p:sp>
      <p:sp>
        <p:nvSpPr>
          <p:cNvPr id="28" name="Segnaposto piè di pagina 27"/>
          <p:cNvSpPr>
            <a:spLocks noGrp="1"/>
          </p:cNvSpPr>
          <p:nvPr>
            <p:ph type="ftr" sz="quarter" idx="12"/>
          </p:nvPr>
        </p:nvSpPr>
        <p:spPr/>
        <p:txBody>
          <a:bodyPr rtlCol="0"/>
          <a:lstStyle/>
          <a:p>
            <a:pPr>
              <a:defRPr/>
            </a:pPr>
            <a:r>
              <a:rPr lang="it-IT" smtClean="0"/>
              <a:t>V Convegno Nazionale del Gruppo GIT         14-16 Giugno 2010</a:t>
            </a:r>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a:xfrm>
            <a:off x="6583680" y="612648"/>
            <a:ext cx="957264" cy="457200"/>
          </a:xfrm>
        </p:spPr>
        <p:txBody>
          <a:bodyPr/>
          <a:lstStyle/>
          <a:p>
            <a:fld id="{C3F416CD-67A3-4CF0-A210-F6AF31AC147F}" type="datetimeFigureOut">
              <a:rPr lang="en-US" smtClean="0"/>
              <a:pPr/>
              <a:t>11/6/2016</a:t>
            </a:fld>
            <a:endParaRPr lang="en-US"/>
          </a:p>
        </p:txBody>
      </p:sp>
      <p:sp>
        <p:nvSpPr>
          <p:cNvPr id="4" name="Segnaposto piè di pagina 3"/>
          <p:cNvSpPr>
            <a:spLocks noGrp="1"/>
          </p:cNvSpPr>
          <p:nvPr>
            <p:ph type="ftr" sz="quarter" idx="11"/>
          </p:nvPr>
        </p:nvSpPr>
        <p:spPr>
          <a:xfrm>
            <a:off x="5257800" y="612648"/>
            <a:ext cx="1325880" cy="457200"/>
          </a:xfrm>
        </p:spPr>
        <p:txBody>
          <a:bodyPr/>
          <a:lstStyle/>
          <a:p>
            <a:pPr>
              <a:defRPr/>
            </a:pPr>
            <a:r>
              <a:rPr lang="it-IT" smtClean="0"/>
              <a:t>V Convegno Nazionale del Gruppo GIT         14-16 Giugno 2010</a:t>
            </a:r>
            <a:endParaRPr lang="it-IT"/>
          </a:p>
        </p:txBody>
      </p:sp>
      <p:sp>
        <p:nvSpPr>
          <p:cNvPr id="5" name="Segnaposto numero diapositiva 4"/>
          <p:cNvSpPr>
            <a:spLocks noGrp="1"/>
          </p:cNvSpPr>
          <p:nvPr>
            <p:ph type="sldNum" sz="quarter" idx="12"/>
          </p:nvPr>
        </p:nvSpPr>
        <p:spPr>
          <a:xfrm>
            <a:off x="8174736" y="2272"/>
            <a:ext cx="762000" cy="365760"/>
          </a:xfrm>
        </p:spPr>
        <p:txBody>
          <a:bodyPr/>
          <a:lstStyle/>
          <a:p>
            <a:fld id="{96652B35-718D-4E28-AFEB-B694A3B357E8}" type="slidenum">
              <a:rPr kumimoji="0" lang="en-US" smtClean="0"/>
              <a:pPr/>
              <a:t>‹N›</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3F416CD-67A3-4CF0-A210-F6AF31AC147F}" type="datetimeFigureOut">
              <a:rPr lang="en-US" smtClean="0"/>
              <a:pPr/>
              <a:t>11/6/2016</a:t>
            </a:fld>
            <a:endParaRPr lang="en-US"/>
          </a:p>
        </p:txBody>
      </p:sp>
      <p:sp>
        <p:nvSpPr>
          <p:cNvPr id="3" name="Segnaposto piè di pagina 2"/>
          <p:cNvSpPr>
            <a:spLocks noGrp="1"/>
          </p:cNvSpPr>
          <p:nvPr>
            <p:ph type="ftr" sz="quarter" idx="11"/>
          </p:nvPr>
        </p:nvSpPr>
        <p:spPr/>
        <p:txBody>
          <a:bodyPr/>
          <a:lstStyle/>
          <a:p>
            <a:pPr>
              <a:defRPr/>
            </a:pPr>
            <a:r>
              <a:rPr lang="it-IT" smtClean="0"/>
              <a:t>V Convegno Nazionale del Gruppo GIT         14-16 Giugno 2010</a:t>
            </a:r>
            <a:endParaRPr lang="it-IT"/>
          </a:p>
        </p:txBody>
      </p:sp>
      <p:sp>
        <p:nvSpPr>
          <p:cNvPr id="4" name="Segnaposto numero diapositiva 3"/>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53496" y="1101970"/>
            <a:ext cx="3383280" cy="877824"/>
          </a:xfrm>
        </p:spPr>
        <p:txBody>
          <a:bodyPr anchor="b"/>
          <a:lstStyle>
            <a:lvl1pPr algn="l">
              <a:buNone/>
              <a:defRPr sz="1800" b="1"/>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3F416CD-67A3-4CF0-A210-F6AF31AC147F}" type="datetimeFigureOut">
              <a:rPr lang="en-US" smtClean="0"/>
              <a:pPr/>
              <a:t>11/6/2016</a:t>
            </a:fld>
            <a:endParaRPr lang="en-US"/>
          </a:p>
        </p:txBody>
      </p:sp>
      <p:sp>
        <p:nvSpPr>
          <p:cNvPr id="6" name="Segnaposto piè di pagina 5"/>
          <p:cNvSpPr>
            <a:spLocks noGrp="1"/>
          </p:cNvSpPr>
          <p:nvPr>
            <p:ph type="ftr" sz="quarter" idx="11"/>
          </p:nvPr>
        </p:nvSpPr>
        <p:spPr/>
        <p:txBody>
          <a:bodyPr/>
          <a:lstStyle/>
          <a:p>
            <a:pPr>
              <a:defRPr/>
            </a:pPr>
            <a:r>
              <a:rPr lang="it-IT" smtClean="0"/>
              <a:t>V Convegno Nazionale del Gruppo GIT         14-16 Giugno 2010</a:t>
            </a:r>
            <a:endParaRPr lang="it-IT"/>
          </a:p>
        </p:txBody>
      </p:sp>
      <p:sp>
        <p:nvSpPr>
          <p:cNvPr id="7" name="Segnaposto numero diapositiva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9B1BD04B-D6B8-46A8-9855-7F9213837C81}" type="datetimeFigureOut">
              <a:rPr lang="it-IT"/>
              <a:pPr/>
              <a:t>06/11/2016</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8F2CD15-36B1-4F59-AE77-FF5B03CF1D46}" type="slidenum">
              <a:rPr lang="it-IT"/>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C3F416CD-67A3-4CF0-A210-F6AF31AC147F}" type="datetimeFigureOut">
              <a:rPr lang="en-US" smtClean="0"/>
              <a:pPr/>
              <a:t>11/6/2016</a:t>
            </a:fld>
            <a:endParaRPr lang="en-US"/>
          </a:p>
        </p:txBody>
      </p:sp>
      <p:sp>
        <p:nvSpPr>
          <p:cNvPr id="6" name="Segnaposto piè di pagina 5"/>
          <p:cNvSpPr>
            <a:spLocks noGrp="1"/>
          </p:cNvSpPr>
          <p:nvPr>
            <p:ph type="ftr" sz="quarter" idx="11"/>
          </p:nvPr>
        </p:nvSpPr>
        <p:spPr/>
        <p:txBody>
          <a:bodyPr/>
          <a:lstStyle/>
          <a:p>
            <a:pPr>
              <a:defRPr/>
            </a:pPr>
            <a:r>
              <a:rPr lang="it-IT" smtClean="0"/>
              <a:t>V Convegno Nazionale del Gruppo GIT         14-16 Giugno 2010</a:t>
            </a:r>
            <a:endParaRPr lang="it-IT"/>
          </a:p>
        </p:txBody>
      </p:sp>
      <p:sp>
        <p:nvSpPr>
          <p:cNvPr id="7" name="Segnaposto numero diapositiva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F416CD-67A3-4CF0-A210-F6AF31AC147F}" type="datetimeFigureOut">
              <a:rPr lang="en-US" smtClean="0"/>
              <a:pPr/>
              <a:t>11/6/2016</a:t>
            </a:fld>
            <a:endParaRPr lang="en-US"/>
          </a:p>
        </p:txBody>
      </p:sp>
      <p:sp>
        <p:nvSpPr>
          <p:cNvPr id="5" name="Segnaposto piè di pagina 4"/>
          <p:cNvSpPr>
            <a:spLocks noGrp="1"/>
          </p:cNvSpPr>
          <p:nvPr>
            <p:ph type="ftr" sz="quarter" idx="11"/>
          </p:nvPr>
        </p:nvSpPr>
        <p:spPr/>
        <p:txBody>
          <a:bodyPr/>
          <a:lstStyle/>
          <a:p>
            <a:pPr>
              <a:defRPr/>
            </a:pPr>
            <a:r>
              <a:rPr lang="it-IT" smtClean="0"/>
              <a:t>V Convegno Nazionale del Gruppo GIT         14-16 Giugno 2010</a:t>
            </a:r>
            <a:endParaRPr lang="it-IT"/>
          </a:p>
        </p:txBody>
      </p:sp>
      <p:sp>
        <p:nvSpPr>
          <p:cNvPr id="6" name="Segnaposto numero diapositiva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143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143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F416CD-67A3-4CF0-A210-F6AF31AC147F}" type="datetimeFigureOut">
              <a:rPr lang="en-US" smtClean="0"/>
              <a:pPr/>
              <a:t>11/6/2016</a:t>
            </a:fld>
            <a:endParaRPr lang="en-US"/>
          </a:p>
        </p:txBody>
      </p:sp>
      <p:sp>
        <p:nvSpPr>
          <p:cNvPr id="5" name="Segnaposto piè di pagina 4"/>
          <p:cNvSpPr>
            <a:spLocks noGrp="1"/>
          </p:cNvSpPr>
          <p:nvPr>
            <p:ph type="ftr" sz="quarter" idx="11"/>
          </p:nvPr>
        </p:nvSpPr>
        <p:spPr/>
        <p:txBody>
          <a:bodyPr/>
          <a:lstStyle/>
          <a:p>
            <a:pPr>
              <a:defRPr/>
            </a:pPr>
            <a:r>
              <a:rPr lang="it-IT" smtClean="0"/>
              <a:t>V Convegno Nazionale del Gruppo GIT         14-16 Giugno 2010</a:t>
            </a:r>
            <a:endParaRPr lang="it-IT"/>
          </a:p>
        </p:txBody>
      </p:sp>
      <p:sp>
        <p:nvSpPr>
          <p:cNvPr id="6" name="Segnaposto numero diapositiva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F416CD-67A3-4CF0-A210-F6AF31AC147F}" type="datetimeFigureOut">
              <a:rPr lang="en-US" smtClean="0"/>
              <a:pPr/>
              <a:t>11/6/2016</a:t>
            </a:fld>
            <a:endParaRPr lang="en-US"/>
          </a:p>
        </p:txBody>
      </p:sp>
      <p:sp>
        <p:nvSpPr>
          <p:cNvPr id="5" name="Segnaposto piè di pagina 4"/>
          <p:cNvSpPr>
            <a:spLocks noGrp="1"/>
          </p:cNvSpPr>
          <p:nvPr>
            <p:ph type="ftr" sz="quarter" idx="11"/>
          </p:nvPr>
        </p:nvSpPr>
        <p:spPr/>
        <p:txBody>
          <a:bodyPr/>
          <a:lstStyle/>
          <a:p>
            <a:pPr>
              <a:defRPr/>
            </a:pPr>
            <a:r>
              <a:rPr lang="it-IT" smtClean="0"/>
              <a:t>V Convegno Nazionale del Gruppo GIT         14-16 Giugno 2010</a:t>
            </a:r>
            <a:endParaRPr lang="it-IT"/>
          </a:p>
        </p:txBody>
      </p:sp>
      <p:sp>
        <p:nvSpPr>
          <p:cNvPr id="6" name="Segnaposto numero diapositiva 5"/>
          <p:cNvSpPr>
            <a:spLocks noGrp="1"/>
          </p:cNvSpPr>
          <p:nvPr>
            <p:ph type="sldNum" sz="quarter" idx="12"/>
          </p:nvPr>
        </p:nvSpPr>
        <p:spPr/>
        <p:txBody>
          <a:bodyPr/>
          <a:lstStyle/>
          <a:p>
            <a:fld id="{96652B35-718D-4E28-AFEB-B694A3B357E8}" type="slidenum">
              <a:rPr kumimoji="0" lang="en-US" smtClean="0"/>
              <a:pPr/>
              <a:t>‹N›</a:t>
            </a:fld>
            <a:endParaRPr kumimoji="0" lang="en-US"/>
          </a:p>
        </p:txBody>
      </p:sp>
      <p:sp>
        <p:nvSpPr>
          <p:cNvPr id="8" name="Segnaposto contenuto 7"/>
          <p:cNvSpPr>
            <a:spLocks noGrp="1"/>
          </p:cNvSpPr>
          <p:nvPr>
            <p:ph sz="quarter" idx="13"/>
          </p:nvPr>
        </p:nvSpPr>
        <p:spPr>
          <a:xfrm>
            <a:off x="2286000" y="228600"/>
            <a:ext cx="914400" cy="914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669EE13-24E8-423F-8F6A-059BF279456A}" type="datetimeFigureOut">
              <a:rPr lang="it-IT" smtClean="0"/>
              <a:pPr/>
              <a:t>06/11/2016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F8C094-F9BC-4834-9F29-577F3CBA0FE1}" type="slidenum">
              <a:rPr lang="it-IT" smtClean="0"/>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F416CD-67A3-4CF0-A210-F6AF31AC147F}" type="datetimeFigureOut">
              <a:rPr lang="en-US" smtClean="0"/>
              <a:pPr/>
              <a:t>11/6/2016</a:t>
            </a:fld>
            <a:endParaRPr lang="en-US"/>
          </a:p>
        </p:txBody>
      </p:sp>
      <p:sp>
        <p:nvSpPr>
          <p:cNvPr id="5" name="Segnaposto piè di pagina 4"/>
          <p:cNvSpPr>
            <a:spLocks noGrp="1"/>
          </p:cNvSpPr>
          <p:nvPr>
            <p:ph type="ftr" sz="quarter" idx="11"/>
          </p:nvPr>
        </p:nvSpPr>
        <p:spPr/>
        <p:txBody>
          <a:bodyPr/>
          <a:lstStyle/>
          <a:p>
            <a:pPr>
              <a:defRPr/>
            </a:pPr>
            <a:r>
              <a:rPr lang="it-IT" smtClean="0"/>
              <a:t>V Convegno Nazionale del Gruppo GIT         14-16 Giugno 2010</a:t>
            </a:r>
            <a:endParaRPr lang="it-IT"/>
          </a:p>
        </p:txBody>
      </p:sp>
      <p:sp>
        <p:nvSpPr>
          <p:cNvPr id="6" name="Segnaposto numero diapositiva 5"/>
          <p:cNvSpPr>
            <a:spLocks noGrp="1"/>
          </p:cNvSpPr>
          <p:nvPr>
            <p:ph type="sldNum" sz="quarter" idx="12"/>
          </p:nvPr>
        </p:nvSpPr>
        <p:spPr/>
        <p:txBody>
          <a:bodyPr/>
          <a:lstStyle/>
          <a:p>
            <a:fld id="{96652B35-718D-4E28-AFEB-B694A3B357E8}" type="slidenum">
              <a:rPr kumimoji="0" lang="en-US" smtClean="0"/>
              <a:pPr/>
              <a:t>‹N›</a:t>
            </a:fld>
            <a:endParaRPr kumimoji="0" lang="en-US"/>
          </a:p>
        </p:txBody>
      </p:sp>
      <p:sp>
        <p:nvSpPr>
          <p:cNvPr id="8" name="Segnaposto contenuto 7"/>
          <p:cNvSpPr>
            <a:spLocks noGrp="1"/>
          </p:cNvSpPr>
          <p:nvPr>
            <p:ph sz="quarter" idx="13"/>
          </p:nvPr>
        </p:nvSpPr>
        <p:spPr>
          <a:xfrm>
            <a:off x="2286000" y="228600"/>
            <a:ext cx="914400" cy="914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676400"/>
            <a:ext cx="3810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676400"/>
            <a:ext cx="3810000" cy="4800600"/>
          </a:xfrm>
        </p:spPr>
        <p:txBody>
          <a:bodyPr/>
          <a:lstStyle/>
          <a:p>
            <a:pPr lvl="0"/>
            <a:endParaRPr lang="en-GB" noProof="0"/>
          </a:p>
        </p:txBody>
      </p:sp>
    </p:spTree>
    <p:extLst>
      <p:ext uri="{BB962C8B-B14F-4D97-AF65-F5344CB8AC3E}">
        <p14:creationId xmlns="" xmlns:p14="http://schemas.microsoft.com/office/powerpoint/2010/main" val="127389370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9E5B1305-048E-4122-88D5-4E9F3FDC18E8}" type="datetimeFigureOut">
              <a:rPr lang="it-IT"/>
              <a:pPr/>
              <a:t>06/11/2016</a:t>
            </a:fld>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7FA3464-B885-4B68-973D-DF6C3449F9DA}"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fld id="{250E1BBC-A5A1-40CB-8A36-C4DCB232A352}" type="datetimeFigureOut">
              <a:rPr lang="it-IT"/>
              <a:pPr/>
              <a:t>06/11/2016</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C5EC6D6C-AA3A-468B-8B28-1F2DFEEE95A1}"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fld id="{CB2A29EA-6E1F-47E3-9F74-DA43C43890D1}" type="datetimeFigureOut">
              <a:rPr lang="it-IT"/>
              <a:pPr/>
              <a:t>06/11/2016</a:t>
            </a:fld>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DE47577A-91FB-44A6-AA62-1CF48DB6FAB0}"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fld id="{59C000B3-D036-48BB-9332-48B744FA4B21}" type="datetimeFigureOut">
              <a:rPr lang="it-IT"/>
              <a:pPr/>
              <a:t>06/11/2016</a:t>
            </a:fld>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C1547239-E76C-4433-BDEA-75A3E3322EE9}"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5F7C44B5-0F25-47D3-8517-63085D809739}" type="datetimeFigureOut">
              <a:rPr lang="it-IT"/>
              <a:pPr/>
              <a:t>06/11/2016</a:t>
            </a:fld>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3C81CD30-64FC-4C3E-B7BE-FFF4DA7169E8}"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6E38585F-E1BB-452A-B0AC-4F5519F21650}" type="datetimeFigureOut">
              <a:rPr lang="it-IT"/>
              <a:pPr/>
              <a:t>06/11/2016</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1491ADC-523B-4EAA-AF98-958FDCE824D4}"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32681281-6AD7-4AED-9ECC-E5C4279B2EC3}" type="datetimeFigureOut">
              <a:rPr lang="it-IT"/>
              <a:pPr/>
              <a:t>06/11/2016</a:t>
            </a:fld>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87315E87-E864-484E-AC7A-9A62D5355EDD}"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890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A669EE13-24E8-423F-8F6A-059BF279456A}" type="datetimeFigureOut">
              <a:rPr lang="it-IT"/>
              <a:pPr/>
              <a:t>06/11/2016</a:t>
            </a:fld>
            <a:endParaRPr lang="it-IT"/>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it-IT"/>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20F8C094-F9BC-4834-9F29-577F3CBA0FE1}"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tango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ttangolo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ttangolo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ttangolo arrotondato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ttangolo arrotondato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ttangolo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ttango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ttango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ttango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tango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ttango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egnaposto titolo 21"/>
          <p:cNvSpPr>
            <a:spLocks noGrp="1"/>
          </p:cNvSpPr>
          <p:nvPr>
            <p:ph type="title"/>
          </p:nvPr>
        </p:nvSpPr>
        <p:spPr>
          <a:xfrm>
            <a:off x="457200" y="1143000"/>
            <a:ext cx="8229600" cy="10668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669EE13-24E8-423F-8F6A-059BF279456A}" type="datetimeFigureOut">
              <a:rPr lang="it-IT" smtClean="0"/>
              <a:pPr/>
              <a:t>06/11/2016</a:t>
            </a:fld>
            <a:endParaRPr lang="it-IT"/>
          </a:p>
        </p:txBody>
      </p:sp>
      <p:sp>
        <p:nvSpPr>
          <p:cNvPr id="3" name="Segnaposto piè di pagina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t-IT"/>
          </a:p>
        </p:txBody>
      </p:sp>
      <p:sp>
        <p:nvSpPr>
          <p:cNvPr id="23" name="Segnaposto numero diapositiva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0F8C094-F9BC-4834-9F29-577F3CBA0FE1}" type="slidenum">
              <a:rPr lang="it-IT" smtClean="0"/>
              <a:pPr/>
              <a:t>‹N›</a:t>
            </a:fld>
            <a:endParaRPr lang="it-IT"/>
          </a:p>
        </p:txBody>
      </p:sp>
      <p:pic>
        <p:nvPicPr>
          <p:cNvPr id="26" name="Picture 2" descr="http://supersites.earthobservations.org/Supersites_website_banner_new.png"/>
          <p:cNvPicPr>
            <a:picLocks noChangeAspect="1" noChangeArrowheads="1"/>
          </p:cNvPicPr>
          <p:nvPr/>
        </p:nvPicPr>
        <p:blipFill>
          <a:blip r:embed="rId17" cstate="screen"/>
          <a:srcRect/>
          <a:stretch>
            <a:fillRect/>
          </a:stretch>
        </p:blipFill>
        <p:spPr bwMode="auto">
          <a:xfrm>
            <a:off x="0" y="0"/>
            <a:ext cx="990600" cy="518886"/>
          </a:xfrm>
          <a:prstGeom prst="rect">
            <a:avLst/>
          </a:prstGeom>
          <a:noFill/>
        </p:spPr>
      </p:pic>
      <p:sp>
        <p:nvSpPr>
          <p:cNvPr id="27" name="CasellaDiTesto 26"/>
          <p:cNvSpPr txBox="1"/>
          <p:nvPr/>
        </p:nvSpPr>
        <p:spPr>
          <a:xfrm>
            <a:off x="1004170" y="-13384"/>
            <a:ext cx="4968027" cy="369332"/>
          </a:xfrm>
          <a:prstGeom prst="rect">
            <a:avLst/>
          </a:prstGeom>
          <a:noFill/>
        </p:spPr>
        <p:txBody>
          <a:bodyPr wrap="none" rtlCol="0">
            <a:spAutoFit/>
          </a:bodyPr>
          <a:lstStyle/>
          <a:p>
            <a:r>
              <a:rPr lang="it-IT" dirty="0" smtClean="0">
                <a:solidFill>
                  <a:schemeClr val="accent2">
                    <a:lumMod val="20000"/>
                    <a:lumOff val="80000"/>
                  </a:schemeClr>
                </a:solidFill>
                <a:ea typeface="Verdana" pitchFamily="34" charset="0"/>
                <a:cs typeface="Arial" pitchFamily="34" charset="0"/>
              </a:rPr>
              <a:t>Geohazard </a:t>
            </a:r>
            <a:r>
              <a:rPr lang="it-IT" dirty="0" err="1" smtClean="0">
                <a:solidFill>
                  <a:schemeClr val="accent2">
                    <a:lumMod val="20000"/>
                    <a:lumOff val="80000"/>
                  </a:schemeClr>
                </a:solidFill>
                <a:ea typeface="Verdana" pitchFamily="34" charset="0"/>
                <a:cs typeface="Arial" pitchFamily="34" charset="0"/>
              </a:rPr>
              <a:t>Supersites</a:t>
            </a:r>
            <a:r>
              <a:rPr lang="it-IT" dirty="0" smtClean="0">
                <a:solidFill>
                  <a:schemeClr val="accent2">
                    <a:lumMod val="20000"/>
                    <a:lumOff val="80000"/>
                  </a:schemeClr>
                </a:solidFill>
                <a:ea typeface="Verdana" pitchFamily="34" charset="0"/>
                <a:cs typeface="Arial" pitchFamily="34" charset="0"/>
              </a:rPr>
              <a:t> &amp; </a:t>
            </a:r>
            <a:r>
              <a:rPr lang="it-IT" dirty="0" err="1" smtClean="0">
                <a:solidFill>
                  <a:schemeClr val="accent2">
                    <a:lumMod val="20000"/>
                    <a:lumOff val="80000"/>
                  </a:schemeClr>
                </a:solidFill>
                <a:ea typeface="Verdana" pitchFamily="34" charset="0"/>
                <a:cs typeface="Arial" pitchFamily="34" charset="0"/>
              </a:rPr>
              <a:t>Natural</a:t>
            </a:r>
            <a:r>
              <a:rPr lang="it-IT" dirty="0" smtClean="0">
                <a:solidFill>
                  <a:schemeClr val="accent2">
                    <a:lumMod val="20000"/>
                    <a:lumOff val="80000"/>
                  </a:schemeClr>
                </a:solidFill>
                <a:ea typeface="Verdana" pitchFamily="34" charset="0"/>
                <a:cs typeface="Arial" pitchFamily="34" charset="0"/>
              </a:rPr>
              <a:t> </a:t>
            </a:r>
            <a:r>
              <a:rPr lang="it-IT" dirty="0" err="1" smtClean="0">
                <a:solidFill>
                  <a:schemeClr val="accent2">
                    <a:lumMod val="20000"/>
                    <a:lumOff val="80000"/>
                  </a:schemeClr>
                </a:solidFill>
                <a:ea typeface="Verdana" pitchFamily="34" charset="0"/>
                <a:cs typeface="Arial" pitchFamily="34" charset="0"/>
              </a:rPr>
              <a:t>Laboratories</a:t>
            </a:r>
            <a:endParaRPr lang="it-IT" dirty="0">
              <a:solidFill>
                <a:schemeClr val="accent2">
                  <a:lumMod val="20000"/>
                  <a:lumOff val="80000"/>
                </a:schemeClr>
              </a:solidFill>
              <a:ea typeface="Verdana"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9" r:id="rId14"/>
    <p:sldLayoutId id="2147483720" r:id="rId1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gi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44.emf"/></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81000" y="2133600"/>
            <a:ext cx="8458200" cy="1470025"/>
          </a:xfrm>
        </p:spPr>
        <p:txBody>
          <a:bodyPr>
            <a:noAutofit/>
          </a:bodyPr>
          <a:lstStyle/>
          <a:p>
            <a:r>
              <a:rPr lang="en-US" sz="2800" dirty="0" smtClean="0"/>
              <a:t>The GEO Geohazard Supersites initiative:</a:t>
            </a:r>
            <a:br>
              <a:rPr lang="en-US" sz="2800" dirty="0" smtClean="0"/>
            </a:br>
            <a:r>
              <a:rPr lang="en-US" sz="2800" dirty="0" smtClean="0"/>
              <a:t>promoting Geohazard Science and its fast uptake in Disaster Risk Reduction</a:t>
            </a:r>
            <a:endParaRPr lang="it-IT" sz="2800" dirty="0"/>
          </a:p>
        </p:txBody>
      </p:sp>
      <p:pic>
        <p:nvPicPr>
          <p:cNvPr id="254978" name="Picture 2" descr="http://supersites.earthobservations.org/Supersites_website_banner_new.png"/>
          <p:cNvPicPr>
            <a:picLocks noChangeAspect="1" noChangeArrowheads="1"/>
          </p:cNvPicPr>
          <p:nvPr/>
        </p:nvPicPr>
        <p:blipFill>
          <a:blip r:embed="rId2" cstate="screen"/>
          <a:srcRect/>
          <a:stretch>
            <a:fillRect/>
          </a:stretch>
        </p:blipFill>
        <p:spPr bwMode="auto">
          <a:xfrm>
            <a:off x="449494" y="228600"/>
            <a:ext cx="8237306" cy="1066800"/>
          </a:xfrm>
          <a:prstGeom prst="rect">
            <a:avLst/>
          </a:prstGeom>
          <a:noFill/>
        </p:spPr>
      </p:pic>
      <p:sp>
        <p:nvSpPr>
          <p:cNvPr id="6" name="Sottotitolo 2"/>
          <p:cNvSpPr txBox="1">
            <a:spLocks/>
          </p:cNvSpPr>
          <p:nvPr/>
        </p:nvSpPr>
        <p:spPr>
          <a:xfrm>
            <a:off x="685800" y="4419600"/>
            <a:ext cx="7924800" cy="1752600"/>
          </a:xfrm>
          <a:prstGeom prst="rect">
            <a:avLst/>
          </a:prstGeom>
        </p:spPr>
        <p:txBody>
          <a:bodyPr vert="horz">
            <a:normAutofit/>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400" b="0" i="0" u="none" strike="noStrike" kern="1200" cap="none" spc="0" normalizeH="0" baseline="0" noProof="0" dirty="0" smtClean="0">
                <a:ln>
                  <a:noFill/>
                </a:ln>
                <a:effectLst/>
                <a:uLnTx/>
                <a:uFillTx/>
                <a:latin typeface="Calibri" pitchFamily="34" charset="0"/>
                <a:ea typeface="+mn-ea"/>
                <a:cs typeface="+mn-cs"/>
              </a:rPr>
              <a:t>Stefano </a:t>
            </a:r>
            <a:r>
              <a:rPr kumimoji="0" lang="en-US" sz="2400" b="0" i="0" u="none" strike="noStrike" kern="1200" cap="none" spc="0" normalizeH="0" baseline="0" noProof="0" dirty="0" err="1" smtClean="0">
                <a:ln>
                  <a:noFill/>
                </a:ln>
                <a:effectLst/>
                <a:uLnTx/>
                <a:uFillTx/>
                <a:latin typeface="Calibri" pitchFamily="34" charset="0"/>
                <a:ea typeface="+mn-ea"/>
                <a:cs typeface="+mn-cs"/>
              </a:rPr>
              <a:t>Salvi</a:t>
            </a:r>
            <a:endParaRPr kumimoji="0" lang="en-US" sz="2400" b="0" i="0" u="none" strike="noStrike" kern="1200" cap="none" spc="0" normalizeH="0" baseline="0" noProof="0" dirty="0" smtClean="0">
              <a:ln>
                <a:noFill/>
              </a:ln>
              <a:effectLst/>
              <a:uLnTx/>
              <a:uFillTx/>
              <a:latin typeface="Calibri" pitchFamily="34" charset="0"/>
              <a:ea typeface="+mn-ea"/>
              <a:cs typeface="+mn-cs"/>
            </a:endParaRP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400" b="0" i="0" u="none" strike="noStrike" kern="1200" cap="none" spc="0" normalizeH="0" baseline="0" noProof="0" dirty="0" smtClean="0">
                <a:ln>
                  <a:noFill/>
                </a:ln>
                <a:effectLst/>
                <a:uLnTx/>
                <a:uFillTx/>
                <a:latin typeface="Calibri" pitchFamily="34" charset="0"/>
                <a:ea typeface="+mn-ea"/>
                <a:cs typeface="+mn-cs"/>
              </a:rPr>
              <a:t>Chair of the GSNL Scientific Advisory Committee</a:t>
            </a: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sz="2400" b="0" i="0" u="none" strike="noStrike" kern="1200" cap="none" spc="0" normalizeH="0" baseline="0" noProof="0" dirty="0" smtClean="0">
              <a:ln>
                <a:noFill/>
              </a:ln>
              <a:effectLst/>
              <a:uLnTx/>
              <a:uFillTx/>
              <a:latin typeface="Calibri" pitchFamily="34" charset="0"/>
              <a:ea typeface="+mn-ea"/>
              <a:cs typeface="+mn-cs"/>
            </a:endParaRPr>
          </a:p>
          <a:p>
            <a:pPr marL="64008" marR="0" lvl="0" indent="0" algn="r"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000" b="0" i="0" u="none" strike="noStrike" kern="1200" cap="none" spc="0" normalizeH="0" baseline="0" noProof="0" dirty="0" smtClean="0">
                <a:ln>
                  <a:noFill/>
                </a:ln>
                <a:effectLst/>
                <a:uLnTx/>
                <a:uFillTx/>
                <a:latin typeface="Calibri" pitchFamily="34" charset="0"/>
                <a:ea typeface="+mn-ea"/>
                <a:cs typeface="+mn-cs"/>
              </a:rPr>
              <a:t> </a:t>
            </a: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it-IT" sz="2400" b="0" i="0" u="none" strike="noStrike" kern="1200" cap="none" spc="0" normalizeH="0" baseline="0" noProof="0" dirty="0">
              <a:ln>
                <a:noFill/>
              </a:ln>
              <a:effectLst/>
              <a:uLnTx/>
              <a:uFillTx/>
              <a:latin typeface="Calibri" pitchFamily="34" charset="0"/>
              <a:ea typeface="+mn-ea"/>
              <a:cs typeface="+mn-cs"/>
            </a:endParaRPr>
          </a:p>
        </p:txBody>
      </p:sp>
      <p:pic>
        <p:nvPicPr>
          <p:cNvPr id="7" name="Immagine 6" descr="GSNL-NEW-logo_title.png"/>
          <p:cNvPicPr>
            <a:picLocks noChangeAspect="1"/>
          </p:cNvPicPr>
          <p:nvPr/>
        </p:nvPicPr>
        <p:blipFill>
          <a:blip r:embed="rId3" cstate="screen"/>
          <a:srcRect/>
          <a:stretch>
            <a:fillRect/>
          </a:stretch>
        </p:blipFill>
        <p:spPr>
          <a:xfrm>
            <a:off x="6079226" y="228600"/>
            <a:ext cx="2531374" cy="1059180"/>
          </a:xfrm>
          <a:prstGeom prst="rect">
            <a:avLst/>
          </a:prstGeom>
        </p:spPr>
      </p:pic>
      <p:sp>
        <p:nvSpPr>
          <p:cNvPr id="8" name="Rettangolo 7"/>
          <p:cNvSpPr/>
          <p:nvPr/>
        </p:nvSpPr>
        <p:spPr>
          <a:xfrm>
            <a:off x="5334000" y="3048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9600"/>
            <a:ext cx="8229600" cy="1066800"/>
          </a:xfrm>
        </p:spPr>
        <p:txBody>
          <a:bodyPr>
            <a:normAutofit/>
          </a:bodyPr>
          <a:lstStyle/>
          <a:p>
            <a:pPr algn="ctr"/>
            <a:r>
              <a:rPr lang="it-IT" sz="3200" dirty="0" err="1" smtClean="0">
                <a:solidFill>
                  <a:schemeClr val="tx1"/>
                </a:solidFill>
                <a:latin typeface="Calibri" pitchFamily="34" charset="0"/>
              </a:rPr>
              <a:t>How</a:t>
            </a:r>
            <a:r>
              <a:rPr lang="it-IT" sz="3200" dirty="0" smtClean="0">
                <a:solidFill>
                  <a:schemeClr val="tx1"/>
                </a:solidFill>
                <a:latin typeface="Calibri" pitchFamily="34" charset="0"/>
              </a:rPr>
              <a:t> </a:t>
            </a:r>
            <a:r>
              <a:rPr lang="it-IT" sz="3200" dirty="0" err="1" smtClean="0">
                <a:solidFill>
                  <a:schemeClr val="tx1"/>
                </a:solidFill>
                <a:latin typeface="Calibri" pitchFamily="34" charset="0"/>
              </a:rPr>
              <a:t>to</a:t>
            </a:r>
            <a:r>
              <a:rPr lang="it-IT" sz="3200" dirty="0" smtClean="0">
                <a:solidFill>
                  <a:schemeClr val="tx1"/>
                </a:solidFill>
                <a:latin typeface="Calibri" pitchFamily="34" charset="0"/>
              </a:rPr>
              <a:t> </a:t>
            </a:r>
            <a:r>
              <a:rPr lang="it-IT" sz="3200" dirty="0" err="1" smtClean="0">
                <a:solidFill>
                  <a:schemeClr val="tx1"/>
                </a:solidFill>
                <a:latin typeface="Calibri" pitchFamily="34" charset="0"/>
              </a:rPr>
              <a:t>access</a:t>
            </a:r>
            <a:r>
              <a:rPr lang="it-IT" sz="3200" dirty="0" smtClean="0">
                <a:solidFill>
                  <a:schemeClr val="tx1"/>
                </a:solidFill>
                <a:latin typeface="Calibri" pitchFamily="34" charset="0"/>
              </a:rPr>
              <a:t> Supersite data</a:t>
            </a:r>
            <a:endParaRPr lang="it-IT" sz="3200" dirty="0">
              <a:solidFill>
                <a:schemeClr val="tx1"/>
              </a:solidFill>
              <a:latin typeface="Calibri" pitchFamily="34" charset="0"/>
            </a:endParaRPr>
          </a:p>
        </p:txBody>
      </p:sp>
      <p:sp>
        <p:nvSpPr>
          <p:cNvPr id="5" name="Sottotitolo 2"/>
          <p:cNvSpPr txBox="1">
            <a:spLocks/>
          </p:cNvSpPr>
          <p:nvPr/>
        </p:nvSpPr>
        <p:spPr>
          <a:xfrm>
            <a:off x="609600" y="1676400"/>
            <a:ext cx="7924800" cy="3962400"/>
          </a:xfrm>
          <a:prstGeom prst="rect">
            <a:avLst/>
          </a:prstGeom>
        </p:spPr>
        <p:txBody>
          <a:bodyPr vert="horz">
            <a:noAutofit/>
          </a:bodyPr>
          <a:lstStyle/>
          <a:p>
            <a:pPr marL="457200" lvl="0" indent="-457200" algn="just" fontAlgn="auto">
              <a:spcBef>
                <a:spcPts val="1200"/>
              </a:spcBef>
              <a:spcAft>
                <a:spcPts val="0"/>
              </a:spcAft>
              <a:buClr>
                <a:schemeClr val="accent3"/>
              </a:buClr>
              <a:buFont typeface="+mj-lt"/>
              <a:buAutoNum type="arabicPeriod"/>
              <a:defRPr/>
            </a:pPr>
            <a:r>
              <a:rPr lang="en-US" sz="2200" dirty="0" smtClean="0">
                <a:latin typeface="Calibri" pitchFamily="34" charset="0"/>
              </a:rPr>
              <a:t>Satellite data are normally distributed through </a:t>
            </a:r>
            <a:r>
              <a:rPr lang="en-US" sz="2200" u="sng" dirty="0" smtClean="0">
                <a:latin typeface="Calibri" pitchFamily="34" charset="0"/>
              </a:rPr>
              <a:t>data portals</a:t>
            </a:r>
            <a:r>
              <a:rPr lang="en-US" sz="2200" dirty="0" smtClean="0">
                <a:latin typeface="Calibri" pitchFamily="34" charset="0"/>
              </a:rPr>
              <a:t>, e.g. </a:t>
            </a:r>
            <a:r>
              <a:rPr lang="en-US" sz="2200" dirty="0" err="1" smtClean="0">
                <a:solidFill>
                  <a:srgbClr val="0000FF"/>
                </a:solidFill>
                <a:latin typeface="Calibri" pitchFamily="34" charset="0"/>
              </a:rPr>
              <a:t>https://supersites.eoc.dlr.de/</a:t>
            </a:r>
            <a:r>
              <a:rPr lang="en-US" sz="2200" dirty="0" smtClean="0">
                <a:solidFill>
                  <a:srgbClr val="0000FF"/>
                </a:solidFill>
                <a:latin typeface="Calibri" pitchFamily="34" charset="0"/>
              </a:rPr>
              <a:t>  </a:t>
            </a:r>
            <a:r>
              <a:rPr lang="en-US" sz="2200" dirty="0" smtClean="0">
                <a:latin typeface="Calibri" pitchFamily="34" charset="0"/>
              </a:rPr>
              <a:t>for </a:t>
            </a:r>
            <a:r>
              <a:rPr lang="en-US" sz="2200" dirty="0" err="1" smtClean="0">
                <a:latin typeface="Calibri" pitchFamily="34" charset="0"/>
              </a:rPr>
              <a:t>TerraSAR</a:t>
            </a:r>
            <a:r>
              <a:rPr lang="en-US" sz="2200" dirty="0" smtClean="0">
                <a:latin typeface="Calibri" pitchFamily="34" charset="0"/>
              </a:rPr>
              <a:t> X data</a:t>
            </a:r>
            <a:endParaRPr lang="en-US" sz="2200" dirty="0" smtClean="0">
              <a:solidFill>
                <a:srgbClr val="0000FF"/>
              </a:solidFill>
              <a:latin typeface="Calibri" pitchFamily="34" charset="0"/>
            </a:endParaRPr>
          </a:p>
          <a:p>
            <a:pPr marL="457200" lvl="0" indent="-457200" algn="just" fontAlgn="auto">
              <a:spcBef>
                <a:spcPts val="1200"/>
              </a:spcBef>
              <a:spcAft>
                <a:spcPts val="0"/>
              </a:spcAft>
              <a:buClr>
                <a:schemeClr val="accent3"/>
              </a:buClr>
              <a:buFont typeface="+mj-lt"/>
              <a:buAutoNum type="arabicPeriod"/>
              <a:defRPr/>
            </a:pPr>
            <a:r>
              <a:rPr lang="en-US" sz="2200" dirty="0" smtClean="0">
                <a:latin typeface="Calibri" pitchFamily="34" charset="0"/>
              </a:rPr>
              <a:t>The in situ data are distributed through specific </a:t>
            </a:r>
            <a:r>
              <a:rPr lang="en-US" sz="2200" u="sng" dirty="0" smtClean="0">
                <a:latin typeface="Calibri" pitchFamily="34" charset="0"/>
              </a:rPr>
              <a:t>Supersite infrastructures</a:t>
            </a:r>
            <a:r>
              <a:rPr lang="en-US" sz="2200" dirty="0" smtClean="0">
                <a:latin typeface="Calibri" pitchFamily="34" charset="0"/>
              </a:rPr>
              <a:t> (e.g. </a:t>
            </a:r>
            <a:r>
              <a:rPr lang="en-US" sz="2200" dirty="0" err="1" smtClean="0">
                <a:solidFill>
                  <a:srgbClr val="0000FF"/>
                </a:solidFill>
                <a:latin typeface="Calibri" pitchFamily="34" charset="0"/>
              </a:rPr>
              <a:t>http://medsuv_portal.ct.ingv.it</a:t>
            </a:r>
            <a:r>
              <a:rPr lang="en-US" sz="2200" dirty="0" smtClean="0">
                <a:latin typeface="Calibri" pitchFamily="34" charset="0"/>
              </a:rPr>
              <a:t>), or through </a:t>
            </a:r>
            <a:r>
              <a:rPr lang="en-US" sz="2200" u="sng" dirty="0" smtClean="0">
                <a:latin typeface="Calibri" pitchFamily="34" charset="0"/>
              </a:rPr>
              <a:t>local or regional data infrastructures </a:t>
            </a:r>
            <a:r>
              <a:rPr lang="en-US" sz="2200" dirty="0" smtClean="0">
                <a:latin typeface="Calibri" pitchFamily="34" charset="0"/>
              </a:rPr>
              <a:t>(UNAVCO, IRIS, EPOS, etc.)</a:t>
            </a:r>
          </a:p>
          <a:p>
            <a:pPr marL="365125" lvl="0" indent="-273050" algn="just" fontAlgn="auto">
              <a:spcBef>
                <a:spcPts val="1200"/>
              </a:spcBef>
              <a:spcAft>
                <a:spcPts val="0"/>
              </a:spcAft>
              <a:buClr>
                <a:schemeClr val="accent3"/>
              </a:buClr>
              <a:defRPr/>
            </a:pPr>
            <a:endParaRPr lang="en-US" sz="2200" dirty="0" smtClean="0">
              <a:latin typeface="Calibri" pitchFamily="34" charset="0"/>
            </a:endParaRPr>
          </a:p>
          <a:p>
            <a:pPr marL="365125" lvl="0" indent="-273050" algn="just" fontAlgn="auto">
              <a:spcBef>
                <a:spcPts val="1200"/>
              </a:spcBef>
              <a:spcAft>
                <a:spcPts val="0"/>
              </a:spcAft>
              <a:buClr>
                <a:schemeClr val="accent3"/>
              </a:buClr>
              <a:buFont typeface="Wingdings" pitchFamily="2" charset="2"/>
              <a:buChar char="q"/>
              <a:defRPr/>
            </a:pPr>
            <a:endParaRPr lang="en-US" sz="2200"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066800"/>
          </a:xfrm>
        </p:spPr>
        <p:txBody>
          <a:bodyPr>
            <a:normAutofit/>
          </a:bodyPr>
          <a:lstStyle/>
          <a:p>
            <a:pPr algn="ctr"/>
            <a:r>
              <a:rPr lang="it-IT" sz="3200" dirty="0" smtClean="0">
                <a:solidFill>
                  <a:schemeClr val="tx1"/>
                </a:solidFill>
                <a:latin typeface="Calibri" pitchFamily="34" charset="0"/>
              </a:rPr>
              <a:t>Open SAR data (2014-2016)</a:t>
            </a:r>
            <a:endParaRPr lang="it-IT" sz="3200" dirty="0">
              <a:solidFill>
                <a:schemeClr val="tx1"/>
              </a:solidFill>
              <a:latin typeface="Calibri" pitchFamily="34" charset="0"/>
            </a:endParaRPr>
          </a:p>
        </p:txBody>
      </p:sp>
      <p:graphicFrame>
        <p:nvGraphicFramePr>
          <p:cNvPr id="6" name="Tabella 5"/>
          <p:cNvGraphicFramePr>
            <a:graphicFrameLocks noGrp="1"/>
          </p:cNvGraphicFramePr>
          <p:nvPr/>
        </p:nvGraphicFramePr>
        <p:xfrm>
          <a:off x="457200" y="1518117"/>
          <a:ext cx="8153399" cy="4958883"/>
        </p:xfrm>
        <a:graphic>
          <a:graphicData uri="http://schemas.openxmlformats.org/drawingml/2006/table">
            <a:tbl>
              <a:tblPr>
                <a:tableStyleId>{3C2FFA5D-87B4-456A-9821-1D502468CF0F}</a:tableStyleId>
              </a:tblPr>
              <a:tblGrid>
                <a:gridCol w="1647151"/>
                <a:gridCol w="1070648"/>
                <a:gridCol w="1235363"/>
                <a:gridCol w="1153006"/>
                <a:gridCol w="1153006"/>
                <a:gridCol w="905933"/>
                <a:gridCol w="988292"/>
              </a:tblGrid>
              <a:tr h="710737">
                <a:tc>
                  <a:txBody>
                    <a:bodyPr/>
                    <a:lstStyle/>
                    <a:p>
                      <a:pPr algn="l" fontAlgn="b"/>
                      <a:r>
                        <a:rPr lang="it-IT" sz="2000" u="none" strike="noStrike" dirty="0">
                          <a:latin typeface="Calibri" pitchFamily="34" charset="0"/>
                        </a:rPr>
                        <a:t> </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b="0" u="none" strike="noStrike" dirty="0" err="1">
                          <a:latin typeface="Calibri" pitchFamily="34" charset="0"/>
                        </a:rPr>
                        <a:t>COSMO-SkyMed</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b="1" u="none" strike="noStrike" dirty="0" err="1">
                          <a:latin typeface="Calibri" pitchFamily="34" charset="0"/>
                        </a:rPr>
                        <a:t>TerraSAR</a:t>
                      </a:r>
                      <a:r>
                        <a:rPr lang="it-IT" sz="2000" b="1" u="none" strike="noStrike" dirty="0">
                          <a:latin typeface="Calibri" pitchFamily="34" charset="0"/>
                        </a:rPr>
                        <a:t> X</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b="0" u="none" strike="noStrike" dirty="0" err="1">
                          <a:latin typeface="Calibri" pitchFamily="34" charset="0"/>
                        </a:rPr>
                        <a:t>Radarsat</a:t>
                      </a:r>
                      <a:r>
                        <a:rPr lang="it-IT" sz="2000" b="0" u="none" strike="noStrike" dirty="0">
                          <a:latin typeface="Calibri" pitchFamily="34" charset="0"/>
                        </a:rPr>
                        <a:t> 1</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b="0" u="none" strike="noStrike" dirty="0" err="1">
                          <a:latin typeface="Calibri" pitchFamily="34" charset="0"/>
                        </a:rPr>
                        <a:t>Radarsat</a:t>
                      </a:r>
                      <a:r>
                        <a:rPr lang="it-IT" sz="2000" b="0" u="none" strike="noStrike" dirty="0">
                          <a:latin typeface="Calibri" pitchFamily="34" charset="0"/>
                        </a:rPr>
                        <a:t> 2</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b="0" u="none" strike="noStrike" dirty="0">
                          <a:latin typeface="Calibri" pitchFamily="34" charset="0"/>
                        </a:rPr>
                        <a:t>ALOS 1</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b="0" u="none" strike="noStrike" dirty="0">
                          <a:latin typeface="Calibri" pitchFamily="34" charset="0"/>
                        </a:rPr>
                        <a:t>ALOS 2</a:t>
                      </a:r>
                      <a:endParaRPr lang="it-IT" sz="2000" b="0" i="0" u="none" strike="noStrike" dirty="0">
                        <a:solidFill>
                          <a:srgbClr val="000000"/>
                        </a:solidFill>
                        <a:latin typeface="Calibri" pitchFamily="34" charset="0"/>
                      </a:endParaRPr>
                    </a:p>
                  </a:txBody>
                  <a:tcPr marL="7510" marR="7510" marT="7510" marB="0" anchor="b"/>
                </a:tc>
              </a:tr>
              <a:tr h="606878">
                <a:tc>
                  <a:txBody>
                    <a:bodyPr/>
                    <a:lstStyle/>
                    <a:p>
                      <a:pPr algn="l" fontAlgn="b"/>
                      <a:r>
                        <a:rPr lang="it-IT" sz="2000" b="1" u="none" strike="noStrike" dirty="0" smtClean="0">
                          <a:latin typeface="Calibri" pitchFamily="34" charset="0"/>
                        </a:rPr>
                        <a:t>Hawaii</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450</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b="1" u="none" strike="noStrike">
                          <a:latin typeface="Calibri" pitchFamily="34" charset="0"/>
                        </a:rPr>
                        <a:t>190</a:t>
                      </a:r>
                      <a:endParaRPr lang="it-IT" sz="2000" b="1"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500</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268</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414</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50</a:t>
                      </a:r>
                      <a:endParaRPr lang="it-IT" sz="2000" b="0" i="0" u="none" strike="noStrike" dirty="0">
                        <a:solidFill>
                          <a:srgbClr val="000000"/>
                        </a:solidFill>
                        <a:latin typeface="Calibri" pitchFamily="34" charset="0"/>
                      </a:endParaRPr>
                    </a:p>
                  </a:txBody>
                  <a:tcPr marL="7510" marR="7510" marT="7510" marB="0" anchor="b"/>
                </a:tc>
              </a:tr>
              <a:tr h="606878">
                <a:tc>
                  <a:txBody>
                    <a:bodyPr/>
                    <a:lstStyle/>
                    <a:p>
                      <a:pPr algn="l" fontAlgn="b"/>
                      <a:r>
                        <a:rPr lang="it-IT" sz="2000" b="1" u="none" strike="noStrike" dirty="0" smtClean="0">
                          <a:latin typeface="Calibri" pitchFamily="34" charset="0"/>
                        </a:rPr>
                        <a:t>Iceland</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1100</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b="1" u="none" strike="noStrike" dirty="0">
                          <a:latin typeface="Calibri" pitchFamily="34" charset="0"/>
                        </a:rPr>
                        <a:t>500</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 </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320</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 </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 </a:t>
                      </a:r>
                      <a:endParaRPr lang="it-IT" sz="2000" b="0" i="0" u="none" strike="noStrike" dirty="0">
                        <a:solidFill>
                          <a:srgbClr val="000000"/>
                        </a:solidFill>
                        <a:latin typeface="Calibri" pitchFamily="34" charset="0"/>
                      </a:endParaRPr>
                    </a:p>
                  </a:txBody>
                  <a:tcPr marL="7510" marR="7510" marT="7510" marB="0" anchor="b"/>
                </a:tc>
              </a:tr>
              <a:tr h="606878">
                <a:tc>
                  <a:txBody>
                    <a:bodyPr/>
                    <a:lstStyle/>
                    <a:p>
                      <a:pPr algn="l" fontAlgn="b"/>
                      <a:r>
                        <a:rPr lang="it-IT" sz="2000" b="1" u="none" strike="noStrike" dirty="0" smtClean="0">
                          <a:latin typeface="Calibri" pitchFamily="34" charset="0"/>
                        </a:rPr>
                        <a:t>Etna</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650</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b="1" u="none" strike="noStrike" dirty="0">
                          <a:latin typeface="Calibri" pitchFamily="34" charset="0"/>
                        </a:rPr>
                        <a:t>260</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 </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60</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 </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 </a:t>
                      </a:r>
                      <a:endParaRPr lang="it-IT" sz="2000" b="0" i="0" u="none" strike="noStrike" dirty="0">
                        <a:solidFill>
                          <a:srgbClr val="000000"/>
                        </a:solidFill>
                        <a:latin typeface="Calibri" pitchFamily="34" charset="0"/>
                      </a:endParaRPr>
                    </a:p>
                  </a:txBody>
                  <a:tcPr marL="7510" marR="7510" marT="7510" marB="0" anchor="b"/>
                </a:tc>
              </a:tr>
              <a:tr h="606878">
                <a:tc>
                  <a:txBody>
                    <a:bodyPr/>
                    <a:lstStyle/>
                    <a:p>
                      <a:pPr algn="l" fontAlgn="b"/>
                      <a:r>
                        <a:rPr lang="it-IT" sz="2000" b="1" u="none" strike="noStrike" dirty="0" smtClean="0">
                          <a:latin typeface="Calibri" pitchFamily="34" charset="0"/>
                        </a:rPr>
                        <a:t>Vesuvio</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650</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b="1" u="none" strike="noStrike" dirty="0">
                          <a:latin typeface="Calibri" pitchFamily="34" charset="0"/>
                        </a:rPr>
                        <a:t>260</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 </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60</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 </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 </a:t>
                      </a:r>
                      <a:endParaRPr lang="it-IT" sz="2000" b="0" i="0" u="none" strike="noStrike">
                        <a:solidFill>
                          <a:srgbClr val="000000"/>
                        </a:solidFill>
                        <a:latin typeface="Calibri" pitchFamily="34" charset="0"/>
                      </a:endParaRPr>
                    </a:p>
                  </a:txBody>
                  <a:tcPr marL="7510" marR="7510" marT="7510" marB="0" anchor="b"/>
                </a:tc>
              </a:tr>
              <a:tr h="606878">
                <a:tc>
                  <a:txBody>
                    <a:bodyPr/>
                    <a:lstStyle/>
                    <a:p>
                      <a:pPr algn="l" fontAlgn="b"/>
                      <a:r>
                        <a:rPr lang="it-IT" sz="2000" b="1" u="none" strike="noStrike" dirty="0" smtClean="0">
                          <a:latin typeface="Calibri" pitchFamily="34" charset="0"/>
                        </a:rPr>
                        <a:t>Marmara</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800</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b="1" u="none" strike="noStrike" dirty="0">
                          <a:latin typeface="Calibri" pitchFamily="34" charset="0"/>
                        </a:rPr>
                        <a:t>500</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 </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60</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 </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 </a:t>
                      </a:r>
                      <a:endParaRPr lang="it-IT" sz="2000" b="0" i="0" u="none" strike="noStrike">
                        <a:solidFill>
                          <a:srgbClr val="000000"/>
                        </a:solidFill>
                        <a:latin typeface="Calibri" pitchFamily="34" charset="0"/>
                      </a:endParaRPr>
                    </a:p>
                  </a:txBody>
                  <a:tcPr marL="7510" marR="7510" marT="7510" marB="0" anchor="b"/>
                </a:tc>
              </a:tr>
              <a:tr h="606878">
                <a:tc>
                  <a:txBody>
                    <a:bodyPr/>
                    <a:lstStyle/>
                    <a:p>
                      <a:pPr algn="l" fontAlgn="b"/>
                      <a:r>
                        <a:rPr lang="it-IT" sz="2000" b="1" u="none" strike="noStrike" dirty="0" smtClean="0">
                          <a:latin typeface="Calibri" pitchFamily="34" charset="0"/>
                        </a:rPr>
                        <a:t>Ecuador</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400</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b="1" u="none" strike="noStrike" dirty="0">
                          <a:latin typeface="Calibri" pitchFamily="34" charset="0"/>
                        </a:rPr>
                        <a:t>260</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 </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 </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 </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 </a:t>
                      </a:r>
                      <a:endParaRPr lang="it-IT" sz="2000" b="0" i="0" u="none" strike="noStrike">
                        <a:solidFill>
                          <a:srgbClr val="000000"/>
                        </a:solidFill>
                        <a:latin typeface="Calibri" pitchFamily="34" charset="0"/>
                      </a:endParaRPr>
                    </a:p>
                  </a:txBody>
                  <a:tcPr marL="7510" marR="7510" marT="7510" marB="0" anchor="b"/>
                </a:tc>
              </a:tr>
              <a:tr h="606878">
                <a:tc>
                  <a:txBody>
                    <a:bodyPr/>
                    <a:lstStyle/>
                    <a:p>
                      <a:pPr algn="l" fontAlgn="b"/>
                      <a:r>
                        <a:rPr lang="it-IT" sz="2000" b="1" u="none" strike="noStrike" dirty="0" smtClean="0">
                          <a:latin typeface="Calibri" pitchFamily="34" charset="0"/>
                        </a:rPr>
                        <a:t>New </a:t>
                      </a:r>
                      <a:r>
                        <a:rPr lang="it-IT" sz="2000" b="1" u="none" strike="noStrike" dirty="0" err="1">
                          <a:latin typeface="Calibri" pitchFamily="34" charset="0"/>
                        </a:rPr>
                        <a:t>Zealand</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400</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b="1" u="none" strike="noStrike" dirty="0">
                          <a:latin typeface="Calibri" pitchFamily="34" charset="0"/>
                        </a:rPr>
                        <a:t>260</a:t>
                      </a:r>
                      <a:endParaRPr lang="it-IT" sz="2000" b="1"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a:latin typeface="Calibri" pitchFamily="34" charset="0"/>
                        </a:rPr>
                        <a:t> </a:t>
                      </a:r>
                      <a:endParaRPr lang="it-IT" sz="2000" b="0" i="0" u="none" strike="noStrike">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100</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 </a:t>
                      </a:r>
                      <a:endParaRPr lang="it-IT" sz="2000" b="0" i="0" u="none" strike="noStrike" dirty="0">
                        <a:solidFill>
                          <a:srgbClr val="000000"/>
                        </a:solidFill>
                        <a:latin typeface="Calibri" pitchFamily="34" charset="0"/>
                      </a:endParaRPr>
                    </a:p>
                  </a:txBody>
                  <a:tcPr marL="7510" marR="7510" marT="7510" marB="0" anchor="b"/>
                </a:tc>
                <a:tc>
                  <a:txBody>
                    <a:bodyPr/>
                    <a:lstStyle/>
                    <a:p>
                      <a:pPr algn="ctr" fontAlgn="b"/>
                      <a:r>
                        <a:rPr lang="it-IT" sz="2000" u="none" strike="noStrike" dirty="0">
                          <a:latin typeface="Calibri" pitchFamily="34" charset="0"/>
                        </a:rPr>
                        <a:t> </a:t>
                      </a:r>
                      <a:endParaRPr lang="it-IT" sz="2000" b="0" i="0" u="none" strike="noStrike" dirty="0">
                        <a:solidFill>
                          <a:srgbClr val="000000"/>
                        </a:solidFill>
                        <a:latin typeface="Calibri" pitchFamily="34" charset="0"/>
                      </a:endParaRPr>
                    </a:p>
                  </a:txBody>
                  <a:tcPr marL="7510" marR="7510" marT="7510" marB="0" anchor="b"/>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1066800"/>
          </a:xfrm>
        </p:spPr>
        <p:txBody>
          <a:bodyPr>
            <a:normAutofit/>
          </a:bodyPr>
          <a:lstStyle/>
          <a:p>
            <a:pPr algn="ctr"/>
            <a:r>
              <a:rPr lang="it-IT" sz="3200" dirty="0" smtClean="0">
                <a:solidFill>
                  <a:schemeClr val="tx1"/>
                </a:solidFill>
                <a:latin typeface="Calibri" pitchFamily="34" charset="0"/>
              </a:rPr>
              <a:t>Open in situ data (Iceland Supersite)</a:t>
            </a:r>
            <a:endParaRPr lang="it-IT" sz="3200" dirty="0">
              <a:solidFill>
                <a:schemeClr val="tx1"/>
              </a:solidFill>
              <a:latin typeface="Calibri" pitchFamily="34" charset="0"/>
            </a:endParaRPr>
          </a:p>
        </p:txBody>
      </p:sp>
      <p:pic>
        <p:nvPicPr>
          <p:cNvPr id="93186" name="Picture 2"/>
          <p:cNvPicPr>
            <a:picLocks noChangeAspect="1" noChangeArrowheads="1"/>
          </p:cNvPicPr>
          <p:nvPr/>
        </p:nvPicPr>
        <p:blipFill>
          <a:blip r:embed="rId2" cstate="screen"/>
          <a:srcRect/>
          <a:stretch>
            <a:fillRect/>
          </a:stretch>
        </p:blipFill>
        <p:spPr bwMode="auto">
          <a:xfrm>
            <a:off x="1143000" y="1505824"/>
            <a:ext cx="6705600" cy="5352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1066800"/>
          </a:xfrm>
        </p:spPr>
        <p:txBody>
          <a:bodyPr>
            <a:normAutofit/>
          </a:bodyPr>
          <a:lstStyle/>
          <a:p>
            <a:pPr algn="ctr"/>
            <a:r>
              <a:rPr lang="it-IT" sz="3200" dirty="0" smtClean="0">
                <a:solidFill>
                  <a:schemeClr val="tx1"/>
                </a:solidFill>
                <a:latin typeface="Calibri" pitchFamily="34" charset="0"/>
              </a:rPr>
              <a:t>Open in situ data (</a:t>
            </a:r>
            <a:r>
              <a:rPr lang="it-IT" sz="3200" dirty="0" err="1" smtClean="0">
                <a:solidFill>
                  <a:schemeClr val="tx1"/>
                </a:solidFill>
                <a:latin typeface="Calibri" pitchFamily="34" charset="0"/>
              </a:rPr>
              <a:t>Mt.Etna</a:t>
            </a:r>
            <a:r>
              <a:rPr lang="it-IT" sz="3200" dirty="0" smtClean="0">
                <a:solidFill>
                  <a:schemeClr val="tx1"/>
                </a:solidFill>
                <a:latin typeface="Calibri" pitchFamily="34" charset="0"/>
              </a:rPr>
              <a:t> Supersite)</a:t>
            </a:r>
            <a:endParaRPr lang="it-IT" sz="3200" dirty="0">
              <a:solidFill>
                <a:schemeClr val="tx1"/>
              </a:solidFill>
              <a:latin typeface="Calibri" pitchFamily="34" charset="0"/>
            </a:endParaRPr>
          </a:p>
        </p:txBody>
      </p:sp>
      <p:pic>
        <p:nvPicPr>
          <p:cNvPr id="1026" name="Picture 2"/>
          <p:cNvPicPr>
            <a:picLocks noChangeAspect="1" noChangeArrowheads="1"/>
          </p:cNvPicPr>
          <p:nvPr/>
        </p:nvPicPr>
        <p:blipFill>
          <a:blip r:embed="rId2" cstate="screen"/>
          <a:srcRect/>
          <a:stretch>
            <a:fillRect/>
          </a:stretch>
        </p:blipFill>
        <p:spPr bwMode="auto">
          <a:xfrm>
            <a:off x="228600" y="1524000"/>
            <a:ext cx="8610600" cy="5154645"/>
          </a:xfrm>
          <a:prstGeom prst="rect">
            <a:avLst/>
          </a:prstGeom>
          <a:noFill/>
          <a:ln w="9525">
            <a:noFill/>
            <a:miter lim="800000"/>
            <a:headEnd/>
            <a:tailEnd/>
          </a:ln>
        </p:spPr>
      </p:pic>
      <p:pic>
        <p:nvPicPr>
          <p:cNvPr id="1027" name="Picture 3"/>
          <p:cNvPicPr>
            <a:picLocks noChangeAspect="1" noChangeArrowheads="1"/>
          </p:cNvPicPr>
          <p:nvPr/>
        </p:nvPicPr>
        <p:blipFill>
          <a:blip r:embed="rId3" cstate="screen"/>
          <a:srcRect/>
          <a:stretch>
            <a:fillRect/>
          </a:stretch>
        </p:blipFill>
        <p:spPr bwMode="auto">
          <a:xfrm>
            <a:off x="228600" y="4267200"/>
            <a:ext cx="1981200" cy="4142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9600"/>
            <a:ext cx="8229600" cy="1066800"/>
          </a:xfrm>
        </p:spPr>
        <p:txBody>
          <a:bodyPr>
            <a:normAutofit/>
          </a:bodyPr>
          <a:lstStyle/>
          <a:p>
            <a:pPr algn="ctr"/>
            <a:r>
              <a:rPr lang="it-IT" sz="3200" dirty="0" err="1" smtClean="0">
                <a:solidFill>
                  <a:schemeClr val="tx1"/>
                </a:solidFill>
                <a:latin typeface="Calibri" pitchFamily="34" charset="0"/>
              </a:rPr>
              <a:t>Further</a:t>
            </a:r>
            <a:r>
              <a:rPr lang="it-IT" sz="3200" dirty="0" smtClean="0">
                <a:solidFill>
                  <a:schemeClr val="tx1"/>
                </a:solidFill>
                <a:latin typeface="Calibri" pitchFamily="34" charset="0"/>
              </a:rPr>
              <a:t> </a:t>
            </a:r>
            <a:r>
              <a:rPr lang="it-IT" sz="3200" dirty="0" err="1" smtClean="0">
                <a:solidFill>
                  <a:schemeClr val="tx1"/>
                </a:solidFill>
                <a:latin typeface="Calibri" pitchFamily="34" charset="0"/>
              </a:rPr>
              <a:t>services</a:t>
            </a:r>
            <a:endParaRPr lang="it-IT" sz="3200" dirty="0">
              <a:solidFill>
                <a:schemeClr val="tx1"/>
              </a:solidFill>
              <a:latin typeface="Calibri" pitchFamily="34" charset="0"/>
            </a:endParaRPr>
          </a:p>
        </p:txBody>
      </p:sp>
      <p:sp>
        <p:nvSpPr>
          <p:cNvPr id="5" name="Sottotitolo 2"/>
          <p:cNvSpPr txBox="1">
            <a:spLocks/>
          </p:cNvSpPr>
          <p:nvPr/>
        </p:nvSpPr>
        <p:spPr>
          <a:xfrm>
            <a:off x="609600" y="1752600"/>
            <a:ext cx="7924800" cy="3962400"/>
          </a:xfrm>
          <a:prstGeom prst="rect">
            <a:avLst/>
          </a:prstGeom>
        </p:spPr>
        <p:txBody>
          <a:bodyPr vert="horz">
            <a:noAutofit/>
          </a:bodyPr>
          <a:lstStyle/>
          <a:p>
            <a:pPr marL="457200" lvl="0" indent="-457200" algn="just" fontAlgn="auto">
              <a:spcBef>
                <a:spcPts val="1200"/>
              </a:spcBef>
              <a:spcAft>
                <a:spcPts val="0"/>
              </a:spcAft>
              <a:buClr>
                <a:schemeClr val="accent3"/>
              </a:buClr>
              <a:buFont typeface="+mj-lt"/>
              <a:buAutoNum type="arabicPeriod"/>
              <a:defRPr/>
            </a:pPr>
            <a:r>
              <a:rPr lang="en-US" sz="2200" dirty="0" smtClean="0">
                <a:latin typeface="Calibri" pitchFamily="34" charset="0"/>
              </a:rPr>
              <a:t>The ESA Geohazard Exploitation Platform provides remote InSAR processing services to the Supersite scientific community.</a:t>
            </a:r>
          </a:p>
          <a:p>
            <a:pPr marL="457200" lvl="0" indent="-457200" algn="just" fontAlgn="auto">
              <a:spcBef>
                <a:spcPts val="1200"/>
              </a:spcBef>
              <a:spcAft>
                <a:spcPts val="0"/>
              </a:spcAft>
              <a:buClr>
                <a:schemeClr val="accent3"/>
              </a:buClr>
              <a:buFont typeface="+mj-lt"/>
              <a:buAutoNum type="arabicPeriod"/>
              <a:defRPr/>
            </a:pPr>
            <a:r>
              <a:rPr lang="en-US" sz="2200" dirty="0" smtClean="0">
                <a:latin typeface="Calibri" pitchFamily="34" charset="0"/>
              </a:rPr>
              <a:t>The H2020 EVER-EST project is developing a Virtual Research Environment to support the Supersite scientific community with a wide range of e-collaboration services, including remote processing, citation manager, information sharing through Research Objects.</a:t>
            </a:r>
          </a:p>
          <a:p>
            <a:pPr marL="457200" indent="-457200" algn="just" fontAlgn="auto">
              <a:spcBef>
                <a:spcPts val="1200"/>
              </a:spcBef>
              <a:spcAft>
                <a:spcPts val="0"/>
              </a:spcAft>
              <a:buClr>
                <a:schemeClr val="accent3"/>
              </a:buClr>
              <a:buFont typeface="+mj-lt"/>
              <a:buAutoNum type="arabicPeriod"/>
              <a:defRPr/>
            </a:pPr>
            <a:r>
              <a:rPr lang="en-US" sz="2200" dirty="0" smtClean="0">
                <a:latin typeface="Calibri" pitchFamily="34" charset="0"/>
              </a:rPr>
              <a:t>Univ. Reno Nevada &amp; UNAVCO provide no-cost services for generating high precision GPS position time-series (not specifically for GSNL).</a:t>
            </a:r>
          </a:p>
          <a:p>
            <a:pPr marL="457200" lvl="0" indent="-457200" algn="just" fontAlgn="auto">
              <a:spcBef>
                <a:spcPts val="1200"/>
              </a:spcBef>
              <a:spcAft>
                <a:spcPts val="0"/>
              </a:spcAft>
              <a:buClr>
                <a:schemeClr val="accent3"/>
              </a:buClr>
              <a:buFont typeface="+mj-lt"/>
              <a:buAutoNum type="arabicPeriod"/>
              <a:defRPr/>
            </a:pPr>
            <a:endParaRPr lang="en-US" sz="2200" dirty="0" smtClean="0">
              <a:latin typeface="Calibri" pitchFamily="34" charset="0"/>
            </a:endParaRPr>
          </a:p>
          <a:p>
            <a:pPr marL="365125" lvl="0" indent="-273050" algn="just" fontAlgn="auto">
              <a:spcBef>
                <a:spcPts val="1200"/>
              </a:spcBef>
              <a:spcAft>
                <a:spcPts val="0"/>
              </a:spcAft>
              <a:buClr>
                <a:schemeClr val="accent3"/>
              </a:buClr>
              <a:defRPr/>
            </a:pPr>
            <a:endParaRPr lang="en-US" sz="2200" dirty="0" smtClean="0">
              <a:latin typeface="Calibri" pitchFamily="34" charset="0"/>
            </a:endParaRPr>
          </a:p>
          <a:p>
            <a:pPr marL="365125" lvl="0" indent="-273050" algn="just" fontAlgn="auto">
              <a:spcBef>
                <a:spcPts val="1200"/>
              </a:spcBef>
              <a:spcAft>
                <a:spcPts val="0"/>
              </a:spcAft>
              <a:buClr>
                <a:schemeClr val="accent3"/>
              </a:buClr>
              <a:buFont typeface="Wingdings" pitchFamily="2" charset="2"/>
              <a:buChar char="q"/>
              <a:defRPr/>
            </a:pPr>
            <a:endParaRPr lang="en-US" sz="22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04800" y="609600"/>
            <a:ext cx="8458200" cy="914400"/>
          </a:xfrm>
          <a:prstGeom prst="rect">
            <a:avLst/>
          </a:prstGeom>
        </p:spPr>
        <p:txBody>
          <a:bodyPr vert="horz" anchor="ctr">
            <a:noAutofit/>
          </a:bodyPr>
          <a:lstStyle/>
          <a:p>
            <a:pPr lvl="0" algn="ctr" fontAlgn="auto">
              <a:spcAft>
                <a:spcPts val="0"/>
              </a:spcAft>
              <a:defRPr/>
            </a:pPr>
            <a:r>
              <a:rPr lang="it-IT" sz="3200" dirty="0" err="1" smtClean="0">
                <a:latin typeface="Calibri" pitchFamily="34" charset="0"/>
                <a:ea typeface="+mj-ea"/>
                <a:cs typeface="+mj-cs"/>
              </a:rPr>
              <a:t>End-Users</a:t>
            </a:r>
            <a:r>
              <a:rPr lang="it-IT" sz="3200" dirty="0" smtClean="0">
                <a:latin typeface="Calibri" pitchFamily="34" charset="0"/>
                <a:ea typeface="+mj-ea"/>
                <a:cs typeface="+mj-cs"/>
              </a:rPr>
              <a:t> </a:t>
            </a:r>
            <a:r>
              <a:rPr lang="it-IT" sz="3200" dirty="0" err="1" smtClean="0">
                <a:latin typeface="Calibri" pitchFamily="34" charset="0"/>
                <a:ea typeface="+mj-ea"/>
                <a:cs typeface="+mj-cs"/>
              </a:rPr>
              <a:t>receiving</a:t>
            </a:r>
            <a:r>
              <a:rPr lang="it-IT" sz="3200" dirty="0" smtClean="0">
                <a:latin typeface="Calibri" pitchFamily="34" charset="0"/>
                <a:ea typeface="+mj-ea"/>
                <a:cs typeface="+mj-cs"/>
              </a:rPr>
              <a:t> </a:t>
            </a:r>
            <a:r>
              <a:rPr lang="it-IT" sz="3200" dirty="0" err="1" smtClean="0">
                <a:latin typeface="Calibri" pitchFamily="34" charset="0"/>
                <a:ea typeface="+mj-ea"/>
                <a:cs typeface="+mj-cs"/>
              </a:rPr>
              <a:t>scientific</a:t>
            </a:r>
            <a:r>
              <a:rPr lang="it-IT" sz="3200" dirty="0" smtClean="0">
                <a:latin typeface="Calibri" pitchFamily="34" charset="0"/>
                <a:ea typeface="+mj-ea"/>
                <a:cs typeface="+mj-cs"/>
              </a:rPr>
              <a:t> information</a:t>
            </a:r>
            <a:endParaRPr lang="it-IT" sz="3200" dirty="0">
              <a:latin typeface="Calibri" pitchFamily="34" charset="0"/>
              <a:ea typeface="+mj-ea"/>
              <a:cs typeface="+mj-cs"/>
            </a:endParaRPr>
          </a:p>
        </p:txBody>
      </p:sp>
      <p:graphicFrame>
        <p:nvGraphicFramePr>
          <p:cNvPr id="6" name="Tabella 5"/>
          <p:cNvGraphicFramePr>
            <a:graphicFrameLocks noGrp="1"/>
          </p:cNvGraphicFramePr>
          <p:nvPr/>
        </p:nvGraphicFramePr>
        <p:xfrm>
          <a:off x="381000" y="1523997"/>
          <a:ext cx="8382000" cy="4648202"/>
        </p:xfrm>
        <a:graphic>
          <a:graphicData uri="http://schemas.openxmlformats.org/drawingml/2006/table">
            <a:tbl>
              <a:tblPr/>
              <a:tblGrid>
                <a:gridCol w="2971800"/>
                <a:gridCol w="5410200"/>
              </a:tblGrid>
              <a:tr h="367919">
                <a:tc>
                  <a:txBody>
                    <a:bodyPr/>
                    <a:lstStyle/>
                    <a:p>
                      <a:pPr algn="ctr">
                        <a:spcBef>
                          <a:spcPts val="300"/>
                        </a:spcBef>
                        <a:spcAft>
                          <a:spcPts val="0"/>
                        </a:spcAft>
                      </a:pPr>
                      <a:r>
                        <a:rPr lang="en-GB" sz="2000" b="1" dirty="0" smtClean="0">
                          <a:latin typeface="Candara"/>
                          <a:ea typeface="MS Mincho"/>
                          <a:cs typeface="Times New Roman"/>
                        </a:rPr>
                        <a:t>Permanent  Supersite</a:t>
                      </a:r>
                      <a:endParaRPr lang="it-IT" sz="20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Bef>
                          <a:spcPts val="300"/>
                        </a:spcBef>
                        <a:spcAft>
                          <a:spcPts val="0"/>
                        </a:spcAft>
                      </a:pPr>
                      <a:r>
                        <a:rPr lang="en-GB" sz="2000" b="1" dirty="0">
                          <a:latin typeface="Candara"/>
                          <a:ea typeface="MS Mincho"/>
                          <a:cs typeface="Times New Roman"/>
                        </a:rPr>
                        <a:t>End-user</a:t>
                      </a:r>
                      <a:endParaRPr lang="it-IT" sz="2000" dirty="0">
                        <a:latin typeface="Arial"/>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06599">
                <a:tc>
                  <a:txBody>
                    <a:bodyPr/>
                    <a:lstStyle/>
                    <a:p>
                      <a:pPr algn="l">
                        <a:spcBef>
                          <a:spcPts val="300"/>
                        </a:spcBef>
                        <a:spcAft>
                          <a:spcPts val="0"/>
                        </a:spcAft>
                      </a:pPr>
                      <a:r>
                        <a:rPr lang="en-GB" sz="1700" b="1" i="1">
                          <a:latin typeface="Calibri" pitchFamily="34" charset="0"/>
                          <a:ea typeface="MS Mincho"/>
                          <a:cs typeface="Times New Roman"/>
                        </a:rPr>
                        <a:t>Hawaiian volcanoes, USA</a:t>
                      </a:r>
                      <a:endParaRPr lang="it-IT" sz="170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a:spcBef>
                          <a:spcPts val="300"/>
                        </a:spcBef>
                        <a:spcAft>
                          <a:spcPts val="0"/>
                        </a:spcAft>
                      </a:pPr>
                      <a:r>
                        <a:rPr lang="en-GB" sz="1700" dirty="0">
                          <a:latin typeface="Calibri" pitchFamily="34" charset="0"/>
                          <a:ea typeface="MS Mincho"/>
                          <a:cs typeface="Times New Roman"/>
                        </a:rPr>
                        <a:t>Hawaii County Civil </a:t>
                      </a:r>
                      <a:r>
                        <a:rPr lang="en-GB" sz="1700" dirty="0" err="1">
                          <a:latin typeface="Calibri" pitchFamily="34" charset="0"/>
                          <a:ea typeface="MS Mincho"/>
                          <a:cs typeface="Times New Roman"/>
                        </a:rPr>
                        <a:t>Defense</a:t>
                      </a:r>
                      <a:r>
                        <a:rPr lang="en-GB" sz="1700" dirty="0">
                          <a:latin typeface="Calibri" pitchFamily="34" charset="0"/>
                          <a:ea typeface="MS Mincho"/>
                          <a:cs typeface="Times New Roman"/>
                        </a:rPr>
                        <a:t>, Hawaii Volcanoes </a:t>
                      </a:r>
                      <a:r>
                        <a:rPr lang="en-GB" sz="1700" dirty="0" err="1" smtClean="0">
                          <a:latin typeface="Calibri" pitchFamily="34" charset="0"/>
                          <a:ea typeface="MS Mincho"/>
                          <a:cs typeface="Times New Roman"/>
                        </a:rPr>
                        <a:t>Natl</a:t>
                      </a:r>
                      <a:r>
                        <a:rPr lang="en-GB" sz="1700" dirty="0" smtClean="0">
                          <a:latin typeface="Calibri" pitchFamily="34" charset="0"/>
                          <a:ea typeface="MS Mincho"/>
                          <a:cs typeface="Times New Roman"/>
                        </a:rPr>
                        <a:t> </a:t>
                      </a:r>
                      <a:r>
                        <a:rPr lang="en-GB" sz="1700" dirty="0">
                          <a:latin typeface="Calibri" pitchFamily="34" charset="0"/>
                          <a:ea typeface="MS Mincho"/>
                          <a:cs typeface="Times New Roman"/>
                        </a:rPr>
                        <a:t>Park</a:t>
                      </a:r>
                      <a:endParaRPr lang="it-IT" sz="1700" dirty="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797611">
                <a:tc>
                  <a:txBody>
                    <a:bodyPr/>
                    <a:lstStyle/>
                    <a:p>
                      <a:pPr algn="l">
                        <a:spcBef>
                          <a:spcPts val="300"/>
                        </a:spcBef>
                        <a:spcAft>
                          <a:spcPts val="0"/>
                        </a:spcAft>
                      </a:pPr>
                      <a:r>
                        <a:rPr lang="en-GB" sz="1700" b="1" i="1" dirty="0">
                          <a:latin typeface="Calibri" pitchFamily="34" charset="0"/>
                          <a:ea typeface="MS Mincho"/>
                          <a:cs typeface="Times New Roman"/>
                        </a:rPr>
                        <a:t>Icelandic volcanoes</a:t>
                      </a:r>
                      <a:endParaRPr lang="it-IT" sz="1700" dirty="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spcBef>
                          <a:spcPts val="300"/>
                        </a:spcBef>
                        <a:spcAft>
                          <a:spcPts val="0"/>
                        </a:spcAft>
                      </a:pPr>
                      <a:r>
                        <a:rPr lang="en-GB" sz="1700" dirty="0">
                          <a:latin typeface="Calibri" pitchFamily="34" charset="0"/>
                          <a:ea typeface="MS Mincho"/>
                          <a:cs typeface="Times New Roman"/>
                        </a:rPr>
                        <a:t>Icelandic Police - </a:t>
                      </a:r>
                      <a:r>
                        <a:rPr lang="en-GB" sz="1700" dirty="0" err="1">
                          <a:latin typeface="Calibri" pitchFamily="34" charset="0"/>
                          <a:ea typeface="MS Mincho"/>
                          <a:cs typeface="Times New Roman"/>
                        </a:rPr>
                        <a:t>Dep.t</a:t>
                      </a:r>
                      <a:r>
                        <a:rPr lang="en-GB" sz="1700" dirty="0">
                          <a:latin typeface="Calibri" pitchFamily="34" charset="0"/>
                          <a:ea typeface="MS Mincho"/>
                          <a:cs typeface="Times New Roman"/>
                        </a:rPr>
                        <a:t> of Civil Protection and Emergency Management, </a:t>
                      </a:r>
                      <a:r>
                        <a:rPr lang="en-US" sz="1700" dirty="0">
                          <a:latin typeface="Calibri" pitchFamily="34" charset="0"/>
                          <a:ea typeface="MS Mincho"/>
                          <a:cs typeface="Times New Roman"/>
                        </a:rPr>
                        <a:t>Environmental Agency of Iceland,  Directorate of Health</a:t>
                      </a:r>
                      <a:endParaRPr lang="it-IT" sz="1700" dirty="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31741">
                <a:tc>
                  <a:txBody>
                    <a:bodyPr/>
                    <a:lstStyle/>
                    <a:p>
                      <a:pPr algn="l">
                        <a:spcBef>
                          <a:spcPts val="300"/>
                        </a:spcBef>
                        <a:spcAft>
                          <a:spcPts val="0"/>
                        </a:spcAft>
                      </a:pPr>
                      <a:r>
                        <a:rPr lang="en-GB" sz="1700" b="1" i="1">
                          <a:latin typeface="Calibri" pitchFamily="34" charset="0"/>
                          <a:ea typeface="MS Mincho"/>
                          <a:cs typeface="Times New Roman"/>
                        </a:rPr>
                        <a:t>Mt.Etna volcano, Italy</a:t>
                      </a:r>
                      <a:endParaRPr lang="it-IT" sz="170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a:spcBef>
                          <a:spcPts val="300"/>
                        </a:spcBef>
                        <a:spcAft>
                          <a:spcPts val="0"/>
                        </a:spcAft>
                      </a:pPr>
                      <a:r>
                        <a:rPr lang="en-GB" sz="1700" dirty="0">
                          <a:latin typeface="Calibri" pitchFamily="34" charset="0"/>
                          <a:ea typeface="MS Mincho"/>
                          <a:cs typeface="Times New Roman"/>
                        </a:rPr>
                        <a:t>National Department of Civil Protection, Regional Civil </a:t>
                      </a:r>
                      <a:r>
                        <a:rPr lang="en-GB" sz="1700" dirty="0" err="1">
                          <a:latin typeface="Calibri" pitchFamily="34" charset="0"/>
                          <a:ea typeface="MS Mincho"/>
                          <a:cs typeface="Times New Roman"/>
                        </a:rPr>
                        <a:t>Defense</a:t>
                      </a:r>
                      <a:endParaRPr lang="it-IT" sz="1700" dirty="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31741">
                <a:tc>
                  <a:txBody>
                    <a:bodyPr/>
                    <a:lstStyle/>
                    <a:p>
                      <a:pPr algn="l">
                        <a:spcBef>
                          <a:spcPts val="300"/>
                        </a:spcBef>
                        <a:spcAft>
                          <a:spcPts val="0"/>
                        </a:spcAft>
                      </a:pPr>
                      <a:r>
                        <a:rPr lang="it-IT" sz="1700" b="1" i="1">
                          <a:latin typeface="Calibri" pitchFamily="34" charset="0"/>
                          <a:ea typeface="MS Mincho"/>
                          <a:cs typeface="Times New Roman"/>
                        </a:rPr>
                        <a:t>Campi Flegrei &amp; Vesuvius volcano, Italy</a:t>
                      </a:r>
                      <a:endParaRPr lang="it-IT" sz="170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a:spcBef>
                          <a:spcPts val="300"/>
                        </a:spcBef>
                        <a:spcAft>
                          <a:spcPts val="0"/>
                        </a:spcAft>
                      </a:pPr>
                      <a:r>
                        <a:rPr lang="en-GB" sz="1700" dirty="0">
                          <a:latin typeface="Calibri" pitchFamily="34" charset="0"/>
                          <a:ea typeface="MS Mincho"/>
                          <a:cs typeface="Times New Roman"/>
                        </a:rPr>
                        <a:t>National Department of Civil Protection, Regional Civil </a:t>
                      </a:r>
                      <a:r>
                        <a:rPr lang="en-GB" sz="1700" dirty="0" err="1">
                          <a:latin typeface="Calibri" pitchFamily="34" charset="0"/>
                          <a:ea typeface="MS Mincho"/>
                          <a:cs typeface="Times New Roman"/>
                        </a:rPr>
                        <a:t>Defense</a:t>
                      </a:r>
                      <a:endParaRPr lang="it-IT" sz="1700" dirty="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65870">
                <a:tc>
                  <a:txBody>
                    <a:bodyPr/>
                    <a:lstStyle/>
                    <a:p>
                      <a:pPr algn="l">
                        <a:spcBef>
                          <a:spcPts val="300"/>
                        </a:spcBef>
                        <a:spcAft>
                          <a:spcPts val="0"/>
                        </a:spcAft>
                      </a:pPr>
                      <a:r>
                        <a:rPr lang="en-GB" sz="1700" b="1" i="1">
                          <a:latin typeface="Calibri" pitchFamily="34" charset="0"/>
                          <a:ea typeface="MS Mincho"/>
                          <a:cs typeface="Times New Roman"/>
                        </a:rPr>
                        <a:t>Marmara Fault, Turkey</a:t>
                      </a:r>
                      <a:endParaRPr lang="it-IT" sz="170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a:spcBef>
                          <a:spcPts val="300"/>
                        </a:spcBef>
                        <a:spcAft>
                          <a:spcPts val="0"/>
                        </a:spcAft>
                      </a:pPr>
                      <a:r>
                        <a:rPr lang="en-GB" sz="1700" dirty="0">
                          <a:latin typeface="Calibri" pitchFamily="34" charset="0"/>
                          <a:ea typeface="MS Mincho"/>
                          <a:cs typeface="Times New Roman"/>
                        </a:rPr>
                        <a:t>Istanbul municipality</a:t>
                      </a:r>
                      <a:endParaRPr lang="it-IT" sz="1700" dirty="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531741">
                <a:tc>
                  <a:txBody>
                    <a:bodyPr/>
                    <a:lstStyle/>
                    <a:p>
                      <a:pPr algn="l">
                        <a:spcBef>
                          <a:spcPts val="300"/>
                        </a:spcBef>
                        <a:spcAft>
                          <a:spcPts val="0"/>
                        </a:spcAft>
                      </a:pPr>
                      <a:r>
                        <a:rPr lang="en-GB" sz="1700" b="1" i="1">
                          <a:latin typeface="Calibri" pitchFamily="34" charset="0"/>
                          <a:ea typeface="MS Mincho"/>
                          <a:cs typeface="Times New Roman"/>
                        </a:rPr>
                        <a:t>Ecuadorian volcanoes</a:t>
                      </a:r>
                      <a:endParaRPr lang="it-IT" sz="170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a:spcBef>
                          <a:spcPts val="300"/>
                        </a:spcBef>
                        <a:spcAft>
                          <a:spcPts val="0"/>
                        </a:spcAft>
                      </a:pPr>
                      <a:r>
                        <a:rPr lang="en-GB" sz="1700" dirty="0">
                          <a:latin typeface="Calibri" pitchFamily="34" charset="0"/>
                          <a:ea typeface="MS Mincho"/>
                          <a:cs typeface="Times New Roman"/>
                        </a:rPr>
                        <a:t>Secretariat for Risk Management, Regional governments, Municipalities</a:t>
                      </a:r>
                      <a:endParaRPr lang="it-IT" sz="1700" dirty="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611135">
                <a:tc>
                  <a:txBody>
                    <a:bodyPr/>
                    <a:lstStyle/>
                    <a:p>
                      <a:pPr algn="l">
                        <a:spcBef>
                          <a:spcPts val="300"/>
                        </a:spcBef>
                        <a:spcAft>
                          <a:spcPts val="0"/>
                        </a:spcAft>
                      </a:pPr>
                      <a:r>
                        <a:rPr lang="it-IT" sz="1700" b="1" i="1" dirty="0" err="1">
                          <a:latin typeface="Calibri" pitchFamily="34" charset="0"/>
                          <a:ea typeface="MS Mincho"/>
                          <a:cs typeface="Times New Roman"/>
                        </a:rPr>
                        <a:t>Taupo</a:t>
                      </a:r>
                      <a:r>
                        <a:rPr lang="it-IT" sz="1700" b="1" i="1" dirty="0">
                          <a:latin typeface="Calibri" pitchFamily="34" charset="0"/>
                          <a:ea typeface="MS Mincho"/>
                          <a:cs typeface="Times New Roman"/>
                        </a:rPr>
                        <a:t> </a:t>
                      </a:r>
                      <a:r>
                        <a:rPr lang="it-IT" sz="1700" b="1" i="1" dirty="0" err="1">
                          <a:latin typeface="Calibri" pitchFamily="34" charset="0"/>
                          <a:ea typeface="MS Mincho"/>
                          <a:cs typeface="Times New Roman"/>
                        </a:rPr>
                        <a:t>volcanic</a:t>
                      </a:r>
                      <a:r>
                        <a:rPr lang="it-IT" sz="1700" b="1" i="1" dirty="0">
                          <a:latin typeface="Calibri" pitchFamily="34" charset="0"/>
                          <a:ea typeface="MS Mincho"/>
                          <a:cs typeface="Times New Roman"/>
                        </a:rPr>
                        <a:t> zone, New </a:t>
                      </a:r>
                      <a:r>
                        <a:rPr lang="it-IT" sz="1700" b="1" i="1" dirty="0" err="1">
                          <a:latin typeface="Calibri" pitchFamily="34" charset="0"/>
                          <a:ea typeface="MS Mincho"/>
                          <a:cs typeface="Times New Roman"/>
                        </a:rPr>
                        <a:t>Zealand</a:t>
                      </a:r>
                      <a:endParaRPr lang="it-IT" sz="1700" dirty="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a:spcBef>
                          <a:spcPts val="300"/>
                        </a:spcBef>
                        <a:spcAft>
                          <a:spcPts val="0"/>
                        </a:spcAft>
                      </a:pPr>
                      <a:r>
                        <a:rPr lang="en-GB" sz="1700" dirty="0" smtClean="0">
                          <a:latin typeface="Calibri" pitchFamily="34" charset="0"/>
                          <a:ea typeface="MS Mincho"/>
                          <a:cs typeface="Times New Roman"/>
                        </a:rPr>
                        <a:t>Ministry </a:t>
                      </a:r>
                      <a:r>
                        <a:rPr lang="en-GB" sz="1700" dirty="0">
                          <a:latin typeface="Calibri" pitchFamily="34" charset="0"/>
                          <a:ea typeface="MS Mincho"/>
                          <a:cs typeface="Times New Roman"/>
                        </a:rPr>
                        <a:t>of Civil Defence and Emergency Management, Department of Conservation, Regional councils, </a:t>
                      </a:r>
                      <a:r>
                        <a:rPr lang="en-GB" sz="1700" dirty="0" err="1">
                          <a:latin typeface="Calibri" pitchFamily="34" charset="0"/>
                          <a:ea typeface="MS Mincho"/>
                          <a:cs typeface="Times New Roman"/>
                        </a:rPr>
                        <a:t>MetService</a:t>
                      </a:r>
                      <a:endParaRPr lang="it-IT" sz="1700" dirty="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703845">
                <a:tc>
                  <a:txBody>
                    <a:bodyPr/>
                    <a:lstStyle/>
                    <a:p>
                      <a:pPr marL="0" marR="0" indent="0" algn="l" defTabSz="914400" rtl="0" eaLnBrk="1" fontAlgn="auto" latinLnBrk="0" hangingPunct="1">
                        <a:lnSpc>
                          <a:spcPct val="100000"/>
                        </a:lnSpc>
                        <a:spcBef>
                          <a:spcPts val="300"/>
                        </a:spcBef>
                        <a:spcAft>
                          <a:spcPts val="0"/>
                        </a:spcAft>
                        <a:buClrTx/>
                        <a:buSzTx/>
                        <a:buFontTx/>
                        <a:buNone/>
                        <a:tabLst/>
                        <a:defRPr/>
                      </a:pPr>
                      <a:r>
                        <a:rPr kumimoji="0" lang="it-IT" sz="1700" b="1" i="1" kern="1200" dirty="0" err="1" smtClean="0">
                          <a:solidFill>
                            <a:schemeClr val="tx1"/>
                          </a:solidFill>
                          <a:latin typeface="Calibri" pitchFamily="34" charset="0"/>
                          <a:ea typeface="MS Mincho"/>
                          <a:cs typeface="Times New Roman"/>
                        </a:rPr>
                        <a:t>Corinth</a:t>
                      </a:r>
                      <a:r>
                        <a:rPr kumimoji="0" lang="it-IT" sz="1700" b="1" i="1" kern="1200" dirty="0" smtClean="0">
                          <a:solidFill>
                            <a:schemeClr val="tx1"/>
                          </a:solidFill>
                          <a:latin typeface="Calibri" pitchFamily="34" charset="0"/>
                          <a:ea typeface="MS Mincho"/>
                          <a:cs typeface="Times New Roman"/>
                        </a:rPr>
                        <a:t> </a:t>
                      </a:r>
                      <a:r>
                        <a:rPr kumimoji="0" lang="it-IT" sz="1700" b="1" i="1" kern="1200" dirty="0" err="1" smtClean="0">
                          <a:solidFill>
                            <a:schemeClr val="tx1"/>
                          </a:solidFill>
                          <a:latin typeface="Calibri" pitchFamily="34" charset="0"/>
                          <a:ea typeface="MS Mincho"/>
                          <a:cs typeface="Times New Roman"/>
                        </a:rPr>
                        <a:t>Gulf</a:t>
                      </a:r>
                      <a:r>
                        <a:rPr kumimoji="0" lang="it-IT" sz="1700" b="1" i="1" kern="1200" dirty="0" smtClean="0">
                          <a:solidFill>
                            <a:schemeClr val="tx1"/>
                          </a:solidFill>
                          <a:latin typeface="Calibri" pitchFamily="34" charset="0"/>
                          <a:ea typeface="MS Mincho"/>
                          <a:cs typeface="Times New Roman"/>
                        </a:rPr>
                        <a:t>/</a:t>
                      </a:r>
                      <a:r>
                        <a:rPr kumimoji="0" lang="it-IT" sz="1700" b="1" i="1" kern="1200" dirty="0" err="1" smtClean="0">
                          <a:solidFill>
                            <a:schemeClr val="tx1"/>
                          </a:solidFill>
                          <a:latin typeface="Calibri" pitchFamily="34" charset="0"/>
                          <a:ea typeface="MS Mincho"/>
                          <a:cs typeface="Times New Roman"/>
                        </a:rPr>
                        <a:t>Ionian</a:t>
                      </a:r>
                      <a:r>
                        <a:rPr kumimoji="0" lang="it-IT" sz="1700" b="1" i="1" kern="1200" dirty="0" smtClean="0">
                          <a:solidFill>
                            <a:schemeClr val="tx1"/>
                          </a:solidFill>
                          <a:latin typeface="Calibri" pitchFamily="34" charset="0"/>
                          <a:ea typeface="MS Mincho"/>
                          <a:cs typeface="Times New Roman"/>
                        </a:rPr>
                        <a:t> Is.</a:t>
                      </a:r>
                      <a:endParaRPr lang="it-IT" sz="1700" dirty="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a:spcBef>
                          <a:spcPts val="300"/>
                        </a:spcBef>
                        <a:spcAft>
                          <a:spcPts val="0"/>
                        </a:spcAft>
                      </a:pPr>
                      <a:r>
                        <a:rPr lang="it-IT" sz="1700" dirty="0" err="1" smtClean="0">
                          <a:latin typeface="Calibri" pitchFamily="34" charset="0"/>
                          <a:ea typeface="MS Mincho"/>
                          <a:cs typeface="Times New Roman"/>
                        </a:rPr>
                        <a:t>Greek</a:t>
                      </a:r>
                      <a:r>
                        <a:rPr lang="it-IT" sz="1700" dirty="0" smtClean="0">
                          <a:latin typeface="Calibri" pitchFamily="34" charset="0"/>
                          <a:ea typeface="MS Mincho"/>
                          <a:cs typeface="Times New Roman"/>
                        </a:rPr>
                        <a:t> </a:t>
                      </a:r>
                      <a:r>
                        <a:rPr lang="it-IT" sz="1700" dirty="0" err="1" smtClean="0">
                          <a:latin typeface="Calibri" pitchFamily="34" charset="0"/>
                          <a:ea typeface="MS Mincho"/>
                          <a:cs typeface="Times New Roman"/>
                        </a:rPr>
                        <a:t>Civil</a:t>
                      </a:r>
                      <a:r>
                        <a:rPr lang="it-IT" sz="1700" dirty="0" smtClean="0">
                          <a:latin typeface="Calibri" pitchFamily="34" charset="0"/>
                          <a:ea typeface="MS Mincho"/>
                          <a:cs typeface="Times New Roman"/>
                        </a:rPr>
                        <a:t> </a:t>
                      </a:r>
                      <a:r>
                        <a:rPr lang="it-IT" sz="1700" dirty="0" err="1" smtClean="0">
                          <a:latin typeface="Calibri" pitchFamily="34" charset="0"/>
                          <a:ea typeface="MS Mincho"/>
                          <a:cs typeface="Times New Roman"/>
                        </a:rPr>
                        <a:t>Protection</a:t>
                      </a:r>
                      <a:endParaRPr lang="it-IT" sz="1700" dirty="0">
                        <a:latin typeface="Calibri" pitchFamily="34" charset="0"/>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81000" y="762000"/>
            <a:ext cx="8382000" cy="914400"/>
          </a:xfrm>
          <a:prstGeom prst="rect">
            <a:avLst/>
          </a:prstGeom>
        </p:spPr>
        <p:txBody>
          <a:bodyPr vert="horz"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err="1" smtClean="0">
                <a:ln>
                  <a:noFill/>
                </a:ln>
                <a:effectLst/>
                <a:uLnTx/>
                <a:uFillTx/>
                <a:latin typeface="Calibri" pitchFamily="34" charset="0"/>
                <a:ea typeface="+mj-ea"/>
                <a:cs typeface="+mj-cs"/>
              </a:rPr>
              <a:t>Scientific</a:t>
            </a:r>
            <a:r>
              <a:rPr kumimoji="0" lang="it-IT" sz="3200" b="0" i="0" u="none" strike="noStrike" kern="1200" cap="none" spc="0" normalizeH="0" baseline="0" noProof="0" dirty="0" smtClean="0">
                <a:ln>
                  <a:noFill/>
                </a:ln>
                <a:effectLst/>
                <a:uLnTx/>
                <a:uFillTx/>
                <a:latin typeface="Calibri" pitchFamily="34" charset="0"/>
                <a:ea typeface="+mj-ea"/>
                <a:cs typeface="+mj-cs"/>
              </a:rPr>
              <a:t> information</a:t>
            </a:r>
            <a:r>
              <a:rPr kumimoji="0" lang="it-IT" sz="3200" b="0" i="0" u="none" strike="noStrike" kern="1200" cap="none" spc="0" normalizeH="0" noProof="0" dirty="0" smtClean="0">
                <a:ln>
                  <a:noFill/>
                </a:ln>
                <a:effectLst/>
                <a:uLnTx/>
                <a:uFillTx/>
                <a:latin typeface="Calibri" pitchFamily="34" charset="0"/>
                <a:ea typeface="+mj-ea"/>
                <a:cs typeface="+mj-cs"/>
              </a:rPr>
              <a:t> </a:t>
            </a:r>
            <a:r>
              <a:rPr kumimoji="0" lang="it-IT" sz="3200" b="0" i="0" u="none" strike="noStrike" kern="1200" cap="none" spc="0" normalizeH="0" baseline="0" noProof="0" dirty="0" err="1" smtClean="0">
                <a:ln>
                  <a:noFill/>
                </a:ln>
                <a:effectLst/>
                <a:uLnTx/>
                <a:uFillTx/>
                <a:latin typeface="Calibri" pitchFamily="34" charset="0"/>
                <a:ea typeface="+mj-ea"/>
                <a:cs typeface="+mj-cs"/>
              </a:rPr>
              <a:t>to</a:t>
            </a:r>
            <a:r>
              <a:rPr kumimoji="0" lang="it-IT" sz="3200" b="0" i="0" u="none" strike="noStrike" kern="1200" cap="none" spc="0" normalizeH="0" baseline="0" noProof="0" dirty="0" smtClean="0">
                <a:ln>
                  <a:noFill/>
                </a:ln>
                <a:effectLst/>
                <a:uLnTx/>
                <a:uFillTx/>
                <a:latin typeface="Calibri" pitchFamily="34" charset="0"/>
                <a:ea typeface="+mj-ea"/>
                <a:cs typeface="+mj-cs"/>
              </a:rPr>
              <a:t> </a:t>
            </a:r>
            <a:r>
              <a:rPr kumimoji="0" lang="it-IT" sz="3200" b="0" i="0" u="none" strike="noStrike" kern="1200" cap="none" spc="0" normalizeH="0" baseline="0" noProof="0" dirty="0" err="1" smtClean="0">
                <a:ln>
                  <a:noFill/>
                </a:ln>
                <a:effectLst/>
                <a:uLnTx/>
                <a:uFillTx/>
                <a:latin typeface="Calibri" pitchFamily="34" charset="0"/>
                <a:ea typeface="+mj-ea"/>
                <a:cs typeface="+mj-cs"/>
              </a:rPr>
              <a:t>support</a:t>
            </a:r>
            <a:r>
              <a:rPr kumimoji="0" lang="it-IT" sz="3200" b="0" i="0" u="none" strike="noStrike" kern="1200" cap="none" spc="0" normalizeH="0" baseline="0" noProof="0" dirty="0" smtClean="0">
                <a:ln>
                  <a:noFill/>
                </a:ln>
                <a:effectLst/>
                <a:uLnTx/>
                <a:uFillTx/>
                <a:latin typeface="Calibri" pitchFamily="34" charset="0"/>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err="1" smtClean="0">
                <a:ln>
                  <a:noFill/>
                </a:ln>
                <a:effectLst/>
                <a:uLnTx/>
                <a:uFillTx/>
                <a:latin typeface="Calibri" pitchFamily="34" charset="0"/>
                <a:ea typeface="+mj-ea"/>
                <a:cs typeface="+mj-cs"/>
              </a:rPr>
              <a:t>Hazard</a:t>
            </a:r>
            <a:r>
              <a:rPr kumimoji="0" lang="it-IT" sz="3200" b="0" i="0" u="none" strike="noStrike" kern="1200" cap="none" spc="0" normalizeH="0" baseline="0" noProof="0" dirty="0" smtClean="0">
                <a:ln>
                  <a:noFill/>
                </a:ln>
                <a:effectLst/>
                <a:uLnTx/>
                <a:uFillTx/>
                <a:latin typeface="Calibri" pitchFamily="34" charset="0"/>
                <a:ea typeface="+mj-ea"/>
                <a:cs typeface="+mj-cs"/>
              </a:rPr>
              <a:t> </a:t>
            </a:r>
            <a:r>
              <a:rPr kumimoji="0" lang="it-IT" sz="3200" b="0" i="0" u="none" strike="noStrike" kern="1200" cap="none" spc="0" normalizeH="0" baseline="0" noProof="0" dirty="0" err="1" smtClean="0">
                <a:ln>
                  <a:noFill/>
                </a:ln>
                <a:effectLst/>
                <a:uLnTx/>
                <a:uFillTx/>
                <a:latin typeface="Calibri" pitchFamily="34" charset="0"/>
                <a:ea typeface="+mj-ea"/>
                <a:cs typeface="+mj-cs"/>
              </a:rPr>
              <a:t>Assessment</a:t>
            </a:r>
            <a:r>
              <a:rPr kumimoji="0" lang="it-IT" sz="3200" b="0" i="0" u="none" strike="noStrike" kern="1200" cap="none" spc="0" normalizeH="0" baseline="0" noProof="0" dirty="0" smtClean="0">
                <a:ln>
                  <a:noFill/>
                </a:ln>
                <a:effectLst/>
                <a:uLnTx/>
                <a:uFillTx/>
                <a:latin typeface="Calibri" pitchFamily="34" charset="0"/>
                <a:ea typeface="+mj-ea"/>
                <a:cs typeface="+mj-cs"/>
              </a:rPr>
              <a:t> and </a:t>
            </a:r>
            <a:r>
              <a:rPr kumimoji="0" lang="it-IT" sz="3200" b="0" i="0" u="none" strike="noStrike" kern="1200" cap="none" spc="0" normalizeH="0" baseline="0" noProof="0" dirty="0" err="1" smtClean="0">
                <a:ln>
                  <a:noFill/>
                </a:ln>
                <a:effectLst/>
                <a:uLnTx/>
                <a:uFillTx/>
                <a:latin typeface="Calibri" pitchFamily="34" charset="0"/>
                <a:ea typeface="+mj-ea"/>
                <a:cs typeface="+mj-cs"/>
              </a:rPr>
              <a:t>Risk</a:t>
            </a:r>
            <a:r>
              <a:rPr kumimoji="0" lang="it-IT" sz="3200" b="0" i="0" u="none" strike="noStrike" kern="1200" cap="none" spc="0" normalizeH="0" baseline="0" noProof="0" dirty="0" smtClean="0">
                <a:ln>
                  <a:noFill/>
                </a:ln>
                <a:effectLst/>
                <a:uLnTx/>
                <a:uFillTx/>
                <a:latin typeface="Calibri" pitchFamily="34" charset="0"/>
                <a:ea typeface="+mj-ea"/>
                <a:cs typeface="+mj-cs"/>
              </a:rPr>
              <a:t> </a:t>
            </a:r>
            <a:r>
              <a:rPr kumimoji="0" lang="it-IT" sz="3200" b="0" i="0" u="none" strike="noStrike" kern="1200" cap="none" spc="0" normalizeH="0" baseline="0" noProof="0" dirty="0" err="1" smtClean="0">
                <a:ln>
                  <a:noFill/>
                </a:ln>
                <a:effectLst/>
                <a:uLnTx/>
                <a:uFillTx/>
                <a:latin typeface="Calibri" pitchFamily="34" charset="0"/>
                <a:ea typeface="+mj-ea"/>
                <a:cs typeface="+mj-cs"/>
              </a:rPr>
              <a:t>Prevention</a:t>
            </a:r>
            <a:endParaRPr kumimoji="0" lang="it-IT" sz="3200" b="0" i="0" u="none" strike="noStrike" kern="1200" cap="none" spc="0" normalizeH="0" baseline="0" noProof="0" dirty="0">
              <a:ln>
                <a:noFill/>
              </a:ln>
              <a:effectLst/>
              <a:uLnTx/>
              <a:uFillTx/>
              <a:latin typeface="Calibri" pitchFamily="34" charset="0"/>
              <a:ea typeface="+mj-ea"/>
              <a:cs typeface="+mj-cs"/>
            </a:endParaRPr>
          </a:p>
        </p:txBody>
      </p:sp>
      <p:sp>
        <p:nvSpPr>
          <p:cNvPr id="37" name="Sottotitolo 2"/>
          <p:cNvSpPr txBox="1">
            <a:spLocks/>
          </p:cNvSpPr>
          <p:nvPr/>
        </p:nvSpPr>
        <p:spPr>
          <a:xfrm>
            <a:off x="609600" y="1905000"/>
            <a:ext cx="7924800" cy="3962400"/>
          </a:xfrm>
          <a:prstGeom prst="rect">
            <a:avLst/>
          </a:prstGeom>
        </p:spPr>
        <p:txBody>
          <a:bodyPr vert="horz">
            <a:noAutofit/>
          </a:bodyPr>
          <a:lstStyle/>
          <a:p>
            <a:pPr marL="358775"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active fault maps and parameters</a:t>
            </a:r>
          </a:p>
          <a:p>
            <a:pPr marL="358775"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estimates of fault slip rates,</a:t>
            </a:r>
            <a:endParaRPr lang="it-IT" sz="2200" dirty="0" smtClean="0">
              <a:latin typeface="Calibri" pitchFamily="34" charset="0"/>
              <a:ea typeface="Calibri" pitchFamily="34" charset="0"/>
              <a:cs typeface="Cambria-Bold" charset="0"/>
            </a:endParaRPr>
          </a:p>
          <a:p>
            <a:pPr marL="358775"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high resolution strain rate maps,</a:t>
            </a:r>
          </a:p>
          <a:p>
            <a:pPr marL="358775"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earthquake hazard and damage scenarios,</a:t>
            </a:r>
            <a:endParaRPr lang="it-IT" sz="2200" dirty="0" smtClean="0">
              <a:latin typeface="Calibri" pitchFamily="34" charset="0"/>
              <a:ea typeface="Calibri" pitchFamily="34" charset="0"/>
              <a:cs typeface="Cambria-Bold" charset="0"/>
            </a:endParaRPr>
          </a:p>
          <a:p>
            <a:pPr marL="358775"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models and maps of volcano plumbing systems,</a:t>
            </a:r>
            <a:endParaRPr lang="it-IT" sz="2200" dirty="0" smtClean="0">
              <a:latin typeface="Calibri" pitchFamily="34" charset="0"/>
              <a:ea typeface="Calibri" pitchFamily="34" charset="0"/>
              <a:cs typeface="Cambria-Bold" charset="0"/>
            </a:endParaRPr>
          </a:p>
          <a:p>
            <a:pPr marL="358775"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scenarios for volcanic hazards, as lava flows, flank collapses, lahars, ash falls, etc.</a:t>
            </a:r>
            <a:endParaRPr lang="it-IT" sz="2200" dirty="0" smtClean="0">
              <a:latin typeface="Calibri" pitchFamily="34" charset="0"/>
              <a:ea typeface="Calibri" pitchFamily="34" charset="0"/>
              <a:cs typeface="Cambria-Bold" charset="0"/>
            </a:endParaRPr>
          </a:p>
          <a:p>
            <a:pPr marL="358775"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up to date high precision topographic maps,</a:t>
            </a:r>
            <a:endParaRPr lang="it-IT" sz="2200" dirty="0" smtClean="0">
              <a:latin typeface="Calibri" pitchFamily="34" charset="0"/>
              <a:ea typeface="Calibri" pitchFamily="34" charset="0"/>
              <a:cs typeface="Cambria-Bold" charset="0"/>
            </a:endParaRPr>
          </a:p>
          <a:p>
            <a:pPr marL="358775"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up to date land use and exposure maps</a:t>
            </a:r>
          </a:p>
          <a:p>
            <a:pPr marL="358775" lvl="0" indent="-358775" algn="just" fontAlgn="auto">
              <a:spcBef>
                <a:spcPts val="300"/>
              </a:spcBef>
              <a:spcAft>
                <a:spcPts val="0"/>
              </a:spcAft>
              <a:buClr>
                <a:schemeClr val="accent3"/>
              </a:buClr>
              <a:buFont typeface="Wingdings" pitchFamily="2" charset="2"/>
              <a:buChar char="§"/>
              <a:defRPr/>
            </a:pPr>
            <a:r>
              <a:rPr lang="en-US" sz="2400" dirty="0" smtClean="0">
                <a:latin typeface="Calibri" pitchFamily="34" charset="0"/>
                <a:ea typeface="Calibri" pitchFamily="34" charset="0"/>
                <a:cs typeface="Cambria-Bold" charset="0"/>
              </a:rPr>
              <a:t>etc.</a:t>
            </a:r>
          </a:p>
          <a:p>
            <a:pPr marL="358775" indent="-358775" algn="just" fontAlgn="auto">
              <a:spcBef>
                <a:spcPts val="300"/>
              </a:spcBef>
              <a:spcAft>
                <a:spcPts val="0"/>
              </a:spcAft>
              <a:buClr>
                <a:schemeClr val="accent3"/>
              </a:buClr>
              <a:buFont typeface="Wingdings" pitchFamily="2" charset="2"/>
              <a:buChar char="§"/>
              <a:defRPr/>
            </a:pPr>
            <a:endParaRPr lang="en-US" sz="2400" dirty="0" smtClean="0">
              <a:latin typeface="Calibri" pitchFamily="34" charset="0"/>
            </a:endParaRPr>
          </a:p>
          <a:p>
            <a:pPr marL="365125" lvl="0" indent="-273050" algn="just" fontAlgn="auto">
              <a:spcBef>
                <a:spcPts val="600"/>
              </a:spcBef>
              <a:spcAft>
                <a:spcPts val="0"/>
              </a:spcAft>
              <a:buClr>
                <a:schemeClr val="accent3"/>
              </a:buClr>
              <a:buFont typeface="Wingdings" pitchFamily="2" charset="2"/>
              <a:buChar char="§"/>
              <a:defRPr/>
            </a:pP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81000" y="762000"/>
            <a:ext cx="8382000" cy="914400"/>
          </a:xfrm>
          <a:prstGeom prst="rect">
            <a:avLst/>
          </a:prstGeom>
        </p:spPr>
        <p:txBody>
          <a:bodyPr vert="horz" anchor="ctr">
            <a:normAutofit fontScale="92500" lnSpcReduction="10000"/>
          </a:bodyPr>
          <a:lstStyle/>
          <a:p>
            <a:pPr lvl="0" algn="ctr" fontAlgn="auto">
              <a:spcAft>
                <a:spcPts val="0"/>
              </a:spcAft>
              <a:defRPr/>
            </a:pPr>
            <a:r>
              <a:rPr lang="it-IT" sz="3200" dirty="0" err="1" smtClean="0">
                <a:latin typeface="Calibri" pitchFamily="34" charset="0"/>
              </a:rPr>
              <a:t>Scientific</a:t>
            </a:r>
            <a:r>
              <a:rPr lang="it-IT" sz="3200" dirty="0" smtClean="0">
                <a:latin typeface="Calibri" pitchFamily="34" charset="0"/>
              </a:rPr>
              <a:t> information </a:t>
            </a:r>
            <a:r>
              <a:rPr lang="it-IT" sz="3200" dirty="0" err="1" smtClean="0">
                <a:latin typeface="Calibri" pitchFamily="34" charset="0"/>
              </a:rPr>
              <a:t>to</a:t>
            </a:r>
            <a:r>
              <a:rPr lang="it-IT" sz="3200" dirty="0" smtClean="0">
                <a:latin typeface="Calibri" pitchFamily="34" charset="0"/>
              </a:rPr>
              <a:t> </a:t>
            </a:r>
            <a:r>
              <a:rPr lang="it-IT" sz="3200" dirty="0" err="1" smtClean="0">
                <a:latin typeface="Calibri" pitchFamily="34" charset="0"/>
              </a:rPr>
              <a:t>support</a:t>
            </a:r>
            <a:r>
              <a:rPr lang="it-IT" sz="3200" dirty="0" smtClean="0">
                <a:latin typeface="Calibri" pitchFamily="34" charset="0"/>
              </a:rPr>
              <a:t> </a:t>
            </a:r>
          </a:p>
          <a:p>
            <a:pPr lvl="0" algn="ctr" fontAlgn="auto">
              <a:spcAft>
                <a:spcPts val="0"/>
              </a:spcAft>
              <a:defRPr/>
            </a:pPr>
            <a:r>
              <a:rPr lang="it-IT" sz="3200" dirty="0" err="1" smtClean="0">
                <a:latin typeface="Calibri" pitchFamily="34" charset="0"/>
              </a:rPr>
              <a:t>Disaster</a:t>
            </a:r>
            <a:r>
              <a:rPr lang="it-IT" sz="3200" dirty="0" smtClean="0">
                <a:latin typeface="Calibri" pitchFamily="34" charset="0"/>
              </a:rPr>
              <a:t> </a:t>
            </a:r>
            <a:r>
              <a:rPr kumimoji="0" lang="it-IT" sz="3200" b="0" i="0" u="none" strike="noStrike" kern="1200" cap="none" spc="0" normalizeH="0" baseline="0" noProof="0" dirty="0" err="1" smtClean="0">
                <a:ln>
                  <a:noFill/>
                </a:ln>
                <a:effectLst/>
                <a:uLnTx/>
                <a:uFillTx/>
                <a:latin typeface="Calibri" pitchFamily="34" charset="0"/>
                <a:ea typeface="+mj-ea"/>
                <a:cs typeface="+mj-cs"/>
              </a:rPr>
              <a:t>Response</a:t>
            </a:r>
            <a:endParaRPr kumimoji="0" lang="it-IT" sz="3200" b="0" i="0" u="none" strike="noStrike" kern="1200" cap="none" spc="0" normalizeH="0" baseline="0" noProof="0" dirty="0">
              <a:ln>
                <a:noFill/>
              </a:ln>
              <a:effectLst/>
              <a:uLnTx/>
              <a:uFillTx/>
              <a:latin typeface="Calibri" pitchFamily="34" charset="0"/>
              <a:ea typeface="+mj-ea"/>
              <a:cs typeface="+mj-cs"/>
            </a:endParaRPr>
          </a:p>
        </p:txBody>
      </p:sp>
      <p:sp>
        <p:nvSpPr>
          <p:cNvPr id="37" name="Sottotitolo 2"/>
          <p:cNvSpPr txBox="1">
            <a:spLocks/>
          </p:cNvSpPr>
          <p:nvPr/>
        </p:nvSpPr>
        <p:spPr>
          <a:xfrm>
            <a:off x="609600" y="1981200"/>
            <a:ext cx="7924800" cy="3962400"/>
          </a:xfrm>
          <a:prstGeom prst="rect">
            <a:avLst/>
          </a:prstGeom>
        </p:spPr>
        <p:txBody>
          <a:bodyPr vert="horz">
            <a:noAutofit/>
          </a:bodyPr>
          <a:lstStyle/>
          <a:p>
            <a:pPr marL="358775" lvl="0"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maps and parameters of the earthquake source,</a:t>
            </a:r>
          </a:p>
          <a:p>
            <a:pPr marL="358775" lvl="0"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maps  of co-seismic effects on the natural and built environments: fault scarps, ground deformation, triggered landslides, collapsed building, infrastructure damage, etc. </a:t>
            </a:r>
          </a:p>
          <a:p>
            <a:pPr marL="358775" lvl="0"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identification and characterization of magma chambers during eruptions,</a:t>
            </a:r>
          </a:p>
          <a:p>
            <a:pPr marL="358775" lvl="0"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mapping of lava domes;</a:t>
            </a:r>
          </a:p>
          <a:p>
            <a:pPr marL="358775" lvl="0"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estimates of mass eruption rate, plume heights, ash fall, etc.</a:t>
            </a:r>
          </a:p>
          <a:p>
            <a:pPr marL="358775" lvl="0"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maps of  the effects of volcanic eruptions, as fractures, collapses,  </a:t>
            </a:r>
            <a:r>
              <a:rPr lang="en-US" sz="2200" dirty="0" err="1" smtClean="0">
                <a:latin typeface="Calibri" pitchFamily="34" charset="0"/>
                <a:ea typeface="Calibri" pitchFamily="34" charset="0"/>
                <a:cs typeface="Cambria-Bold" charset="0"/>
              </a:rPr>
              <a:t>pyroclastic</a:t>
            </a:r>
            <a:r>
              <a:rPr lang="en-US" sz="2200" dirty="0" smtClean="0">
                <a:latin typeface="Calibri" pitchFamily="34" charset="0"/>
                <a:ea typeface="Calibri" pitchFamily="34" charset="0"/>
                <a:cs typeface="Cambria-Bold" charset="0"/>
              </a:rPr>
              <a:t> flows, lahars, lava flows, and their interaction with the built environment,</a:t>
            </a:r>
          </a:p>
          <a:p>
            <a:pPr marL="358775" lvl="0" indent="-358775" algn="just" fontAlgn="auto">
              <a:spcBef>
                <a:spcPts val="300"/>
              </a:spcBef>
              <a:spcAft>
                <a:spcPts val="0"/>
              </a:spcAft>
              <a:buClr>
                <a:schemeClr val="accent3"/>
              </a:buClr>
              <a:buFont typeface="Wingdings" pitchFamily="2" charset="2"/>
              <a:buChar char="§"/>
              <a:defRPr/>
            </a:pPr>
            <a:r>
              <a:rPr lang="en-US" sz="2200" dirty="0" smtClean="0">
                <a:latin typeface="Calibri" pitchFamily="34" charset="0"/>
                <a:ea typeface="Calibri" pitchFamily="34" charset="0"/>
                <a:cs typeface="Cambria-Bold" charset="0"/>
              </a:rPr>
              <a:t>etc.</a:t>
            </a:r>
          </a:p>
          <a:p>
            <a:pPr marL="365125" lvl="0" indent="-273050" algn="just" fontAlgn="auto">
              <a:spcBef>
                <a:spcPts val="600"/>
              </a:spcBef>
              <a:spcAft>
                <a:spcPts val="0"/>
              </a:spcAft>
              <a:buClr>
                <a:schemeClr val="accent3"/>
              </a:buClr>
              <a:buFont typeface="Wingdings" pitchFamily="2" charset="2"/>
              <a:buChar char="§"/>
              <a:defRPr/>
            </a:pP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04800" y="1143000"/>
            <a:ext cx="8458200" cy="914400"/>
          </a:xfrm>
          <a:prstGeom prst="rect">
            <a:avLst/>
          </a:prstGeom>
        </p:spPr>
        <p:txBody>
          <a:bodyPr vert="horz" anchor="ctr">
            <a:noAutofit/>
          </a:bodyPr>
          <a:lstStyle/>
          <a:p>
            <a:pPr lvl="0" algn="ctr" fontAlgn="auto">
              <a:spcAft>
                <a:spcPts val="0"/>
              </a:spcAft>
              <a:defRPr/>
            </a:pPr>
            <a:r>
              <a:rPr lang="it-IT" sz="3600" dirty="0" err="1" smtClean="0">
                <a:latin typeface="Calibri" pitchFamily="34" charset="0"/>
                <a:ea typeface="+mj-ea"/>
                <a:cs typeface="+mj-cs"/>
              </a:rPr>
              <a:t>Examples</a:t>
            </a:r>
            <a:r>
              <a:rPr lang="it-IT" sz="3600" dirty="0" smtClean="0">
                <a:latin typeface="Calibri" pitchFamily="34" charset="0"/>
                <a:ea typeface="+mj-ea"/>
                <a:cs typeface="+mj-cs"/>
              </a:rPr>
              <a:t> </a:t>
            </a:r>
            <a:r>
              <a:rPr lang="it-IT" sz="3600" dirty="0" err="1" smtClean="0">
                <a:latin typeface="Calibri" pitchFamily="34" charset="0"/>
                <a:ea typeface="+mj-ea"/>
                <a:cs typeface="+mj-cs"/>
              </a:rPr>
              <a:t>of</a:t>
            </a:r>
            <a:r>
              <a:rPr lang="it-IT" sz="3600" dirty="0" smtClean="0">
                <a:latin typeface="Calibri" pitchFamily="34" charset="0"/>
                <a:ea typeface="+mj-ea"/>
                <a:cs typeface="+mj-cs"/>
              </a:rPr>
              <a:t> Supersite </a:t>
            </a:r>
            <a:r>
              <a:rPr lang="it-IT" sz="3600" dirty="0" err="1" smtClean="0">
                <a:latin typeface="Calibri" pitchFamily="34" charset="0"/>
                <a:ea typeface="+mj-ea"/>
                <a:cs typeface="+mj-cs"/>
              </a:rPr>
              <a:t>scientific</a:t>
            </a:r>
            <a:r>
              <a:rPr lang="it-IT" sz="3600" dirty="0" smtClean="0">
                <a:latin typeface="Calibri" pitchFamily="34" charset="0"/>
                <a:ea typeface="+mj-ea"/>
                <a:cs typeface="+mj-cs"/>
              </a:rPr>
              <a:t> </a:t>
            </a:r>
            <a:r>
              <a:rPr lang="it-IT" sz="3600" dirty="0" err="1" smtClean="0">
                <a:latin typeface="Calibri" pitchFamily="34" charset="0"/>
                <a:ea typeface="+mj-ea"/>
                <a:cs typeface="+mj-cs"/>
              </a:rPr>
              <a:t>results</a:t>
            </a:r>
            <a:r>
              <a:rPr lang="it-IT" sz="3600" dirty="0" smtClean="0">
                <a:latin typeface="Calibri" pitchFamily="34" charset="0"/>
                <a:ea typeface="+mj-ea"/>
                <a:cs typeface="+mj-cs"/>
              </a:rPr>
              <a:t> </a:t>
            </a:r>
            <a:r>
              <a:rPr lang="it-IT" sz="3600" dirty="0" err="1" smtClean="0">
                <a:latin typeface="Calibri" pitchFamily="34" charset="0"/>
                <a:ea typeface="+mj-ea"/>
                <a:cs typeface="+mj-cs"/>
              </a:rPr>
              <a:t>supporting</a:t>
            </a:r>
            <a:r>
              <a:rPr lang="it-IT" sz="3600" dirty="0" smtClean="0">
                <a:latin typeface="Calibri" pitchFamily="34" charset="0"/>
                <a:ea typeface="+mj-ea"/>
                <a:cs typeface="+mj-cs"/>
              </a:rPr>
              <a:t> </a:t>
            </a:r>
            <a:r>
              <a:rPr lang="it-IT" sz="3600" dirty="0" err="1" smtClean="0">
                <a:latin typeface="Calibri" pitchFamily="34" charset="0"/>
                <a:ea typeface="+mj-ea"/>
                <a:cs typeface="+mj-cs"/>
              </a:rPr>
              <a:t>hazard</a:t>
            </a:r>
            <a:r>
              <a:rPr lang="it-IT" sz="3600" dirty="0" smtClean="0">
                <a:latin typeface="Calibri" pitchFamily="34" charset="0"/>
                <a:ea typeface="+mj-ea"/>
                <a:cs typeface="+mj-cs"/>
              </a:rPr>
              <a:t> </a:t>
            </a:r>
            <a:r>
              <a:rPr lang="it-IT" sz="3600" dirty="0" err="1" smtClean="0">
                <a:latin typeface="Calibri" pitchFamily="34" charset="0"/>
                <a:ea typeface="+mj-ea"/>
                <a:cs typeface="+mj-cs"/>
              </a:rPr>
              <a:t>assessment</a:t>
            </a:r>
            <a:endParaRPr lang="it-IT" sz="3600" dirty="0">
              <a:latin typeface="Calibri" pitchFamily="34" charset="0"/>
              <a:ea typeface="+mj-ea"/>
              <a:cs typeface="+mj-cs"/>
            </a:endParaRPr>
          </a:p>
        </p:txBody>
      </p:sp>
      <p:sp>
        <p:nvSpPr>
          <p:cNvPr id="5" name="Sottotitolo 2"/>
          <p:cNvSpPr txBox="1">
            <a:spLocks/>
          </p:cNvSpPr>
          <p:nvPr/>
        </p:nvSpPr>
        <p:spPr>
          <a:xfrm>
            <a:off x="533400" y="2438400"/>
            <a:ext cx="8229600" cy="1447800"/>
          </a:xfrm>
          <a:prstGeom prst="rect">
            <a:avLst/>
          </a:prstGeom>
        </p:spPr>
        <p:txBody>
          <a:bodyPr vert="horz">
            <a:noAutofit/>
          </a:bodyPr>
          <a:lstStyle/>
          <a:p>
            <a:pPr marL="514350" lvl="0" indent="-514350" algn="ctr" fontAlgn="auto">
              <a:spcBef>
                <a:spcPts val="600"/>
              </a:spcBef>
              <a:spcAft>
                <a:spcPts val="0"/>
              </a:spcAft>
              <a:buClr>
                <a:srgbClr val="A04DA3"/>
              </a:buClr>
              <a:defRPr/>
            </a:pPr>
            <a:r>
              <a:rPr lang="en-US" sz="2400" dirty="0" smtClean="0">
                <a:latin typeface="Calibri" pitchFamily="34" charset="0"/>
                <a:cs typeface="Arial" pitchFamily="34" charset="0"/>
              </a:rPr>
              <a:t>(exploiting </a:t>
            </a:r>
            <a:r>
              <a:rPr lang="en-US" sz="2400" dirty="0" err="1" smtClean="0">
                <a:latin typeface="Calibri" pitchFamily="34" charset="0"/>
                <a:cs typeface="Arial" pitchFamily="34" charset="0"/>
              </a:rPr>
              <a:t>TerraSAR</a:t>
            </a:r>
            <a:r>
              <a:rPr lang="en-US" sz="2400" dirty="0" smtClean="0">
                <a:latin typeface="Calibri" pitchFamily="34" charset="0"/>
                <a:cs typeface="Arial" pitchFamily="34" charset="0"/>
              </a:rPr>
              <a:t> X data)</a:t>
            </a:r>
          </a:p>
          <a:p>
            <a:pPr marL="514350" lvl="0" indent="-514350" algn="ctr" fontAlgn="auto">
              <a:spcBef>
                <a:spcPts val="600"/>
              </a:spcBef>
              <a:spcAft>
                <a:spcPts val="0"/>
              </a:spcAft>
              <a:buClr>
                <a:srgbClr val="A04DA3"/>
              </a:buClr>
              <a:defRPr/>
            </a:pPr>
            <a:endParaRPr lang="en-US" sz="2400" dirty="0" smtClean="0">
              <a:latin typeface="Calibri" pitchFamily="34" charset="0"/>
              <a:cs typeface="Arial" pitchFamily="34" charset="0"/>
            </a:endParaRPr>
          </a:p>
          <a:p>
            <a:pPr marL="365125" indent="-273050" algn="ctr" fontAlgn="auto">
              <a:spcBef>
                <a:spcPts val="600"/>
              </a:spcBef>
              <a:spcAft>
                <a:spcPts val="0"/>
              </a:spcAft>
              <a:buClr>
                <a:schemeClr val="accent3"/>
              </a:buClr>
              <a:defRPr/>
            </a:pPr>
            <a:endParaRPr lang="en-US" sz="2400" dirty="0" smtClean="0">
              <a:latin typeface="Calibri" pitchFamily="34" charset="0"/>
              <a:cs typeface="Arial" pitchFamily="34" charset="0"/>
            </a:endParaRPr>
          </a:p>
          <a:p>
            <a:pPr marL="365125" indent="-273050" algn="ctr" fontAlgn="auto">
              <a:spcBef>
                <a:spcPts val="1200"/>
              </a:spcBef>
              <a:spcAft>
                <a:spcPts val="0"/>
              </a:spcAft>
              <a:buClr>
                <a:schemeClr val="accent3"/>
              </a:buClr>
              <a:buFont typeface="Wingdings" pitchFamily="2" charset="2"/>
              <a:buChar char="§"/>
              <a:defRPr/>
            </a:pPr>
            <a:endParaRPr lang="en-US" sz="2400" dirty="0" smtClean="0">
              <a:latin typeface="Calibri" pitchFamily="34" charset="0"/>
              <a:cs typeface="Arial" pitchFamily="34" charset="0"/>
            </a:endParaRPr>
          </a:p>
          <a:p>
            <a:pPr marL="365125" indent="-273050" algn="ctr" fontAlgn="auto">
              <a:spcBef>
                <a:spcPts val="1200"/>
              </a:spcBef>
              <a:spcAft>
                <a:spcPts val="0"/>
              </a:spcAft>
              <a:buClr>
                <a:schemeClr val="accent3"/>
              </a:buClr>
              <a:buFont typeface="Wingdings" pitchFamily="2" charset="2"/>
              <a:buChar char="§"/>
              <a:defRPr/>
            </a:pPr>
            <a:endParaRPr lang="en-US" sz="2400" dirty="0" smtClean="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04800" y="609600"/>
            <a:ext cx="8458200" cy="914400"/>
          </a:xfrm>
          <a:prstGeom prst="rect">
            <a:avLst/>
          </a:prstGeom>
        </p:spPr>
        <p:txBody>
          <a:bodyPr vert="horz" anchor="ctr">
            <a:noAutofit/>
          </a:bodyPr>
          <a:lstStyle/>
          <a:p>
            <a:pPr lvl="0" algn="ctr" fontAlgn="auto">
              <a:spcAft>
                <a:spcPts val="0"/>
              </a:spcAft>
              <a:defRPr/>
            </a:pPr>
            <a:r>
              <a:rPr lang="it-IT" sz="3200" dirty="0" smtClean="0">
                <a:latin typeface="Calibri" pitchFamily="34" charset="0"/>
                <a:ea typeface="+mj-ea"/>
                <a:cs typeface="+mj-cs"/>
              </a:rPr>
              <a:t>The New </a:t>
            </a:r>
            <a:r>
              <a:rPr lang="it-IT" sz="3200" dirty="0" err="1" smtClean="0">
                <a:latin typeface="Calibri" pitchFamily="34" charset="0"/>
                <a:ea typeface="+mj-ea"/>
                <a:cs typeface="+mj-cs"/>
              </a:rPr>
              <a:t>Zealand</a:t>
            </a:r>
            <a:r>
              <a:rPr lang="it-IT" sz="3200" dirty="0" smtClean="0">
                <a:latin typeface="Calibri" pitchFamily="34" charset="0"/>
                <a:ea typeface="+mj-ea"/>
                <a:cs typeface="+mj-cs"/>
              </a:rPr>
              <a:t> Supersite </a:t>
            </a:r>
          </a:p>
          <a:p>
            <a:pPr lvl="0" algn="ctr" fontAlgn="auto">
              <a:spcAft>
                <a:spcPts val="0"/>
              </a:spcAft>
              <a:defRPr/>
            </a:pPr>
            <a:r>
              <a:rPr lang="it-IT" sz="3200" dirty="0" smtClean="0">
                <a:latin typeface="Calibri" pitchFamily="34" charset="0"/>
                <a:ea typeface="+mj-ea"/>
                <a:cs typeface="+mj-cs"/>
              </a:rPr>
              <a:t>(</a:t>
            </a:r>
            <a:r>
              <a:rPr lang="it-IT" sz="3200" dirty="0" err="1" smtClean="0">
                <a:latin typeface="Calibri" pitchFamily="34" charset="0"/>
                <a:ea typeface="+mj-ea"/>
                <a:cs typeface="+mj-cs"/>
              </a:rPr>
              <a:t>Taupo</a:t>
            </a:r>
            <a:r>
              <a:rPr lang="it-IT" sz="3200" dirty="0" smtClean="0">
                <a:latin typeface="Calibri" pitchFamily="34" charset="0"/>
                <a:ea typeface="+mj-ea"/>
                <a:cs typeface="+mj-cs"/>
              </a:rPr>
              <a:t> and White Island </a:t>
            </a:r>
            <a:r>
              <a:rPr lang="it-IT" sz="3200" dirty="0" err="1" smtClean="0">
                <a:latin typeface="Calibri" pitchFamily="34" charset="0"/>
                <a:ea typeface="+mj-ea"/>
                <a:cs typeface="+mj-cs"/>
              </a:rPr>
              <a:t>volcanoes</a:t>
            </a:r>
            <a:r>
              <a:rPr lang="it-IT" sz="3200" dirty="0" smtClean="0">
                <a:latin typeface="Calibri" pitchFamily="34" charset="0"/>
                <a:ea typeface="+mj-ea"/>
                <a:cs typeface="+mj-cs"/>
              </a:rPr>
              <a:t>)</a:t>
            </a:r>
            <a:endParaRPr lang="it-IT" sz="3200" dirty="0">
              <a:latin typeface="Calibri" pitchFamily="34" charset="0"/>
              <a:ea typeface="+mj-ea"/>
              <a:cs typeface="+mj-cs"/>
            </a:endParaRPr>
          </a:p>
        </p:txBody>
      </p:sp>
      <p:pic>
        <p:nvPicPr>
          <p:cNvPr id="3074" name="Picture 2"/>
          <p:cNvPicPr>
            <a:picLocks noChangeAspect="1" noChangeArrowheads="1"/>
          </p:cNvPicPr>
          <p:nvPr/>
        </p:nvPicPr>
        <p:blipFill>
          <a:blip r:embed="rId3" cstate="screen"/>
          <a:srcRect/>
          <a:stretch>
            <a:fillRect/>
          </a:stretch>
        </p:blipFill>
        <p:spPr bwMode="auto">
          <a:xfrm>
            <a:off x="2667000" y="1981200"/>
            <a:ext cx="4108450" cy="4692650"/>
          </a:xfrm>
          <a:prstGeom prst="rect">
            <a:avLst/>
          </a:prstGeom>
          <a:noFill/>
          <a:ln w="9525">
            <a:noFill/>
            <a:miter lim="800000"/>
            <a:headEnd/>
            <a:tailEnd/>
          </a:ln>
        </p:spPr>
      </p:pic>
      <p:pic>
        <p:nvPicPr>
          <p:cNvPr id="6" name="Picture 2"/>
          <p:cNvPicPr>
            <a:picLocks noChangeAspect="1" noChangeArrowheads="1"/>
          </p:cNvPicPr>
          <p:nvPr/>
        </p:nvPicPr>
        <p:blipFill>
          <a:blip r:embed="rId4" cstate="screen"/>
          <a:srcRect/>
          <a:stretch>
            <a:fillRect/>
          </a:stretch>
        </p:blipFill>
        <p:spPr bwMode="auto">
          <a:xfrm>
            <a:off x="381000" y="2743200"/>
            <a:ext cx="1957388" cy="2888980"/>
          </a:xfrm>
          <a:prstGeom prst="rect">
            <a:avLst/>
          </a:prstGeom>
          <a:noFill/>
          <a:ln w="9525">
            <a:noFill/>
            <a:miter lim="800000"/>
            <a:headEnd/>
            <a:tailEnd/>
          </a:ln>
          <a:effectLst/>
        </p:spPr>
      </p:pic>
      <p:sp>
        <p:nvSpPr>
          <p:cNvPr id="7" name="Rettangolo 6"/>
          <p:cNvSpPr/>
          <p:nvPr/>
        </p:nvSpPr>
        <p:spPr>
          <a:xfrm>
            <a:off x="1579260" y="3505200"/>
            <a:ext cx="304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p:cNvCxnSpPr/>
          <p:nvPr/>
        </p:nvCxnSpPr>
        <p:spPr>
          <a:xfrm flipV="1">
            <a:off x="1600200" y="2209800"/>
            <a:ext cx="1447800" cy="1295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1600200" y="3886200"/>
            <a:ext cx="1447800" cy="2667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457200"/>
            <a:ext cx="7772400" cy="9144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smtClean="0">
                <a:ln>
                  <a:noFill/>
                </a:ln>
                <a:effectLst/>
                <a:uLnTx/>
                <a:uFillTx/>
                <a:latin typeface="Calibri" pitchFamily="34" charset="0"/>
                <a:ea typeface="+mj-ea"/>
                <a:cs typeface="+mj-cs"/>
              </a:rPr>
              <a:t>The GEO-GSNL</a:t>
            </a:r>
            <a:r>
              <a:rPr lang="it-IT" sz="3200" dirty="0" smtClean="0">
                <a:latin typeface="Calibri" pitchFamily="34" charset="0"/>
                <a:ea typeface="+mj-ea"/>
                <a:cs typeface="+mj-cs"/>
              </a:rPr>
              <a:t> </a:t>
            </a:r>
            <a:r>
              <a:rPr lang="it-IT" sz="3200" dirty="0" err="1" smtClean="0">
                <a:latin typeface="Calibri" pitchFamily="34" charset="0"/>
                <a:ea typeface="+mj-ea"/>
                <a:cs typeface="+mj-cs"/>
              </a:rPr>
              <a:t>initiative</a:t>
            </a:r>
            <a:endParaRPr lang="it-IT" sz="3200" dirty="0">
              <a:latin typeface="Calibri" pitchFamily="34" charset="0"/>
              <a:ea typeface="+mj-ea"/>
              <a:cs typeface="+mj-cs"/>
            </a:endParaRPr>
          </a:p>
        </p:txBody>
      </p:sp>
      <p:sp>
        <p:nvSpPr>
          <p:cNvPr id="5" name="Sottotitolo 2"/>
          <p:cNvSpPr txBox="1">
            <a:spLocks/>
          </p:cNvSpPr>
          <p:nvPr/>
        </p:nvSpPr>
        <p:spPr>
          <a:xfrm>
            <a:off x="609600" y="1295400"/>
            <a:ext cx="7924800" cy="1447800"/>
          </a:xfrm>
          <a:prstGeom prst="rect">
            <a:avLst/>
          </a:prstGeom>
        </p:spPr>
        <p:txBody>
          <a:bodyPr vert="horz">
            <a:noAutofit/>
          </a:bodyPr>
          <a:lstStyle/>
          <a:p>
            <a:pPr marL="6350" indent="-6350" algn="just" fontAlgn="auto">
              <a:spcBef>
                <a:spcPts val="500"/>
              </a:spcBef>
              <a:spcAft>
                <a:spcPts val="0"/>
              </a:spcAft>
              <a:buClr>
                <a:srgbClr val="C00000"/>
              </a:buClr>
              <a:defRPr/>
            </a:pPr>
            <a:r>
              <a:rPr lang="en-GB" sz="2000" dirty="0" smtClean="0"/>
              <a:t>A voluntary international partnership aiming</a:t>
            </a:r>
            <a:r>
              <a:rPr lang="en-GB" sz="2000" b="1" i="1" dirty="0" smtClean="0"/>
              <a:t> </a:t>
            </a:r>
            <a:r>
              <a:rPr lang="en-GB" sz="2000" dirty="0" smtClean="0"/>
              <a:t>to</a:t>
            </a:r>
            <a:r>
              <a:rPr lang="en-GB" sz="2000" b="1" i="1" dirty="0" smtClean="0"/>
              <a:t> </a:t>
            </a:r>
            <a:r>
              <a:rPr lang="en-GB" sz="2000" dirty="0" smtClean="0"/>
              <a:t>improve, through an </a:t>
            </a:r>
            <a:r>
              <a:rPr lang="en-GB" sz="2000" b="1" dirty="0" smtClean="0"/>
              <a:t>Open Science </a:t>
            </a:r>
            <a:r>
              <a:rPr lang="en-GB" sz="2000" dirty="0" smtClean="0"/>
              <a:t>approach</a:t>
            </a:r>
            <a:r>
              <a:rPr lang="en-GB" sz="2000" b="1" dirty="0" smtClean="0"/>
              <a:t>, geophysical scientific research </a:t>
            </a:r>
            <a:r>
              <a:rPr lang="en-GB" sz="2000" dirty="0" smtClean="0"/>
              <a:t>on seismic/volcanic hazard over specific interest areas called</a:t>
            </a:r>
            <a:r>
              <a:rPr lang="en-GB" sz="2000" b="1" dirty="0" smtClean="0"/>
              <a:t> Supersites</a:t>
            </a:r>
            <a:r>
              <a:rPr lang="en-GB" sz="2000" dirty="0" smtClean="0"/>
              <a:t>, supporting </a:t>
            </a:r>
            <a:r>
              <a:rPr lang="en-GB" sz="2000" b="1" dirty="0" smtClean="0"/>
              <a:t>Disaster Risk Reduction </a:t>
            </a:r>
            <a:r>
              <a:rPr lang="en-GB" sz="2000" dirty="0" smtClean="0"/>
              <a:t>activities</a:t>
            </a:r>
            <a:r>
              <a:rPr lang="en-GB" sz="2000" b="1" dirty="0" smtClean="0"/>
              <a:t>.</a:t>
            </a:r>
          </a:p>
          <a:p>
            <a:pPr marL="6350" indent="-6350" algn="just" fontAlgn="auto">
              <a:spcBef>
                <a:spcPts val="500"/>
              </a:spcBef>
              <a:spcAft>
                <a:spcPts val="0"/>
              </a:spcAft>
              <a:buClr>
                <a:srgbClr val="C00000"/>
              </a:buClr>
              <a:defRPr/>
            </a:pPr>
            <a:r>
              <a:rPr lang="en-GB" sz="2000" dirty="0" smtClean="0"/>
              <a:t> </a:t>
            </a:r>
            <a:endParaRPr lang="it-IT" sz="2000" dirty="0" smtClean="0"/>
          </a:p>
          <a:p>
            <a:pPr marL="457200" lvl="0" indent="-457200" algn="just" fontAlgn="auto">
              <a:spcBef>
                <a:spcPts val="500"/>
              </a:spcBef>
              <a:spcAft>
                <a:spcPts val="0"/>
              </a:spcAft>
              <a:buClr>
                <a:srgbClr val="C00000"/>
              </a:buClr>
              <a:defRPr/>
            </a:pPr>
            <a:endParaRPr lang="en-US" sz="2000" dirty="0" smtClean="0">
              <a:latin typeface="Calibri" pitchFamily="34" charset="0"/>
              <a:ea typeface="Calibri" pitchFamily="34" charset="0"/>
              <a:cs typeface="Cambria-Bold" charset="0"/>
            </a:endParaRPr>
          </a:p>
          <a:p>
            <a:pPr marL="457200" lvl="0" indent="-457200" algn="just" fontAlgn="auto">
              <a:spcBef>
                <a:spcPts val="500"/>
              </a:spcBef>
              <a:spcAft>
                <a:spcPts val="0"/>
              </a:spcAft>
              <a:buClr>
                <a:srgbClr val="C00000"/>
              </a:buClr>
              <a:defRPr/>
            </a:pPr>
            <a:endParaRPr lang="en-US" sz="2000" dirty="0" smtClean="0">
              <a:latin typeface="Calibri" pitchFamily="34" charset="0"/>
              <a:ea typeface="Calibri" pitchFamily="34" charset="0"/>
              <a:cs typeface="Cambria-Bold" charset="0"/>
            </a:endParaRPr>
          </a:p>
          <a:p>
            <a:pPr marL="457200" lvl="0" indent="-457200" algn="just" fontAlgn="auto">
              <a:spcBef>
                <a:spcPts val="500"/>
              </a:spcBef>
              <a:spcAft>
                <a:spcPts val="0"/>
              </a:spcAft>
              <a:buClr>
                <a:srgbClr val="C00000"/>
              </a:buClr>
              <a:defRPr/>
            </a:pPr>
            <a:endParaRPr lang="en-US" sz="2000" dirty="0" smtClean="0">
              <a:latin typeface="Calibri" pitchFamily="34" charset="0"/>
              <a:ea typeface="Calibri" pitchFamily="34" charset="0"/>
              <a:cs typeface="Cambria-Bold" charset="0"/>
            </a:endParaRPr>
          </a:p>
        </p:txBody>
      </p:sp>
      <p:sp>
        <p:nvSpPr>
          <p:cNvPr id="6" name="Sottotitolo 2"/>
          <p:cNvSpPr txBox="1">
            <a:spLocks/>
          </p:cNvSpPr>
          <p:nvPr/>
        </p:nvSpPr>
        <p:spPr>
          <a:xfrm>
            <a:off x="533400" y="2895600"/>
            <a:ext cx="7924800" cy="1447800"/>
          </a:xfrm>
          <a:prstGeom prst="rect">
            <a:avLst/>
          </a:prstGeom>
        </p:spPr>
        <p:txBody>
          <a:bodyPr vert="horz">
            <a:noAutofit/>
          </a:bodyPr>
          <a:lstStyle/>
          <a:p>
            <a:pPr marL="6350" indent="-6350" algn="ctr" fontAlgn="auto">
              <a:spcBef>
                <a:spcPts val="500"/>
              </a:spcBef>
              <a:spcAft>
                <a:spcPts val="0"/>
              </a:spcAft>
              <a:buClr>
                <a:srgbClr val="C00000"/>
              </a:buClr>
              <a:defRPr/>
            </a:pPr>
            <a:r>
              <a:rPr lang="en-GB" sz="2400" dirty="0" smtClean="0"/>
              <a:t>The partnership</a:t>
            </a:r>
          </a:p>
          <a:p>
            <a:pPr marL="6350" indent="-6350" algn="ctr" fontAlgn="auto">
              <a:spcBef>
                <a:spcPts val="500"/>
              </a:spcBef>
              <a:spcAft>
                <a:spcPts val="0"/>
              </a:spcAft>
              <a:buClr>
                <a:srgbClr val="C00000"/>
              </a:buClr>
              <a:defRPr/>
            </a:pPr>
            <a:endParaRPr lang="en-GB" sz="1000" dirty="0" smtClean="0"/>
          </a:p>
          <a:p>
            <a:pPr marL="354013" indent="-261938" algn="just" fontAlgn="auto">
              <a:spcBef>
                <a:spcPts val="500"/>
              </a:spcBef>
              <a:spcAft>
                <a:spcPts val="0"/>
              </a:spcAft>
              <a:buClr>
                <a:srgbClr val="C00000"/>
              </a:buClr>
              <a:buFont typeface="Wingdings" pitchFamily="2" charset="2"/>
              <a:buChar char="§"/>
              <a:defRPr/>
            </a:pPr>
            <a:r>
              <a:rPr lang="en-GB" sz="2000" dirty="0" smtClean="0"/>
              <a:t>The scientific community </a:t>
            </a:r>
          </a:p>
          <a:p>
            <a:pPr marL="354013" indent="-261938" algn="just" fontAlgn="auto">
              <a:spcBef>
                <a:spcPts val="500"/>
              </a:spcBef>
              <a:spcAft>
                <a:spcPts val="0"/>
              </a:spcAft>
              <a:buClr>
                <a:srgbClr val="C00000"/>
              </a:buClr>
              <a:buFont typeface="Wingdings" pitchFamily="2" charset="2"/>
              <a:buChar char="§"/>
              <a:defRPr/>
            </a:pPr>
            <a:r>
              <a:rPr lang="en-GB" sz="2000" dirty="0" smtClean="0"/>
              <a:t>The in situ data providers</a:t>
            </a:r>
          </a:p>
          <a:p>
            <a:pPr marL="354013" indent="-261938" algn="just" fontAlgn="auto">
              <a:spcBef>
                <a:spcPts val="500"/>
              </a:spcBef>
              <a:spcAft>
                <a:spcPts val="0"/>
              </a:spcAft>
              <a:buClr>
                <a:srgbClr val="C00000"/>
              </a:buClr>
              <a:buFont typeface="Wingdings" pitchFamily="2" charset="2"/>
              <a:buChar char="§"/>
              <a:defRPr/>
            </a:pPr>
            <a:endParaRPr lang="en-GB" sz="1600" dirty="0" smtClean="0"/>
          </a:p>
          <a:p>
            <a:pPr marL="354013" indent="-261938" algn="just" fontAlgn="auto">
              <a:spcBef>
                <a:spcPts val="500"/>
              </a:spcBef>
              <a:spcAft>
                <a:spcPts val="0"/>
              </a:spcAft>
              <a:buClr>
                <a:srgbClr val="C00000"/>
              </a:buClr>
              <a:buFont typeface="Wingdings" pitchFamily="2" charset="2"/>
              <a:buChar char="§"/>
              <a:defRPr/>
            </a:pPr>
            <a:endParaRPr lang="en-GB" sz="1600" dirty="0" smtClean="0"/>
          </a:p>
          <a:p>
            <a:pPr marL="354013" indent="-261938" algn="just" fontAlgn="auto">
              <a:spcBef>
                <a:spcPts val="500"/>
              </a:spcBef>
              <a:spcAft>
                <a:spcPts val="0"/>
              </a:spcAft>
              <a:buClr>
                <a:srgbClr val="C00000"/>
              </a:buClr>
              <a:buFont typeface="Wingdings" pitchFamily="2" charset="2"/>
              <a:buChar char="§"/>
              <a:defRPr/>
            </a:pPr>
            <a:endParaRPr lang="en-GB" sz="1600" dirty="0" smtClean="0"/>
          </a:p>
          <a:p>
            <a:pPr marL="354013" indent="-261938" algn="just" fontAlgn="auto">
              <a:spcBef>
                <a:spcPts val="500"/>
              </a:spcBef>
              <a:spcAft>
                <a:spcPts val="0"/>
              </a:spcAft>
              <a:buClr>
                <a:srgbClr val="C00000"/>
              </a:buClr>
              <a:buFont typeface="Wingdings" pitchFamily="2" charset="2"/>
              <a:buChar char="§"/>
              <a:defRPr/>
            </a:pPr>
            <a:endParaRPr lang="en-GB" sz="1600" dirty="0" smtClean="0"/>
          </a:p>
          <a:p>
            <a:pPr marL="354013" indent="-261938" algn="just" fontAlgn="auto">
              <a:spcBef>
                <a:spcPts val="500"/>
              </a:spcBef>
              <a:spcAft>
                <a:spcPts val="0"/>
              </a:spcAft>
              <a:buClr>
                <a:srgbClr val="C00000"/>
              </a:buClr>
              <a:buFont typeface="Wingdings" pitchFamily="2" charset="2"/>
              <a:buChar char="§"/>
              <a:defRPr/>
            </a:pPr>
            <a:r>
              <a:rPr lang="en-GB" sz="2000" dirty="0" smtClean="0"/>
              <a:t>The satellite data providers</a:t>
            </a:r>
          </a:p>
          <a:p>
            <a:pPr marL="354013" indent="-261938" algn="just" fontAlgn="auto">
              <a:spcBef>
                <a:spcPts val="500"/>
              </a:spcBef>
              <a:spcAft>
                <a:spcPts val="0"/>
              </a:spcAft>
              <a:buClr>
                <a:srgbClr val="C00000"/>
              </a:buClr>
              <a:buFont typeface="Wingdings" pitchFamily="2" charset="2"/>
              <a:buChar char="§"/>
              <a:defRPr/>
            </a:pPr>
            <a:endParaRPr lang="en-GB" sz="2000" dirty="0" smtClean="0"/>
          </a:p>
          <a:p>
            <a:pPr marL="354013" indent="-261938" algn="just" fontAlgn="auto">
              <a:spcBef>
                <a:spcPts val="500"/>
              </a:spcBef>
              <a:spcAft>
                <a:spcPts val="0"/>
              </a:spcAft>
              <a:buClr>
                <a:srgbClr val="C00000"/>
              </a:buClr>
              <a:defRPr/>
            </a:pPr>
            <a:endParaRPr lang="it-IT" sz="2000" dirty="0" smtClean="0"/>
          </a:p>
          <a:p>
            <a:pPr marL="457200" lvl="0" indent="-457200" algn="just" fontAlgn="auto">
              <a:spcBef>
                <a:spcPts val="500"/>
              </a:spcBef>
              <a:spcAft>
                <a:spcPts val="0"/>
              </a:spcAft>
              <a:buClr>
                <a:srgbClr val="C00000"/>
              </a:buClr>
              <a:defRPr/>
            </a:pPr>
            <a:endParaRPr lang="en-US" sz="2000" dirty="0" smtClean="0">
              <a:latin typeface="Calibri" pitchFamily="34" charset="0"/>
              <a:ea typeface="Calibri" pitchFamily="34" charset="0"/>
              <a:cs typeface="Cambria-Bold" charset="0"/>
            </a:endParaRPr>
          </a:p>
          <a:p>
            <a:pPr marL="457200" lvl="0" indent="-457200" algn="just" fontAlgn="auto">
              <a:spcBef>
                <a:spcPts val="500"/>
              </a:spcBef>
              <a:spcAft>
                <a:spcPts val="0"/>
              </a:spcAft>
              <a:buClr>
                <a:srgbClr val="C00000"/>
              </a:buClr>
              <a:defRPr/>
            </a:pPr>
            <a:endParaRPr lang="en-US" sz="2000" dirty="0" smtClean="0">
              <a:latin typeface="Calibri" pitchFamily="34" charset="0"/>
              <a:ea typeface="Calibri" pitchFamily="34" charset="0"/>
              <a:cs typeface="Cambria-Bold" charset="0"/>
            </a:endParaRPr>
          </a:p>
          <a:p>
            <a:pPr marL="457200" lvl="0" indent="-457200" algn="just" fontAlgn="auto">
              <a:spcBef>
                <a:spcPts val="500"/>
              </a:spcBef>
              <a:spcAft>
                <a:spcPts val="0"/>
              </a:spcAft>
              <a:buClr>
                <a:srgbClr val="C00000"/>
              </a:buClr>
              <a:defRPr/>
            </a:pPr>
            <a:endParaRPr lang="en-US" sz="2000" dirty="0" smtClean="0">
              <a:latin typeface="Calibri" pitchFamily="34" charset="0"/>
              <a:ea typeface="Calibri" pitchFamily="34" charset="0"/>
              <a:cs typeface="Cambria-Bold" charset="0"/>
            </a:endParaRPr>
          </a:p>
        </p:txBody>
      </p:sp>
      <p:pic>
        <p:nvPicPr>
          <p:cNvPr id="1026" name="Picture 2"/>
          <p:cNvPicPr>
            <a:picLocks noChangeAspect="1" noChangeArrowheads="1"/>
          </p:cNvPicPr>
          <p:nvPr/>
        </p:nvPicPr>
        <p:blipFill>
          <a:blip r:embed="rId2" cstate="screen"/>
          <a:srcRect/>
          <a:stretch>
            <a:fillRect/>
          </a:stretch>
        </p:blipFill>
        <p:spPr bwMode="auto">
          <a:xfrm>
            <a:off x="4343400" y="5008056"/>
            <a:ext cx="4448175" cy="1087944"/>
          </a:xfrm>
          <a:prstGeom prst="rect">
            <a:avLst/>
          </a:prstGeom>
          <a:noFill/>
          <a:ln w="9525">
            <a:noFill/>
            <a:miter lim="800000"/>
            <a:headEnd/>
            <a:tailEnd/>
          </a:ln>
        </p:spPr>
      </p:pic>
      <p:sp>
        <p:nvSpPr>
          <p:cNvPr id="1030" name="AutoShape 6" descr="Image result for university of iceland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Image result for university of iceland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data:image/jpeg;base64,/9j/4AAQSkZJRgABAQAAAQABAAD/2wCEAAkGBxAQEhUQDxIVFREWEBgWFRAVFxUVFRIXFRUYFhcYFhYYHSggGCYxHBcVITEhJykrLi8uGB8zODMuNygtLisBCgoKDg0OGxAQGismICUrLS8rLS8tLS0tLS0tLS0tLS0tLS0tLS0tLS0tLS0tLS0tLS0tLS0tLS0tLS0tLS0tLf/AABEIAKsA9gMBEQACEQEDEQH/xAAbAAEAAgMBAQAAAAAAAAAAAAAABQYBBAcCA//EAEwQAAEDAgMFAwYKBQgLAAAAAAEAAgMEEQUGEgcTITFRMkFhFCJxkbGyFSMzQlJzgZKh0TRTcnTBFzVigpOzwuEWNkNUY4Sio8PS8P/EABkBAQADAQEAAAAAAAAAAAAAAAABAwQCBf/EACsRAQACAgICAQIFBQEBAAAAAAABAgMRBBIhMRMyQRQiM2GBIzRCUXHBJP/aAAwDAQACEQMRAD8A7igICAgICAgICAgICAgICAgICAgICAgICAgICAgICAgICAgICAgICAgICAgICAgICAgICAgICAgICAgICAgICAgICAgICAgICAgICAgICAgICAgICAgICAgICAgICAgICCibR86VGGvhZBHG8SMe4l+rhpLRw0kdVpwYPk2y8jPOPS4YXUmWGKV1gXxMeQOQLmgm3rWeY1Omis7jbaXLoUgoHMc05rrIsXho45NMBnpgWhrbkSPZqBJ48blbceKs4ptLFlzWjLFYdOWJtFIICgFI8ykgG3Qp90T6c12XZorK+WcVMuoNgaWtDWtAcXWvwWzk4a44jqx8bLbJM7Smz6PGGySfCjnFm7bo1GM+dfj2PBV5/i1HRZg+Xc914WZpFIis0Yo6kpJqlgBdHHqaHX0k3AANvErvHWLWiHGS/WsyoWVNp1RU1cVPPHE1kjtOpmu4cQdPNxHE2H2rXm4kUp2iWPDzJvbrMLpnbH3YfSOqGBrn6mtY119JLnd9uPK5WXDj+S0RLVmyfHXas5Cz/UYhUmnmjiYNy54LNd7tLRbznH6X4K/PxoxV7RO1GDlTlt106IFjbAqRStoedpMLMTY4WyGRjzdzi0N0Fo5Ace11C0cfB8sT59M2fP8AHMeFwpZS9jXnm5gJA8RdZ58S0RO42+yJEBAQEBAQcf26fK0v1UvvMXo8H1Lzud7qt2OZgNBhUUzLGUwRMjvy1OjHEjvsLm3gsuPF8mTTTky/Hi2o+X8Lx2tYKyOre0OfYapCLgOs5wj7NvDvstWS2CkzXTLjrnv+faTzJjddX4h8G0MpiYzzXSAkFxaLvc5w425CwsuKUrjx97Rt1fJbJk6VnTTp8VxDBq+Klqqgzwyab6nOd5j3FusF3nAgg8OgXU1x5abrGpcxfJhvFbTuHxzp/P8AB+80fvsTDH/zz/Jm/uIXXNuD4tUz2pKpsNNuxfudrudXZFzwsefes2K+OsfmjctWWmS0/lnUKFj7sVwSWIurHzNfdw1Oe9rtBbqa5r727Q5dVspGPNWdRqWO85MNo3O0/tcxWVsVHLDLJFvA5xEb3MuC1hAOki/NU8XHW1p2u5d7RWJiULjwxx1O3EJpnRxDSWxxvLS1ptpcWt593MnmrsfwTbpEKrxmivfa2YFnKT4HfWzWfNFqjueAkeCAwn7zb+grNfDHy9IaKZp+HvKo4F8O1bH18E7naXEbtz7Nktxc1sZ823G3d6VoyfDSYpMM+P5skTeJbGxL5apt/uzbfeKjm61XSeF/ltt7FsQnmmnE00sgEDCBJI99jq5jUSueZStaxqHfEva1rblr5ozDX19eaCgkcxjXFg0OLNRZ23ueOIH5eKnFjpjx97xtzlyZL5OlJXjIeFV9MyVlfMZfOG684vs0DidR48+vRZc1qTP5YasNb1jV5edqT7YZP47sf9xp/gp4vnLCOV4xS4y+kNPDR1zPnSPuej4ZiW+se6vS7dptV5nXrFbr1tYxLyryKliPy2mWw/4hDGfiXepZeLTr2tP2a+VftNaR90dkWnbTY26AchvYx/Vbf/CrM89sEWV4IiufqmM7ZirKivbhVA/dm4a+QGxc4t1u4jiAG8eHHn0VOHFWuP5LLs2S1r/HTwiqqtxLA6qFs9S6eGTiQ5znBzQQHga7lpFweferIrjzVmYjUq5tkw2iJncNDa3QyRVImkmMkc4c+JhLiImgMBABNhe4PBdcS0TSY16ccuk9onft0rIOBVNJG41FS6feBjmXLzuxp5DWT17lizZK2nxDbgx2rHmdrYFS0CAgICAgIOP7dflaX6qX3mL0OF6l53O9w2dp7CcKoSOQMV/C8BsT7PtXPE/Vl1y/0oXDZzUsfhtPpI82PQ7wc0kEFZ88T8ktHHmJxw5RSYO+oxaemFQ6nkdPORK25PaLg2wc08R493et8364YnW3nxjm2aY3pa5dkkj3NdNiL5LW4uiLjYG9g50pt3+tURzdRqKtP4TzubIjOv8AP8H7zR++xdYv7ef5V5v7iG5m3G62sxP4Mp5zBHrEd2ktudGtzi4cTwvYX9qjFjrXF8kxtOW97ZPjrOla2g5afQOibJVuqHPa91nAgxgFoBsXu53PTsrRxskZN6jSjkY5xzG52sO1v9Ew/wCpP93Gs/D+qzRzPpqtObf5jP7tD7WKrF+suy/oz/xSKVjjl6W3dXXPo8z/ACWmfHJj/jLWJnjSuey+tibhOpz2tETpt44kAMu9z+P9VzVl5NZ+Vp41o+FVdiPytT+7N94rRzfVVHC92ethny1R9Qz3k5v01OF7s19nsoixqVshs5zqhgv3uMmoD1NJU543gjSMM6zzt2sOH/3cvM8vT8SpG2KS2HkfSnjH4k/wWriR/Uhl5c/0pVirwnXlyFwBLonGXxAfM/V+D7+gK6l9ciVN8e+PCF2dRPrMRpzLxbTQi3DgGxAiMfecD9iu5GqY5/dTx5nJkjf2SVMN3mT/AJp//XC7/wBlxPnjLI8cpHYxhzp8ckp98YHSVDg2cXJZqjLm2s5p48G8/nLut4jj+leSszyJjelmqdkkstt7iT325a4nOsDztqm4LPHM1GoqvnhzPm1kdtui0GjZe+mCRt+tt2F3w58Wc82NTV1rDT8VH9U33QsFvbfX02lDoQEBAQEBBTs9ZI+FHxP8o3W7a5tt3vNWog37bbclfhzzj3qGfPgjLrcpXEcuxVFGKKYktETGiQCxDmAAPA424i9lxTJNL9oWWxxenWXP4NkdQ12ny1oi1A3ax4JINwdOq1+huVqnl1mPpY44don6k3nDZyaubyqmn3UxtruDZzm8ngt4sP5KvFyutesx4W5eL2t2idS1cL2dVgljmqsQe/dyteGAySXLHBw4yO4cuhU35NNaiqKca+92slcayH5TiDMQ8o06JIX7nd6r7lzTbXrFr6enDxVdc81x9NLL4Itki+2pnTZ46sqBV00wil4ag4G129l7XN4tPL1Dku8XJ6V6zG4V5uN3t2idI+bZJvGXlrXmpLrvmcwyAttYNAc8Hp5xJ5cgu/xvWfy18I/B7j80+U/m3I3l8VPF5Ru9wzTq3evX5rW3trGns+PNU4s80mZiPa3Lg7xETPpKYtl/yihNDvNPxTGb3Tq7Gnjp1Dp1XFcnW/Z3bH2p1aeA5MZT0MmHyyb1kjnlz9OgjWAOA1HiC0G911fNNrxdzTDFcfRUaPZE8SFstXen1AljGkPkA5B1zpafHitFuZuPXlmjh6+/hZsnZGGHSzSNn1tlZpDNGnQNRIu7WdXA25Dkqc3InJEbhow8eMe9T7eciZF+C3yP8o3uuMNtu93psb37brqM2eckREx6MGD49zv2jc47MxVzmppphE95BexwJaXfSa4G7Tw6KzFyutetoV5eL2t2iU1kTKsmHNl3s++dK4OPmkAEC17kkuP5BVZs0ZJ8QtwYpx+522s65aOJQtg3u6tIH6tGu9geFtTevVRhy/HO3WbF8ler7UOX2x0Aw97tbfJzE5+m2rUCCdNzbnyuonJu/dMY9U6ovI2RxhjpHmbfOkaBfRu9IFyfnOvxXebPOSIiVeHjxi9PjV5D14kMSFRa0rH7nd3voaGka9fC9udu9THIn4+mkTx4+Xvt888bPxXyipglEU9gHEglr9PZNwbtI4C/QDopw8jpHWY8Iz8b5J7RPlEUmzauc5pqsRe5rXB2kGWS+kgjtusOXQrueTTWoq4rxsm/Nliz/k44kyPRIGSxk6XOF2uDrXBtxHIFVYM/xTPhbnwfLEPpkPLdRQRvZUVG+Li0tHnERhotYFx5fYFGbLF53EJw45pGpla1SvEBAQEBAQEGEBR5BSjQiRECJEBAUApCygFIICAo8gUGnh9eyYG3BzSQ5vePH0Lu1dI3tuLlIgWQEBAQZQEBAQEBAQVPaBm4YbE3Q0OnkJEbTyaG21PdbuFxw7yVfx8E5J8+mfPnjFH7qRSy5lqYxUxvcGEams+LZqHO7WEe0haZjj1nUs1Z5Fo7QmNnmfZ6mbyOtA3pvofbQ7U3tMe3rw58ORXHI40Vr3pPh3x+TNrdLx5RG2PH3OljpYZhugwmUMeCC8uLdMmk9wbyP0l3xMcdZvMeXHMyeYrE+HnHnw4Xh3kuH1rZXTVV3vZJHrY0xjUGhh80XYPvc0x/1su7xrwZZ+PFqsvplXBKIUMpdXwtnq6bS9kkkYERLr8RquT6Vzmvab+vES6w0pFPq8zC5bNMGZR00kbKiKcOqC/eQkFoJjjbpNiePmg/aFRyMnyWiZjXho4+PpXW9rJWYhBDbfTRx35a3tZf0ajxVMVmfstmY/2+7JGkagQRzuDcetRpP7taDFaeRxjjnic8c2Nexzh/VBupmto9wiL1n1LbUOmUBAQEBAKDn7Kh0cpew2cHn7ePIrZNd10z71K44ViLJ23HBw7Ten+Sy2rNZXVttvrl0ICAgICAgICAgICDh22mYurmt+jTNA+1zivT4VY6TLy+bP54h2yGIMaGN4Na0ADoALBeZvy9PWo04jitocwAsHOui4fWFrXe8SvTr54/l5l51yNvhtUwiOlrRui746Pev1EGznyPB08BYcAuuJeZpP7OeXjiMkfu3tpGSqXDoI5acyFz59B1uDhbQ53cB3tC54+e2W2rO+VgrSu4e5ck0gwj4QBk33k7ZLaho1FwB4Wv39VEci/zdPttM8anw9/vpObI6psGGVUzuzHUSvPoZTxOPsVXLjeWIWcSdYZlU8p5ekxyonmqpS21i5zQCbvvpa3V2QLHryWjLkjBWIiGfFjnPaZtKQz8w4bTU+EQy3a4Pklf2S8OebAi/AX1X/ZCq40fJabzCzk/06xSso/NOW8Ppadk1HWiSoY9uprZI3Ek/OYG8W2IB9HrVuLLe9praPCvLipSvas+XWsi4q6roYZ3m7y0tcermOLCfW1edmr1vMPRw37UiU+q1ogICAgwUHOqjtu/aPtK3R6Z59vVLUuicHsNiPUfAqLViYInS74VXtnZqAsRwcOh8D3rJavWdL4ncN1cpEBAQEBAQEBAQEHGNt1C5tTFPbzHw6NXdqYSbE+hw9R6L0eFaNTDzObWdxK/YVnqglgbM+ojY7QNcb3APDrecA3mePRZL8e8W1psryKTXe3NcuE4njXlDAd2JjMb/NYwWZfpchvD0rdkn4sHWWHH/VzdobO2v9Nh/dW/3si54X0Wdc39Sqx7cP0WD96/8Uip4X6n8Lud+n/L3Uf6uD9zZ77VEf3H8u5/t/4R2zSldNg9dEztPkma39p1NGB+Nl3yZ1mrP/FXGjeGY/6idj+YKeldPHUSNjEgY5r3mwuzVcX7u1+Cs5eO19TCviZK0mYs8bXJYp5qashdvIJIDGHt5ExSuJHL+mfUnE3Wtq/c5mptW32WCLLuWXMEm9jALQbGqcHC/cW67/gqZyZ96/8AF3xYNbXrLdHTQ08bKL9H0l0ZuXXDyXXu7ieJKy3mZn8zVSKxH5UouXYgICAgwUHOqjtO/aPtK3V9M/3buEYY6d3RgPnO/gPFcZMmoTFZmV0p4GxtDGCzR3LLM7Xw+qgEBAQEBAQEBAQEGli2Fw1UZhqGB7D809x7iDzB8V1W00ncOL0reNSpkmyTDi7UH1DR9APYW+ssLvxWj8ZkZ/weP2teAZfpqFhjpo9IPadxLnEctTjxKoyZbZJ/NK/HirT1DUzBk+irpGy1MbnPawMBD3t4Akjg0gc3FTTLakaiUXw1vO5htZhy/TV7Gx1TS5rX6wA5zLOsW3u0juJUUyTSdw6vji8all2A05pfIS0+T6AzRqdfSCCBqvfu6qPknt2+50jr1+xl/AKehjdFStLWOkLyC5z/ADi1rSbuJ7mhL3tedyUxxSNQgMX2aYfUymYiSNznanNicA1xPO4LTb7LK+vKyVjSm/FpadpH/Quh8lFEYyYQ4ubdxLmuPEuDuYPEqv579+/3d/BTr1QUOyXD2u1OfUPH0HPYB62sB/FXTzckwpjhY4XbDaGOnjbDC3TGxtmt4mw+1ZbWm07lrrWKxqG0oSICDDjbig08PxOKfVunh2l1j+Y6jxXU1mvtzFoluLiJdKVh+GOnkd3MDzqd9p4DxWub9aqYruVuDGwx2Y0kNaSGt5mw7upWaZ7T5W+oU5+1PDmktdvg4EgtMTgQRzBB5LRHFvPmGeeVSPEsfyr4Z1l/syn4TIfi8Z/KthnWX+zKn8JkR+Lxn8q2GdZf7MqPwmQ/F403lrNcGIavJmyFrO09zC1t+gJ5nwVWTFOPxK3Hli/pPhVrRAQEBAQEGFAypBAQEBBhQCApBBlAQEHlxCCiZpzHvbwwH4vk5/0/AeHtWvFi+8s+TJ9oQFBWvgeJIzZw9RHQ9Qr71i0acVtp0nBMXZVM1N4OHaZ3tP8AEeKwZKTSWmtu0N+GJrBpaLDp6eK43tOnsqNJc+2j5CFYDVUotVAecwWAnA9juh7+RWvj8jp4n0ycjj9/Me3EpGFpLXNIcDYtIsQRzBHcvUiYmNw8uYmPEvKnxvSFmyRlGXEpbC7Kdp+Mmty/ot6u9l1Rnzxjj92jBgnJPn07/hWGxUsTYIGBkbRYNH4knvPivItabTuXrVrFY1DcUOhAQEBAQEBAQEBAQEBAQEBAQEGC63NBQ805j3t4YD8Xyc8fP8B4e1asWL7yoyXn7KutSkuo8GmxQVz4HiSM2cPUR0Pgub1iY0mLTV0rA8Yjqmam8HjtM72n8vFYb0mstVbbhIuNuJXDqZ0isFx6KsfM2Di2JzW7zueSCTp8Bbn3rq1Jr7cVvFvSqbR8hCsBqqUAVQHnM5CcD/F0PfyPctHH5M0/LPpn5HG7+Y9ub5MybPiExYQ6OGN1ppCCC0jmwA/O9i25c9aV8e2PDx7Xnz6d+wrDYqWJsEDQ2NosGj8Sep8V5NrTady9WtYrGobih0ICAgICAgICAgICAgICAgICAgIPL2Aggi4PMHiCg+HkEP6pn3G/kp3KNQz5BD+qZ9xv5JuTUHkEP6pn3G/km5NQx5BD+qZ9xv5Juf8AZqHplPGzzmsa3hzAA4ekJuZPEOWbQc7mbVS0jvieUko/2nVrf6Pj3+jnu4/H/wArMWfP9oSWxj5Op+sZ7rlxzfqj/jvifTLo9lja2GRgcgBc3Nha5PMlB6QEBAQEBAQEBAQEBAQEBAQEBAQEBAQEBAQEHJtoedTKXUdMSIxdssnIvINi0dB16+3fxsH+UsPIz6/LDntlujwxal1TYz8nU/WM91y83mfVD0OL9LoyxtbKkEBAQEBAQEBAQEBAQEBAQEBAQEBAQEBAQEGEFFz/AJJFSDU0wtUAecwWAmA9jvHvWrj5+k6n0y58EWjbkL2lpIcCCDYg8CCOYIPJelE+Nw8626zp1LYx8nUfWM91y8/m67Rp6HE+l0ZYmtlSCAgICAgICAgICAgICAgICAgICAgICAgICAgwUFFz/kkVINTTC1QB5zBwEwH+Lx71qwcia+J9M2bDFvMNPY20tZUhwIIlYCDwIOl3Ag8Qp5cxNo1/pHFiYrO/9ujLG1MqQQEBAQEBAQEBAQEBAQEBAQEBAQEBAQEBAQEBBghBr09DFG98jGgPksXkfOLQQCR1480mZ0iIiGyiRAQEBAQEBAQEBAQEBAQEBAQEBAQEBAQEBAQEBAQEBAQEBAQEBAQEBAQEBAQEBAQEBAQEBAQEBAQEBAQEBAQEBAQEBAQEBAQEBAQEBAQEBAQEBAQEBAQEBAQEBAQEBAQEBAQEBB//2Q=="/>
          <p:cNvSpPr>
            <a:spLocks noChangeAspect="1" noChangeArrowheads="1"/>
          </p:cNvSpPr>
          <p:nvPr/>
        </p:nvSpPr>
        <p:spPr bwMode="auto">
          <a:xfrm>
            <a:off x="155575" y="-974725"/>
            <a:ext cx="2933700" cy="20383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data:image/jpeg;base64,/9j/4AAQSkZJRgABAQAAAQABAAD/2wCEAAkGBxAQEhUQDxIVFREWEBgWFRAVFxUVFRIXFRUYFhcYFhYYHSggGCYxHBcVITEhJykrLi8uGB8zODMuNygtLisBCgoKDg0OGxAQGismICUrLS8rLS8tLS0tLS0tLS0tLS0tLS0tLS0tLS0tLS0tLS0tLS0tLS0tLS0tLS0tLS0tLf/AABEIAKsA9gMBEQACEQEDEQH/xAAbAAEAAgMBAQAAAAAAAAAAAAAABQYBBAcCA//EAEwQAAEDAgMFAwYKBQgLAAAAAAEAAgMEEQUGEgcTITFRMkFhFCJxkbGyFSMzQlJzgZKh0TRTcnTBFzVigpOzwuEWNkNUY4Sio8PS8P/EABkBAQADAQEAAAAAAAAAAAAAAAABAwQCBf/EACsRAQACAgICAQIFBQEBAAAAAAABAgMRBBIhMRMyQRQiM2GBIzRCUXHBJP/aAAwDAQACEQMRAD8A7igICAgICAgICAgICAgICAgICAgICAgICAgICAgICAgICAgICAgICAgICAgICAgICAgICAgICAgICAgICAgICAgICAgICAgICAgICAgICAgICAgICAgICAgICAgICAgICCibR86VGGvhZBHG8SMe4l+rhpLRw0kdVpwYPk2y8jPOPS4YXUmWGKV1gXxMeQOQLmgm3rWeY1Omis7jbaXLoUgoHMc05rrIsXho45NMBnpgWhrbkSPZqBJ48blbceKs4ptLFlzWjLFYdOWJtFIICgFI8ykgG3Qp90T6c12XZorK+WcVMuoNgaWtDWtAcXWvwWzk4a44jqx8bLbJM7Smz6PGGySfCjnFm7bo1GM+dfj2PBV5/i1HRZg+Xc914WZpFIis0Yo6kpJqlgBdHHqaHX0k3AANvErvHWLWiHGS/WsyoWVNp1RU1cVPPHE1kjtOpmu4cQdPNxHE2H2rXm4kUp2iWPDzJvbrMLpnbH3YfSOqGBrn6mtY119JLnd9uPK5WXDj+S0RLVmyfHXas5Cz/UYhUmnmjiYNy54LNd7tLRbznH6X4K/PxoxV7RO1GDlTlt106IFjbAqRStoedpMLMTY4WyGRjzdzi0N0Fo5Ace11C0cfB8sT59M2fP8AHMeFwpZS9jXnm5gJA8RdZ58S0RO42+yJEBAQEBAQcf26fK0v1UvvMXo8H1Lzud7qt2OZgNBhUUzLGUwRMjvy1OjHEjvsLm3gsuPF8mTTTky/Hi2o+X8Lx2tYKyOre0OfYapCLgOs5wj7NvDvstWS2CkzXTLjrnv+faTzJjddX4h8G0MpiYzzXSAkFxaLvc5w425CwsuKUrjx97Rt1fJbJk6VnTTp8VxDBq+Klqqgzwyab6nOd5j3FusF3nAgg8OgXU1x5abrGpcxfJhvFbTuHxzp/P8AB+80fvsTDH/zz/Jm/uIXXNuD4tUz2pKpsNNuxfudrudXZFzwsefes2K+OsfmjctWWmS0/lnUKFj7sVwSWIurHzNfdw1Oe9rtBbqa5r727Q5dVspGPNWdRqWO85MNo3O0/tcxWVsVHLDLJFvA5xEb3MuC1hAOki/NU8XHW1p2u5d7RWJiULjwxx1O3EJpnRxDSWxxvLS1ptpcWt593MnmrsfwTbpEKrxmivfa2YFnKT4HfWzWfNFqjueAkeCAwn7zb+grNfDHy9IaKZp+HvKo4F8O1bH18E7naXEbtz7Nktxc1sZ823G3d6VoyfDSYpMM+P5skTeJbGxL5apt/uzbfeKjm61XSeF/ltt7FsQnmmnE00sgEDCBJI99jq5jUSueZStaxqHfEva1rblr5ozDX19eaCgkcxjXFg0OLNRZ23ueOIH5eKnFjpjx97xtzlyZL5OlJXjIeFV9MyVlfMZfOG684vs0DidR48+vRZc1qTP5YasNb1jV5edqT7YZP47sf9xp/gp4vnLCOV4xS4y+kNPDR1zPnSPuej4ZiW+se6vS7dptV5nXrFbr1tYxLyryKliPy2mWw/4hDGfiXepZeLTr2tP2a+VftNaR90dkWnbTY26AchvYx/Vbf/CrM89sEWV4IiufqmM7ZirKivbhVA/dm4a+QGxc4t1u4jiAG8eHHn0VOHFWuP5LLs2S1r/HTwiqqtxLA6qFs9S6eGTiQ5znBzQQHga7lpFweferIrjzVmYjUq5tkw2iJncNDa3QyRVImkmMkc4c+JhLiImgMBABNhe4PBdcS0TSY16ccuk9onft0rIOBVNJG41FS6feBjmXLzuxp5DWT17lizZK2nxDbgx2rHmdrYFS0CAgICAgIOP7dflaX6qX3mL0OF6l53O9w2dp7CcKoSOQMV/C8BsT7PtXPE/Vl1y/0oXDZzUsfhtPpI82PQ7wc0kEFZ88T8ktHHmJxw5RSYO+oxaemFQ6nkdPORK25PaLg2wc08R493et8364YnW3nxjm2aY3pa5dkkj3NdNiL5LW4uiLjYG9g50pt3+tURzdRqKtP4TzubIjOv8AP8H7zR++xdYv7ef5V5v7iG5m3G62sxP4Mp5zBHrEd2ktudGtzi4cTwvYX9qjFjrXF8kxtOW97ZPjrOla2g5afQOibJVuqHPa91nAgxgFoBsXu53PTsrRxskZN6jSjkY5xzG52sO1v9Ew/wCpP93Gs/D+qzRzPpqtObf5jP7tD7WKrF+suy/oz/xSKVjjl6W3dXXPo8z/ACWmfHJj/jLWJnjSuey+tibhOpz2tETpt44kAMu9z+P9VzVl5NZ+Vp41o+FVdiPytT+7N94rRzfVVHC92ethny1R9Qz3k5v01OF7s19nsoixqVshs5zqhgv3uMmoD1NJU543gjSMM6zzt2sOH/3cvM8vT8SpG2KS2HkfSnjH4k/wWriR/Uhl5c/0pVirwnXlyFwBLonGXxAfM/V+D7+gK6l9ciVN8e+PCF2dRPrMRpzLxbTQi3DgGxAiMfecD9iu5GqY5/dTx5nJkjf2SVMN3mT/AJp//XC7/wBlxPnjLI8cpHYxhzp8ckp98YHSVDg2cXJZqjLm2s5p48G8/nLut4jj+leSszyJjelmqdkkstt7iT325a4nOsDztqm4LPHM1GoqvnhzPm1kdtui0GjZe+mCRt+tt2F3w58Wc82NTV1rDT8VH9U33QsFvbfX02lDoQEBAQEBBTs9ZI+FHxP8o3W7a5tt3vNWog37bbclfhzzj3qGfPgjLrcpXEcuxVFGKKYktETGiQCxDmAAPA424i9lxTJNL9oWWxxenWXP4NkdQ12ny1oi1A3ax4JINwdOq1+huVqnl1mPpY44don6k3nDZyaubyqmn3UxtruDZzm8ngt4sP5KvFyutesx4W5eL2t2idS1cL2dVgljmqsQe/dyteGAySXLHBw4yO4cuhU35NNaiqKca+92slcayH5TiDMQ8o06JIX7nd6r7lzTbXrFr6enDxVdc81x9NLL4Itki+2pnTZ46sqBV00wil4ag4G129l7XN4tPL1Dku8XJ6V6zG4V5uN3t2idI+bZJvGXlrXmpLrvmcwyAttYNAc8Hp5xJ5cgu/xvWfy18I/B7j80+U/m3I3l8VPF5Ru9wzTq3evX5rW3trGns+PNU4s80mZiPa3Lg7xETPpKYtl/yihNDvNPxTGb3Tq7Gnjp1Dp1XFcnW/Z3bH2p1aeA5MZT0MmHyyb1kjnlz9OgjWAOA1HiC0G911fNNrxdzTDFcfRUaPZE8SFstXen1AljGkPkA5B1zpafHitFuZuPXlmjh6+/hZsnZGGHSzSNn1tlZpDNGnQNRIu7WdXA25Dkqc3InJEbhow8eMe9T7eciZF+C3yP8o3uuMNtu93psb37brqM2eckREx6MGD49zv2jc47MxVzmppphE95BexwJaXfSa4G7Tw6KzFyutetoV5eL2t2iU1kTKsmHNl3s++dK4OPmkAEC17kkuP5BVZs0ZJ8QtwYpx+522s65aOJQtg3u6tIH6tGu9geFtTevVRhy/HO3WbF8ler7UOX2x0Aw97tbfJzE5+m2rUCCdNzbnyuonJu/dMY9U6ovI2RxhjpHmbfOkaBfRu9IFyfnOvxXebPOSIiVeHjxi9PjV5D14kMSFRa0rH7nd3voaGka9fC9udu9THIn4+mkTx4+Xvt888bPxXyipglEU9gHEglr9PZNwbtI4C/QDopw8jpHWY8Iz8b5J7RPlEUmzauc5pqsRe5rXB2kGWS+kgjtusOXQrueTTWoq4rxsm/Nliz/k44kyPRIGSxk6XOF2uDrXBtxHIFVYM/xTPhbnwfLEPpkPLdRQRvZUVG+Li0tHnERhotYFx5fYFGbLF53EJw45pGpla1SvEBAQEBAQEGEBR5BSjQiRECJEBAUApCygFIICAo8gUGnh9eyYG3BzSQ5vePH0Lu1dI3tuLlIgWQEBAQZQEBAQEBAQVPaBm4YbE3Q0OnkJEbTyaG21PdbuFxw7yVfx8E5J8+mfPnjFH7qRSy5lqYxUxvcGEams+LZqHO7WEe0haZjj1nUs1Z5Fo7QmNnmfZ6mbyOtA3pvofbQ7U3tMe3rw58ORXHI40Vr3pPh3x+TNrdLx5RG2PH3OljpYZhugwmUMeCC8uLdMmk9wbyP0l3xMcdZvMeXHMyeYrE+HnHnw4Xh3kuH1rZXTVV3vZJHrY0xjUGhh80XYPvc0x/1su7xrwZZ+PFqsvplXBKIUMpdXwtnq6bS9kkkYERLr8RquT6Vzmvab+vES6w0pFPq8zC5bNMGZR00kbKiKcOqC/eQkFoJjjbpNiePmg/aFRyMnyWiZjXho4+PpXW9rJWYhBDbfTRx35a3tZf0ajxVMVmfstmY/2+7JGkagQRzuDcetRpP7taDFaeRxjjnic8c2Nexzh/VBupmto9wiL1n1LbUOmUBAQEBAKDn7Kh0cpew2cHn7ePIrZNd10z71K44ViLJ23HBw7Ten+Sy2rNZXVttvrl0ICAgICAgICAgICDh22mYurmt+jTNA+1zivT4VY6TLy+bP54h2yGIMaGN4Na0ADoALBeZvy9PWo04jitocwAsHOui4fWFrXe8SvTr54/l5l51yNvhtUwiOlrRui746Pev1EGznyPB08BYcAuuJeZpP7OeXjiMkfu3tpGSqXDoI5acyFz59B1uDhbQ53cB3tC54+e2W2rO+VgrSu4e5ck0gwj4QBk33k7ZLaho1FwB4Wv39VEci/zdPttM8anw9/vpObI6psGGVUzuzHUSvPoZTxOPsVXLjeWIWcSdYZlU8p5ekxyonmqpS21i5zQCbvvpa3V2QLHryWjLkjBWIiGfFjnPaZtKQz8w4bTU+EQy3a4Pklf2S8OebAi/AX1X/ZCq40fJabzCzk/06xSso/NOW8Ppadk1HWiSoY9uprZI3Ek/OYG8W2IB9HrVuLLe9praPCvLipSvas+XWsi4q6roYZ3m7y0tcermOLCfW1edmr1vMPRw37UiU+q1ogICAgwUHOqjtu/aPtK3R6Z59vVLUuicHsNiPUfAqLViYInS74VXtnZqAsRwcOh8D3rJavWdL4ncN1cpEBAQEBAQEBAQEHGNt1C5tTFPbzHw6NXdqYSbE+hw9R6L0eFaNTDzObWdxK/YVnqglgbM+ojY7QNcb3APDrecA3mePRZL8e8W1psryKTXe3NcuE4njXlDAd2JjMb/NYwWZfpchvD0rdkn4sHWWHH/VzdobO2v9Nh/dW/3si54X0Wdc39Sqx7cP0WD96/8Uip4X6n8Lud+n/L3Uf6uD9zZ77VEf3H8u5/t/4R2zSldNg9dEztPkma39p1NGB+Nl3yZ1mrP/FXGjeGY/6idj+YKeldPHUSNjEgY5r3mwuzVcX7u1+Cs5eO19TCviZK0mYs8bXJYp5qashdvIJIDGHt5ExSuJHL+mfUnE3Wtq/c5mptW32WCLLuWXMEm9jALQbGqcHC/cW67/gqZyZ96/8AF3xYNbXrLdHTQ08bKL9H0l0ZuXXDyXXu7ieJKy3mZn8zVSKxH5UouXYgICAgwUHOqjtO/aPtK3V9M/3buEYY6d3RgPnO/gPFcZMmoTFZmV0p4GxtDGCzR3LLM7Xw+qgEBAQEBAQEBAQEGli2Fw1UZhqGB7D809x7iDzB8V1W00ncOL0reNSpkmyTDi7UH1DR9APYW+ssLvxWj8ZkZ/weP2teAZfpqFhjpo9IPadxLnEctTjxKoyZbZJ/NK/HirT1DUzBk+irpGy1MbnPawMBD3t4Akjg0gc3FTTLakaiUXw1vO5htZhy/TV7Gx1TS5rX6wA5zLOsW3u0juJUUyTSdw6vji8all2A05pfIS0+T6AzRqdfSCCBqvfu6qPknt2+50jr1+xl/AKehjdFStLWOkLyC5z/ADi1rSbuJ7mhL3tedyUxxSNQgMX2aYfUymYiSNznanNicA1xPO4LTb7LK+vKyVjSm/FpadpH/Quh8lFEYyYQ4ubdxLmuPEuDuYPEqv579+/3d/BTr1QUOyXD2u1OfUPH0HPYB62sB/FXTzckwpjhY4XbDaGOnjbDC3TGxtmt4mw+1ZbWm07lrrWKxqG0oSICDDjbig08PxOKfVunh2l1j+Y6jxXU1mvtzFoluLiJdKVh+GOnkd3MDzqd9p4DxWub9aqYruVuDGwx2Y0kNaSGt5mw7upWaZ7T5W+oU5+1PDmktdvg4EgtMTgQRzBB5LRHFvPmGeeVSPEsfyr4Z1l/syn4TIfi8Z/KthnWX+zKn8JkR+Lxn8q2GdZf7MqPwmQ/F403lrNcGIavJmyFrO09zC1t+gJ5nwVWTFOPxK3Hli/pPhVrRAQEBAQEGFAypBAQEBBhQCApBBlAQEHlxCCiZpzHvbwwH4vk5/0/AeHtWvFi+8s+TJ9oQFBWvgeJIzZw9RHQ9Qr71i0acVtp0nBMXZVM1N4OHaZ3tP8AEeKwZKTSWmtu0N+GJrBpaLDp6eK43tOnsqNJc+2j5CFYDVUotVAecwWAnA9juh7+RWvj8jp4n0ycjj9/Me3EpGFpLXNIcDYtIsQRzBHcvUiYmNw8uYmPEvKnxvSFmyRlGXEpbC7Kdp+Mmty/ot6u9l1Rnzxjj92jBgnJPn07/hWGxUsTYIGBkbRYNH4knvPivItabTuXrVrFY1DcUOhAQEBAQEBAQEBAQEBAQEBAQEGC63NBQ805j3t4YD8Xyc8fP8B4e1asWL7yoyXn7KutSkuo8GmxQVz4HiSM2cPUR0Pgub1iY0mLTV0rA8Yjqmam8HjtM72n8vFYb0mstVbbhIuNuJXDqZ0isFx6KsfM2Di2JzW7zueSCTp8Bbn3rq1Jr7cVvFvSqbR8hCsBqqUAVQHnM5CcD/F0PfyPctHH5M0/LPpn5HG7+Y9ub5MybPiExYQ6OGN1ppCCC0jmwA/O9i25c9aV8e2PDx7Xnz6d+wrDYqWJsEDQ2NosGj8Sep8V5NrTady9WtYrGobih0ICAgICAgICAgICAgICAgICAgIPL2Aggi4PMHiCg+HkEP6pn3G/kp3KNQz5BD+qZ9xv5JuTUHkEP6pn3G/km5NQx5BD+qZ9xv5Juf8AZqHplPGzzmsa3hzAA4ekJuZPEOWbQc7mbVS0jvieUko/2nVrf6Pj3+jnu4/H/wArMWfP9oSWxj5Op+sZ7rlxzfqj/jvifTLo9lja2GRgcgBc3Nha5PMlB6QEBAQEBAQEBAQEBAQEBAQEBAQEBAQEBAQEHJtoedTKXUdMSIxdssnIvINi0dB16+3fxsH+UsPIz6/LDntlujwxal1TYz8nU/WM91y83mfVD0OL9LoyxtbKkEBAQEBAQEBAQEBAQEBAQEBAQEBAQEBAQEGEFFz/AJJFSDU0wtUAecwWAmA9jvHvWrj5+k6n0y58EWjbkL2lpIcCCDYg8CCOYIPJelE+Nw8626zp1LYx8nUfWM91y8/m67Rp6HE+l0ZYmtlSCAgICAgICAgICAgICAgICAgICAgICAgICAgwUFFz/kkVINTTC1QB5zBwEwH+Lx71qwcia+J9M2bDFvMNPY20tZUhwIIlYCDwIOl3Ag8Qp5cxNo1/pHFiYrO/9ujLG1MqQQEBAQEBAQEBAQEBAQEBAQEBAQEBAQEBAQEBBghBr09DFG98jGgPksXkfOLQQCR1480mZ0iIiGyiRAQEBAQEBAQEBAQEBAQEBAQEBAQEBAQEBAQEBAQEBAQEBAQEBAQEBAQEBAQEBAQEBAQEBAQEBAQEBAQEBAQEBAQEBAQEBAQEBAQEBAQEBAQEBAQEBAQEBAQEBAQEBAQEBAQEBB//2Q=="/>
          <p:cNvSpPr>
            <a:spLocks noChangeAspect="1" noChangeArrowheads="1"/>
          </p:cNvSpPr>
          <p:nvPr/>
        </p:nvSpPr>
        <p:spPr bwMode="auto">
          <a:xfrm>
            <a:off x="155575" y="-974725"/>
            <a:ext cx="2933700" cy="20383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pSp>
        <p:nvGrpSpPr>
          <p:cNvPr id="24" name="Gruppo 23"/>
          <p:cNvGrpSpPr/>
          <p:nvPr/>
        </p:nvGrpSpPr>
        <p:grpSpPr>
          <a:xfrm>
            <a:off x="4114800" y="3309765"/>
            <a:ext cx="4848225" cy="1262235"/>
            <a:chOff x="4114800" y="2895600"/>
            <a:chExt cx="4848225" cy="1262235"/>
          </a:xfrm>
        </p:grpSpPr>
        <p:pic>
          <p:nvPicPr>
            <p:cNvPr id="1027" name="Picture 3"/>
            <p:cNvPicPr>
              <a:picLocks noChangeAspect="1" noChangeArrowheads="1"/>
            </p:cNvPicPr>
            <p:nvPr/>
          </p:nvPicPr>
          <p:blipFill>
            <a:blip r:embed="rId3" cstate="screen"/>
            <a:srcRect/>
            <a:stretch>
              <a:fillRect/>
            </a:stretch>
          </p:blipFill>
          <p:spPr bwMode="auto">
            <a:xfrm>
              <a:off x="7848600" y="3657600"/>
              <a:ext cx="1114425" cy="381000"/>
            </a:xfrm>
            <a:prstGeom prst="rect">
              <a:avLst/>
            </a:prstGeom>
            <a:noFill/>
            <a:ln w="9525">
              <a:noFill/>
              <a:miter lim="800000"/>
              <a:headEnd/>
              <a:tailEnd/>
            </a:ln>
          </p:spPr>
        </p:pic>
        <p:pic>
          <p:nvPicPr>
            <p:cNvPr id="1028" name="Picture 4"/>
            <p:cNvPicPr>
              <a:picLocks noChangeAspect="1" noChangeArrowheads="1"/>
            </p:cNvPicPr>
            <p:nvPr/>
          </p:nvPicPr>
          <p:blipFill>
            <a:blip r:embed="rId4" cstate="screen"/>
            <a:srcRect/>
            <a:stretch>
              <a:fillRect/>
            </a:stretch>
          </p:blipFill>
          <p:spPr bwMode="auto">
            <a:xfrm>
              <a:off x="5943600" y="3041250"/>
              <a:ext cx="1143000" cy="576435"/>
            </a:xfrm>
            <a:prstGeom prst="rect">
              <a:avLst/>
            </a:prstGeom>
            <a:noFill/>
            <a:ln w="9525">
              <a:noFill/>
              <a:miter lim="800000"/>
              <a:headEnd/>
              <a:tailEnd/>
            </a:ln>
          </p:spPr>
        </p:pic>
        <p:pic>
          <p:nvPicPr>
            <p:cNvPr id="1034" name="Picture 10" descr="https://notendur.hi.is/bjarni/pictures/uilogo.gif"/>
            <p:cNvPicPr>
              <a:picLocks noChangeAspect="1" noChangeArrowheads="1"/>
            </p:cNvPicPr>
            <p:nvPr/>
          </p:nvPicPr>
          <p:blipFill>
            <a:blip r:embed="rId5" cstate="screen"/>
            <a:srcRect r="74159" b="-468"/>
            <a:stretch>
              <a:fillRect/>
            </a:stretch>
          </p:blipFill>
          <p:spPr bwMode="auto">
            <a:xfrm>
              <a:off x="4191000" y="3505200"/>
              <a:ext cx="609600" cy="533400"/>
            </a:xfrm>
            <a:prstGeom prst="rect">
              <a:avLst/>
            </a:prstGeom>
            <a:noFill/>
          </p:spPr>
        </p:pic>
        <p:pic>
          <p:nvPicPr>
            <p:cNvPr id="1039" name="Picture 15"/>
            <p:cNvPicPr>
              <a:picLocks noChangeAspect="1" noChangeArrowheads="1"/>
            </p:cNvPicPr>
            <p:nvPr/>
          </p:nvPicPr>
          <p:blipFill>
            <a:blip r:embed="rId6" cstate="screen"/>
            <a:srcRect/>
            <a:stretch>
              <a:fillRect/>
            </a:stretch>
          </p:blipFill>
          <p:spPr bwMode="auto">
            <a:xfrm>
              <a:off x="5181600" y="3048001"/>
              <a:ext cx="767347" cy="533400"/>
            </a:xfrm>
            <a:prstGeom prst="rect">
              <a:avLst/>
            </a:prstGeom>
            <a:noFill/>
            <a:ln w="9525">
              <a:noFill/>
              <a:miter lim="800000"/>
              <a:headEnd/>
              <a:tailEnd/>
            </a:ln>
          </p:spPr>
        </p:pic>
        <p:pic>
          <p:nvPicPr>
            <p:cNvPr id="1045" name="Picture 21"/>
            <p:cNvPicPr>
              <a:picLocks noChangeAspect="1" noChangeArrowheads="1"/>
            </p:cNvPicPr>
            <p:nvPr/>
          </p:nvPicPr>
          <p:blipFill>
            <a:blip r:embed="rId7" cstate="screen"/>
            <a:srcRect/>
            <a:stretch>
              <a:fillRect/>
            </a:stretch>
          </p:blipFill>
          <p:spPr bwMode="auto">
            <a:xfrm>
              <a:off x="5105400" y="3581400"/>
              <a:ext cx="1657350" cy="454587"/>
            </a:xfrm>
            <a:prstGeom prst="rect">
              <a:avLst/>
            </a:prstGeom>
            <a:noFill/>
            <a:ln w="9525">
              <a:noFill/>
              <a:miter lim="800000"/>
              <a:headEnd/>
              <a:tailEnd/>
            </a:ln>
          </p:spPr>
        </p:pic>
        <p:pic>
          <p:nvPicPr>
            <p:cNvPr id="1046" name="Picture 22"/>
            <p:cNvPicPr>
              <a:picLocks noChangeAspect="1" noChangeArrowheads="1"/>
            </p:cNvPicPr>
            <p:nvPr/>
          </p:nvPicPr>
          <p:blipFill>
            <a:blip r:embed="rId8" cstate="screen"/>
            <a:srcRect/>
            <a:stretch>
              <a:fillRect/>
            </a:stretch>
          </p:blipFill>
          <p:spPr bwMode="auto">
            <a:xfrm>
              <a:off x="8229600" y="2895600"/>
              <a:ext cx="468923" cy="762000"/>
            </a:xfrm>
            <a:prstGeom prst="rect">
              <a:avLst/>
            </a:prstGeom>
            <a:noFill/>
            <a:ln w="9525">
              <a:noFill/>
              <a:miter lim="800000"/>
              <a:headEnd/>
              <a:tailEnd/>
            </a:ln>
          </p:spPr>
        </p:pic>
        <p:pic>
          <p:nvPicPr>
            <p:cNvPr id="20" name="Picture 4"/>
            <p:cNvPicPr>
              <a:picLocks noChangeAspect="1" noChangeArrowheads="1"/>
            </p:cNvPicPr>
            <p:nvPr/>
          </p:nvPicPr>
          <p:blipFill>
            <a:blip r:embed="rId9" cstate="screen"/>
            <a:srcRect/>
            <a:stretch>
              <a:fillRect/>
            </a:stretch>
          </p:blipFill>
          <p:spPr bwMode="auto">
            <a:xfrm>
              <a:off x="6705600" y="3505200"/>
              <a:ext cx="838200" cy="652635"/>
            </a:xfrm>
            <a:prstGeom prst="rect">
              <a:avLst/>
            </a:prstGeom>
            <a:noFill/>
            <a:ln w="9525">
              <a:noFill/>
              <a:miter lim="800000"/>
              <a:headEnd/>
              <a:tailEnd/>
            </a:ln>
          </p:spPr>
        </p:pic>
        <p:pic>
          <p:nvPicPr>
            <p:cNvPr id="21" name="Picture 3"/>
            <p:cNvPicPr>
              <a:picLocks noChangeAspect="1" noChangeArrowheads="1"/>
            </p:cNvPicPr>
            <p:nvPr/>
          </p:nvPicPr>
          <p:blipFill>
            <a:blip r:embed="rId10" cstate="screen"/>
            <a:srcRect/>
            <a:stretch>
              <a:fillRect/>
            </a:stretch>
          </p:blipFill>
          <p:spPr bwMode="auto">
            <a:xfrm>
              <a:off x="4114800" y="3048000"/>
              <a:ext cx="914400" cy="433388"/>
            </a:xfrm>
            <a:prstGeom prst="rect">
              <a:avLst/>
            </a:prstGeom>
            <a:noFill/>
            <a:ln w="9525">
              <a:noFill/>
              <a:miter lim="800000"/>
              <a:headEnd/>
              <a:tailEnd/>
            </a:ln>
          </p:spPr>
        </p:pic>
        <p:pic>
          <p:nvPicPr>
            <p:cNvPr id="22" name="Picture 4"/>
            <p:cNvPicPr>
              <a:picLocks noChangeAspect="1" noChangeArrowheads="1"/>
            </p:cNvPicPr>
            <p:nvPr/>
          </p:nvPicPr>
          <p:blipFill>
            <a:blip r:embed="rId11" cstate="screen"/>
            <a:srcRect/>
            <a:stretch>
              <a:fillRect/>
            </a:stretch>
          </p:blipFill>
          <p:spPr bwMode="auto">
            <a:xfrm>
              <a:off x="7239000" y="2978550"/>
              <a:ext cx="762000" cy="652635"/>
            </a:xfrm>
            <a:prstGeom prst="rect">
              <a:avLst/>
            </a:prstGeom>
            <a:noFill/>
            <a:ln w="9525">
              <a:noFill/>
              <a:miter lim="800000"/>
              <a:headEnd/>
              <a:tailEnd/>
            </a:ln>
          </p:spPr>
        </p:pic>
      </p:grpSp>
      <p:sp>
        <p:nvSpPr>
          <p:cNvPr id="23" name="Rettangolo 22"/>
          <p:cNvSpPr/>
          <p:nvPr/>
        </p:nvSpPr>
        <p:spPr>
          <a:xfrm>
            <a:off x="7696200" y="4953000"/>
            <a:ext cx="914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2"/>
          <p:cNvSpPr>
            <a:spLocks noGrp="1"/>
          </p:cNvSpPr>
          <p:nvPr>
            <p:ph type="body" sz="half" idx="1"/>
          </p:nvPr>
        </p:nvSpPr>
        <p:spPr>
          <a:xfrm>
            <a:off x="0" y="1447800"/>
            <a:ext cx="4970213" cy="2241186"/>
          </a:xfrm>
        </p:spPr>
        <p:txBody>
          <a:bodyPr/>
          <a:lstStyle/>
          <a:p>
            <a:r>
              <a:rPr lang="en-NZ" sz="2100" dirty="0" smtClean="0">
                <a:latin typeface="Calibri" pitchFamily="34" charset="0"/>
              </a:rPr>
              <a:t>The most </a:t>
            </a:r>
            <a:r>
              <a:rPr lang="en-NZ" sz="2100" dirty="0">
                <a:latin typeface="Calibri" pitchFamily="34" charset="0"/>
              </a:rPr>
              <a:t>frequently erupting volcano in New Zealand.</a:t>
            </a:r>
          </a:p>
          <a:p>
            <a:r>
              <a:rPr lang="en-NZ" sz="2100" dirty="0">
                <a:latin typeface="Calibri" pitchFamily="34" charset="0"/>
              </a:rPr>
              <a:t>Scene of New Zealand’s worst volcanic disaster with death of 11 miners in 1914 when SW crater wall collapsed into lake.</a:t>
            </a:r>
          </a:p>
          <a:p>
            <a:r>
              <a:rPr lang="en-NZ" sz="2100" dirty="0">
                <a:latin typeface="Calibri" pitchFamily="34" charset="0"/>
              </a:rPr>
              <a:t>Most recent eruption on </a:t>
            </a:r>
            <a:r>
              <a:rPr lang="en-NZ" sz="2100" b="1" dirty="0">
                <a:latin typeface="Calibri" pitchFamily="34" charset="0"/>
              </a:rPr>
              <a:t>27</a:t>
            </a:r>
            <a:r>
              <a:rPr lang="en-NZ" sz="2100" b="1" baseline="30000" dirty="0">
                <a:latin typeface="Calibri" pitchFamily="34" charset="0"/>
              </a:rPr>
              <a:t>th</a:t>
            </a:r>
            <a:r>
              <a:rPr lang="en-NZ" sz="2100" b="1" dirty="0">
                <a:latin typeface="Calibri" pitchFamily="34" charset="0"/>
              </a:rPr>
              <a:t> April 2016</a:t>
            </a:r>
          </a:p>
          <a:p>
            <a:endParaRPr lang="en-NZ" sz="2200" dirty="0">
              <a:latin typeface="Calibri" pitchFamily="34" charset="0"/>
            </a:endParaRPr>
          </a:p>
          <a:p>
            <a:endParaRPr lang="en-NZ" dirty="0">
              <a:latin typeface="Calibri" pitchFamily="34" charset="0"/>
            </a:endParaRPr>
          </a:p>
        </p:txBody>
      </p:sp>
      <p:sp>
        <p:nvSpPr>
          <p:cNvPr id="38915" name="Title 1"/>
          <p:cNvSpPr>
            <a:spLocks noGrp="1"/>
          </p:cNvSpPr>
          <p:nvPr>
            <p:ph type="title"/>
          </p:nvPr>
        </p:nvSpPr>
        <p:spPr>
          <a:xfrm>
            <a:off x="0" y="0"/>
            <a:ext cx="4952999" cy="1223963"/>
          </a:xfrm>
          <a:solidFill>
            <a:schemeClr val="bg1"/>
          </a:solidFill>
        </p:spPr>
        <p:txBody>
          <a:bodyPr>
            <a:noAutofit/>
          </a:bodyPr>
          <a:lstStyle/>
          <a:p>
            <a:r>
              <a:rPr sz="3000" b="1" dirty="0">
                <a:solidFill>
                  <a:schemeClr val="tx1"/>
                </a:solidFill>
                <a:latin typeface="Calibri" pitchFamily="34" charset="0"/>
              </a:rPr>
              <a:t>TSX </a:t>
            </a:r>
            <a:r>
              <a:rPr lang="it-IT" sz="3000" b="1" dirty="0" err="1" smtClean="0">
                <a:solidFill>
                  <a:schemeClr val="tx1"/>
                </a:solidFill>
                <a:latin typeface="Calibri" pitchFamily="34" charset="0"/>
              </a:rPr>
              <a:t>monitoring</a:t>
            </a:r>
            <a:r>
              <a:rPr lang="it-IT" sz="3000" b="1" dirty="0" smtClean="0">
                <a:solidFill>
                  <a:schemeClr val="tx1"/>
                </a:solidFill>
                <a:latin typeface="Calibri" pitchFamily="34" charset="0"/>
              </a:rPr>
              <a:t> </a:t>
            </a:r>
            <a:r>
              <a:rPr sz="3000" b="1" dirty="0" smtClean="0">
                <a:solidFill>
                  <a:schemeClr val="tx1"/>
                </a:solidFill>
                <a:latin typeface="Calibri" pitchFamily="34" charset="0"/>
              </a:rPr>
              <a:t>of White </a:t>
            </a:r>
            <a:r>
              <a:rPr lang="it-IT" sz="3000" b="1" dirty="0" smtClean="0">
                <a:solidFill>
                  <a:schemeClr val="tx1"/>
                </a:solidFill>
                <a:latin typeface="Calibri" pitchFamily="34" charset="0"/>
              </a:rPr>
              <a:t/>
            </a:r>
            <a:br>
              <a:rPr lang="it-IT" sz="3000" b="1" dirty="0" smtClean="0">
                <a:solidFill>
                  <a:schemeClr val="tx1"/>
                </a:solidFill>
                <a:latin typeface="Calibri" pitchFamily="34" charset="0"/>
              </a:rPr>
            </a:br>
            <a:r>
              <a:rPr sz="3000" b="1" dirty="0" smtClean="0">
                <a:solidFill>
                  <a:schemeClr val="tx1"/>
                </a:solidFill>
                <a:latin typeface="Calibri" pitchFamily="34" charset="0"/>
              </a:rPr>
              <a:t>Island</a:t>
            </a:r>
            <a:r>
              <a:rPr lang="it-IT" sz="3000" b="1" dirty="0" smtClean="0">
                <a:solidFill>
                  <a:schemeClr val="tx1"/>
                </a:solidFill>
                <a:latin typeface="Calibri" pitchFamily="34" charset="0"/>
              </a:rPr>
              <a:t>, </a:t>
            </a:r>
            <a:r>
              <a:rPr lang="en-NZ" sz="3000" b="1" dirty="0" smtClean="0">
                <a:solidFill>
                  <a:schemeClr val="tx1"/>
                </a:solidFill>
                <a:latin typeface="Calibri" pitchFamily="34" charset="0"/>
              </a:rPr>
              <a:t>New </a:t>
            </a:r>
            <a:r>
              <a:rPr lang="en-NZ" sz="3000" b="1" dirty="0">
                <a:solidFill>
                  <a:schemeClr val="tx1"/>
                </a:solidFill>
                <a:latin typeface="Calibri" pitchFamily="34" charset="0"/>
              </a:rPr>
              <a:t>Zealand Supersite</a:t>
            </a:r>
            <a:endParaRPr sz="3000" b="1" dirty="0">
              <a:solidFill>
                <a:schemeClr val="tx1"/>
              </a:solidFill>
              <a:latin typeface="Calibri" pitchFamily="34" charset="0"/>
            </a:endParaRPr>
          </a:p>
        </p:txBody>
      </p:sp>
      <p:pic>
        <p:nvPicPr>
          <p:cNvPr id="38917" name="Picture 12" descr="Collapse Donald Mound.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5336665" y="4240239"/>
            <a:ext cx="3345696" cy="2228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8" name="Picture 13"/>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4987969" y="0"/>
            <a:ext cx="4121106" cy="42331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V="1">
            <a:off x="6897950" y="2423604"/>
            <a:ext cx="719091" cy="208809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457200" y="3810000"/>
            <a:ext cx="4074072" cy="2939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sellaDiTesto 7"/>
          <p:cNvSpPr txBox="1"/>
          <p:nvPr/>
        </p:nvSpPr>
        <p:spPr>
          <a:xfrm>
            <a:off x="5486400" y="6477000"/>
            <a:ext cx="3640740" cy="338554"/>
          </a:xfrm>
          <a:prstGeom prst="rect">
            <a:avLst/>
          </a:prstGeom>
          <a:noFill/>
        </p:spPr>
        <p:txBody>
          <a:bodyPr wrap="none" rtlCol="0">
            <a:spAutoFit/>
          </a:bodyPr>
          <a:lstStyle/>
          <a:p>
            <a:r>
              <a:rPr lang="it-IT" sz="1600" dirty="0" err="1" smtClean="0"/>
              <a:t>Courtesy</a:t>
            </a:r>
            <a:r>
              <a:rPr lang="it-IT" sz="1600" dirty="0" smtClean="0"/>
              <a:t> </a:t>
            </a:r>
            <a:r>
              <a:rPr lang="it-IT" sz="1600" dirty="0" err="1" smtClean="0"/>
              <a:t>of</a:t>
            </a:r>
            <a:r>
              <a:rPr lang="it-IT" sz="1600" dirty="0" smtClean="0"/>
              <a:t> I. </a:t>
            </a:r>
            <a:r>
              <a:rPr lang="it-IT" sz="1600" dirty="0" err="1" smtClean="0"/>
              <a:t>Hamling</a:t>
            </a:r>
            <a:r>
              <a:rPr lang="it-IT" sz="1600" dirty="0" smtClean="0"/>
              <a:t>, </a:t>
            </a:r>
            <a:r>
              <a:rPr lang="it-IT" sz="1600" dirty="0" err="1" smtClean="0"/>
              <a:t>GSN-Science</a:t>
            </a:r>
            <a:r>
              <a:rPr lang="it-IT" sz="1600" dirty="0" smtClean="0"/>
              <a:t>)</a:t>
            </a:r>
            <a:endParaRPr lang="it-IT" sz="1600" dirty="0"/>
          </a:p>
        </p:txBody>
      </p:sp>
    </p:spTree>
    <p:extLst>
      <p:ext uri="{BB962C8B-B14F-4D97-AF65-F5344CB8AC3E}">
        <p14:creationId xmlns="" xmlns:p14="http://schemas.microsoft.com/office/powerpoint/2010/main" val="376011065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0" y="0"/>
            <a:ext cx="914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62" name="Picture 2"/>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147320" y="917168"/>
            <a:ext cx="4438650" cy="5636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963" name="Title 1"/>
          <p:cNvSpPr>
            <a:spLocks noGrp="1"/>
          </p:cNvSpPr>
          <p:nvPr>
            <p:ph type="title"/>
          </p:nvPr>
        </p:nvSpPr>
        <p:spPr>
          <a:xfrm>
            <a:off x="76200" y="152400"/>
            <a:ext cx="8610600" cy="538163"/>
          </a:xfrm>
        </p:spPr>
        <p:txBody>
          <a:bodyPr>
            <a:normAutofit fontScale="90000"/>
          </a:bodyPr>
          <a:lstStyle/>
          <a:p>
            <a:r>
              <a:rPr lang="it-IT" sz="2700" dirty="0" smtClean="0">
                <a:solidFill>
                  <a:schemeClr val="tx1"/>
                </a:solidFill>
                <a:latin typeface="Calibri" pitchFamily="34" charset="0"/>
              </a:rPr>
              <a:t>New </a:t>
            </a:r>
            <a:r>
              <a:rPr lang="it-IT" sz="2700" dirty="0" err="1" smtClean="0">
                <a:solidFill>
                  <a:schemeClr val="tx1"/>
                </a:solidFill>
                <a:latin typeface="Calibri" pitchFamily="34" charset="0"/>
              </a:rPr>
              <a:t>Zealand</a:t>
            </a:r>
            <a:r>
              <a:rPr lang="it-IT" sz="2700" dirty="0" smtClean="0">
                <a:solidFill>
                  <a:schemeClr val="tx1"/>
                </a:solidFill>
                <a:latin typeface="Calibri" pitchFamily="34" charset="0"/>
              </a:rPr>
              <a:t> Supersite</a:t>
            </a:r>
            <a:r>
              <a:rPr lang="it-IT" dirty="0" smtClean="0">
                <a:solidFill>
                  <a:schemeClr val="tx1"/>
                </a:solidFill>
                <a:latin typeface="Calibri" pitchFamily="34" charset="0"/>
              </a:rPr>
              <a:t/>
            </a:r>
            <a:br>
              <a:rPr lang="it-IT" dirty="0" smtClean="0">
                <a:solidFill>
                  <a:schemeClr val="tx1"/>
                </a:solidFill>
                <a:latin typeface="Calibri" pitchFamily="34" charset="0"/>
              </a:rPr>
            </a:br>
            <a:r>
              <a:rPr dirty="0" smtClean="0">
                <a:solidFill>
                  <a:schemeClr val="tx1"/>
                </a:solidFill>
                <a:latin typeface="Calibri" pitchFamily="34" charset="0"/>
              </a:rPr>
              <a:t>TSX </a:t>
            </a:r>
            <a:r>
              <a:rPr dirty="0">
                <a:solidFill>
                  <a:schemeClr val="tx1"/>
                </a:solidFill>
                <a:latin typeface="Calibri" pitchFamily="34" charset="0"/>
              </a:rPr>
              <a:t>Spotlight Ascending time-series</a:t>
            </a:r>
          </a:p>
        </p:txBody>
      </p:sp>
      <p:pic>
        <p:nvPicPr>
          <p:cNvPr id="40965" name="Picture 3"/>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2319020" y="5410200"/>
            <a:ext cx="1358900" cy="663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966" name="TextBox 1"/>
          <p:cNvSpPr txBox="1">
            <a:spLocks noChangeArrowheads="1"/>
          </p:cNvSpPr>
          <p:nvPr/>
        </p:nvSpPr>
        <p:spPr bwMode="auto">
          <a:xfrm>
            <a:off x="2438400" y="5858470"/>
            <a:ext cx="672002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R="0" lvl="0" defTabSz="914400" eaLnBrk="1" fontAlgn="auto" latinLnBrk="0" hangingPunct="1">
              <a:lnSpc>
                <a:spcPct val="100000"/>
              </a:lnSpc>
              <a:spcBef>
                <a:spcPts val="0"/>
              </a:spcBef>
              <a:spcAft>
                <a:spcPts val="0"/>
              </a:spcAft>
              <a:buClrTx/>
              <a:buSzTx/>
              <a:tabLst/>
              <a:defRPr/>
            </a:pPr>
            <a:endParaRPr lang="en-NZ" kern="0" dirty="0">
              <a:latin typeface="Calibri" pitchFamily="34" charset="0"/>
            </a:endParaRPr>
          </a:p>
          <a:p>
            <a:pPr marR="0" lvl="0" defTabSz="914400" eaLnBrk="1" fontAlgn="auto" latinLnBrk="0" hangingPunct="1">
              <a:lnSpc>
                <a:spcPct val="100000"/>
              </a:lnSpc>
              <a:spcBef>
                <a:spcPts val="0"/>
              </a:spcBef>
              <a:spcAft>
                <a:spcPts val="0"/>
              </a:spcAft>
              <a:buClrTx/>
              <a:buSzTx/>
              <a:tabLst/>
              <a:defRPr/>
            </a:pPr>
            <a:r>
              <a:rPr lang="en-NZ" kern="0" dirty="0">
                <a:latin typeface="Calibri" pitchFamily="34" charset="0"/>
              </a:rPr>
              <a:t>TSX data </a:t>
            </a:r>
            <a:r>
              <a:rPr lang="en-NZ" kern="0" dirty="0" smtClean="0">
                <a:latin typeface="Calibri" pitchFamily="34" charset="0"/>
              </a:rPr>
              <a:t>reveal </a:t>
            </a:r>
            <a:r>
              <a:rPr lang="en-NZ" kern="0" dirty="0">
                <a:latin typeface="Calibri" pitchFamily="34" charset="0"/>
              </a:rPr>
              <a:t>that the SW crater </a:t>
            </a:r>
            <a:r>
              <a:rPr lang="en-NZ" kern="0" dirty="0" smtClean="0">
                <a:latin typeface="Calibri" pitchFamily="34" charset="0"/>
              </a:rPr>
              <a:t>wall still moves at </a:t>
            </a:r>
            <a:r>
              <a:rPr lang="en-NZ" kern="0" dirty="0">
                <a:latin typeface="Calibri" pitchFamily="34" charset="0"/>
              </a:rPr>
              <a:t>rates of up to 200 </a:t>
            </a:r>
            <a:r>
              <a:rPr lang="en-NZ" kern="0" dirty="0" smtClean="0">
                <a:latin typeface="Calibri" pitchFamily="34" charset="0"/>
              </a:rPr>
              <a:t>mm/yr</a:t>
            </a:r>
            <a:endParaRPr lang="en-NZ" kern="0" dirty="0">
              <a:latin typeface="Calibri" pitchFamily="34" charset="0"/>
            </a:endParaRPr>
          </a:p>
        </p:txBody>
      </p:sp>
      <p:pic>
        <p:nvPicPr>
          <p:cNvPr id="7" name="Picture 6"/>
          <p:cNvPicPr>
            <a:picLocks noChangeAspect="1"/>
          </p:cNvPicPr>
          <p:nvPr/>
        </p:nvPicPr>
        <p:blipFill rotWithShape="1">
          <a:blip r:embed="rId5" cstate="screen"/>
          <a:srcRect/>
          <a:stretch/>
        </p:blipFill>
        <p:spPr>
          <a:xfrm>
            <a:off x="5769252" y="3423333"/>
            <a:ext cx="2490677" cy="2581227"/>
          </a:xfrm>
          <a:prstGeom prst="rect">
            <a:avLst/>
          </a:prstGeom>
        </p:spPr>
      </p:pic>
      <p:pic>
        <p:nvPicPr>
          <p:cNvPr id="8" name="Picture 7"/>
          <p:cNvPicPr>
            <a:picLocks noChangeAspect="1"/>
          </p:cNvPicPr>
          <p:nvPr/>
        </p:nvPicPr>
        <p:blipFill rotWithShape="1">
          <a:blip r:embed="rId6" cstate="screen"/>
          <a:srcRect/>
          <a:stretch/>
        </p:blipFill>
        <p:spPr>
          <a:xfrm>
            <a:off x="5715000" y="858429"/>
            <a:ext cx="2516031" cy="2564904"/>
          </a:xfrm>
          <a:prstGeom prst="rect">
            <a:avLst/>
          </a:prstGeom>
        </p:spPr>
      </p:pic>
      <p:pic>
        <p:nvPicPr>
          <p:cNvPr id="9" name="Picture 8"/>
          <p:cNvPicPr>
            <a:picLocks noChangeAspect="1"/>
          </p:cNvPicPr>
          <p:nvPr/>
        </p:nvPicPr>
        <p:blipFill rotWithShape="1">
          <a:blip r:embed="rId7" cstate="screen"/>
          <a:srcRect/>
          <a:stretch/>
        </p:blipFill>
        <p:spPr>
          <a:xfrm>
            <a:off x="5760172" y="5510993"/>
            <a:ext cx="1442907" cy="483547"/>
          </a:xfrm>
          <a:prstGeom prst="rect">
            <a:avLst/>
          </a:prstGeom>
        </p:spPr>
      </p:pic>
      <p:sp>
        <p:nvSpPr>
          <p:cNvPr id="10" name="TextBox 9"/>
          <p:cNvSpPr txBox="1"/>
          <p:nvPr/>
        </p:nvSpPr>
        <p:spPr>
          <a:xfrm>
            <a:off x="5692978" y="858429"/>
            <a:ext cx="148485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schemeClr val="bg1"/>
                </a:solidFill>
                <a:effectLst/>
                <a:uLnTx/>
                <a:uFillTx/>
              </a:rPr>
              <a:t>Pre eruption</a:t>
            </a:r>
          </a:p>
        </p:txBody>
      </p:sp>
      <p:sp>
        <p:nvSpPr>
          <p:cNvPr id="11" name="TextBox 10"/>
          <p:cNvSpPr txBox="1"/>
          <p:nvPr/>
        </p:nvSpPr>
        <p:spPr>
          <a:xfrm>
            <a:off x="5676153" y="3382660"/>
            <a:ext cx="15862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schemeClr val="bg1"/>
                </a:solidFill>
                <a:effectLst/>
                <a:uLnTx/>
                <a:uFillTx/>
              </a:rPr>
              <a:t>Post eruption</a:t>
            </a:r>
          </a:p>
        </p:txBody>
      </p:sp>
    </p:spTree>
    <p:extLst>
      <p:ext uri="{BB962C8B-B14F-4D97-AF65-F5344CB8AC3E}">
        <p14:creationId xmlns="" xmlns:p14="http://schemas.microsoft.com/office/powerpoint/2010/main" val="373883929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9"/>
          <p:cNvSpPr/>
          <p:nvPr/>
        </p:nvSpPr>
        <p:spPr>
          <a:xfrm>
            <a:off x="0" y="0"/>
            <a:ext cx="914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14"/>
          <p:cNvPicPr>
            <a:picLocks noChangeAspect="1"/>
          </p:cNvPicPr>
          <p:nvPr/>
        </p:nvPicPr>
        <p:blipFill>
          <a:blip r:embed="rId3" cstate="screen"/>
          <a:stretch>
            <a:fillRect/>
          </a:stretch>
        </p:blipFill>
        <p:spPr>
          <a:xfrm>
            <a:off x="-9585" y="2414344"/>
            <a:ext cx="6454200" cy="4025807"/>
          </a:xfrm>
          <a:prstGeom prst="rect">
            <a:avLst/>
          </a:prstGeom>
        </p:spPr>
      </p:pic>
      <p:pic>
        <p:nvPicPr>
          <p:cNvPr id="16" name="Picture 15"/>
          <p:cNvPicPr>
            <a:picLocks noChangeAspect="1"/>
          </p:cNvPicPr>
          <p:nvPr/>
        </p:nvPicPr>
        <p:blipFill rotWithShape="1">
          <a:blip r:embed="rId4" cstate="screen"/>
          <a:srcRect/>
          <a:stretch/>
        </p:blipFill>
        <p:spPr>
          <a:xfrm>
            <a:off x="6466918" y="3224605"/>
            <a:ext cx="2635138" cy="2730940"/>
          </a:xfrm>
          <a:prstGeom prst="rect">
            <a:avLst/>
          </a:prstGeom>
        </p:spPr>
      </p:pic>
      <p:sp>
        <p:nvSpPr>
          <p:cNvPr id="45063" name="TextBox 1"/>
          <p:cNvSpPr txBox="1">
            <a:spLocks noChangeArrowheads="1"/>
          </p:cNvSpPr>
          <p:nvPr/>
        </p:nvSpPr>
        <p:spPr bwMode="auto">
          <a:xfrm>
            <a:off x="45060" y="27813"/>
            <a:ext cx="5974740"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schemeClr val="tx1"/>
                </a:solidFill>
                <a:effectLst/>
                <a:uLnTx/>
                <a:uFillTx/>
                <a:latin typeface="Arial" charset="0"/>
                <a:cs typeface="Arial" charset="0"/>
              </a:rPr>
              <a:t>Since </a:t>
            </a:r>
            <a:r>
              <a:rPr kumimoji="0" lang="en-NZ" sz="1800" b="0" i="0" u="none" strike="noStrike" kern="0" cap="none" spc="0" normalizeH="0" baseline="0" noProof="0" dirty="0" smtClean="0">
                <a:ln>
                  <a:noFill/>
                </a:ln>
                <a:solidFill>
                  <a:schemeClr val="tx1"/>
                </a:solidFill>
                <a:effectLst/>
                <a:uLnTx/>
                <a:uFillTx/>
                <a:latin typeface="Arial" charset="0"/>
                <a:cs typeface="Arial" charset="0"/>
              </a:rPr>
              <a:t>April</a:t>
            </a:r>
            <a:r>
              <a:rPr kumimoji="0" lang="en-NZ" sz="1800" b="0" i="0" u="none" strike="noStrike" kern="0" cap="none" spc="0" normalizeH="0" baseline="0" noProof="0" dirty="0">
                <a:ln>
                  <a:noFill/>
                </a:ln>
                <a:solidFill>
                  <a:schemeClr val="tx1"/>
                </a:solidFill>
                <a:effectLst/>
                <a:uLnTx/>
                <a:uFillTx/>
                <a:latin typeface="Arial" charset="0"/>
                <a:cs typeface="Arial" charset="0"/>
              </a:rPr>
              <a:t>, the SW crater wall is moving at ~ </a:t>
            </a:r>
            <a:r>
              <a:rPr kumimoji="0" lang="en-NZ" sz="1800" b="1" i="0" u="none" strike="noStrike" kern="0" cap="none" spc="0" normalizeH="0" baseline="0" noProof="0" dirty="0">
                <a:ln>
                  <a:noFill/>
                </a:ln>
                <a:solidFill>
                  <a:schemeClr val="tx1"/>
                </a:solidFill>
                <a:effectLst/>
                <a:uLnTx/>
                <a:uFillTx/>
                <a:latin typeface="Arial" charset="0"/>
                <a:cs typeface="Arial" charset="0"/>
              </a:rPr>
              <a:t>200 mm/yr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chemeClr val="tx1"/>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schemeClr val="tx1"/>
                </a:solidFill>
                <a:effectLst/>
                <a:uLnTx/>
                <a:uFillTx/>
                <a:latin typeface="Arial" charset="0"/>
                <a:cs typeface="Arial" charset="0"/>
              </a:rPr>
              <a:t>Motion appears to be linked</a:t>
            </a:r>
            <a:r>
              <a:rPr kumimoji="0" lang="en-NZ" sz="1800" b="0" i="0" u="none" strike="noStrike" kern="0" cap="none" spc="0" normalizeH="0" noProof="0" dirty="0">
                <a:ln>
                  <a:noFill/>
                </a:ln>
                <a:solidFill>
                  <a:schemeClr val="tx1"/>
                </a:solidFill>
                <a:effectLst/>
                <a:uLnTx/>
                <a:uFillTx/>
                <a:latin typeface="Arial" charset="0"/>
                <a:cs typeface="Arial" charset="0"/>
              </a:rPr>
              <a:t> to the rapid removal of water from the lake.</a:t>
            </a:r>
          </a:p>
          <a:p>
            <a:pPr marL="0" marR="0" lvl="0" indent="0" defTabSz="914400" eaLnBrk="1" fontAlgn="auto" latinLnBrk="0" hangingPunct="1">
              <a:lnSpc>
                <a:spcPct val="100000"/>
              </a:lnSpc>
              <a:spcBef>
                <a:spcPts val="0"/>
              </a:spcBef>
              <a:spcAft>
                <a:spcPts val="0"/>
              </a:spcAft>
              <a:buClrTx/>
              <a:buSzTx/>
              <a:buFontTx/>
              <a:buNone/>
              <a:tabLst/>
              <a:defRPr/>
            </a:pPr>
            <a:endParaRPr lang="en-NZ" kern="0" baseline="0" dirty="0"/>
          </a:p>
          <a:p>
            <a:pPr marL="0" marR="0" lvl="0" indent="0" defTabSz="91440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noProof="0" dirty="0">
                <a:ln>
                  <a:noFill/>
                </a:ln>
                <a:solidFill>
                  <a:schemeClr val="tx1"/>
                </a:solidFill>
                <a:effectLst/>
                <a:uLnTx/>
                <a:uFillTx/>
                <a:latin typeface="Arial" charset="0"/>
                <a:cs typeface="Arial" charset="0"/>
              </a:rPr>
              <a:t>A second lake emptying event occurred on 21</a:t>
            </a:r>
            <a:r>
              <a:rPr kumimoji="0" lang="en-NZ" sz="1800" b="0" i="0" u="none" strike="noStrike" kern="0" cap="none" spc="0" normalizeH="0" baseline="30000" noProof="0" dirty="0">
                <a:ln>
                  <a:noFill/>
                </a:ln>
                <a:solidFill>
                  <a:schemeClr val="tx1"/>
                </a:solidFill>
                <a:effectLst/>
                <a:uLnTx/>
                <a:uFillTx/>
                <a:latin typeface="Arial" charset="0"/>
                <a:cs typeface="Arial" charset="0"/>
              </a:rPr>
              <a:t>st</a:t>
            </a:r>
            <a:r>
              <a:rPr kumimoji="0" lang="en-NZ" sz="1800" b="0" i="0" u="none" strike="noStrike" kern="0" cap="none" spc="0" normalizeH="0" noProof="0" dirty="0">
                <a:ln>
                  <a:noFill/>
                </a:ln>
                <a:solidFill>
                  <a:schemeClr val="tx1"/>
                </a:solidFill>
                <a:effectLst/>
                <a:uLnTx/>
                <a:uFillTx/>
                <a:latin typeface="Arial" charset="0"/>
                <a:cs typeface="Arial" charset="0"/>
              </a:rPr>
              <a:t> September </a:t>
            </a:r>
            <a:r>
              <a:rPr lang="en-NZ" kern="0" dirty="0"/>
              <a:t>and led to an acceleration of the slope.</a:t>
            </a:r>
            <a:endParaRPr kumimoji="0" lang="en-NZ" sz="1800" b="0" i="0" u="none" strike="noStrike" kern="0" cap="none" spc="0" normalizeH="0" baseline="0" noProof="0" dirty="0">
              <a:ln>
                <a:noFill/>
              </a:ln>
              <a:solidFill>
                <a:schemeClr val="tx1"/>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chemeClr val="tx1"/>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chemeClr val="tx1"/>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chemeClr val="tx1"/>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chemeClr val="tx1"/>
              </a:solidFill>
              <a:effectLst/>
              <a:uLnTx/>
              <a:uFillTx/>
              <a:latin typeface="Arial" charset="0"/>
              <a:cs typeface="Arial" charset="0"/>
            </a:endParaRPr>
          </a:p>
        </p:txBody>
      </p:sp>
      <p:pic>
        <p:nvPicPr>
          <p:cNvPr id="10" name="Picture 9"/>
          <p:cNvPicPr>
            <a:picLocks noChangeAspect="1"/>
          </p:cNvPicPr>
          <p:nvPr/>
        </p:nvPicPr>
        <p:blipFill rotWithShape="1">
          <a:blip r:embed="rId5" cstate="screen"/>
          <a:srcRect/>
          <a:stretch/>
        </p:blipFill>
        <p:spPr>
          <a:xfrm>
            <a:off x="6946084" y="6072991"/>
            <a:ext cx="1442907" cy="483547"/>
          </a:xfrm>
          <a:prstGeom prst="rect">
            <a:avLst/>
          </a:prstGeom>
        </p:spPr>
      </p:pic>
      <p:sp>
        <p:nvSpPr>
          <p:cNvPr id="3" name="TextBox 2"/>
          <p:cNvSpPr txBox="1"/>
          <p:nvPr/>
        </p:nvSpPr>
        <p:spPr>
          <a:xfrm>
            <a:off x="6071022" y="2642446"/>
            <a:ext cx="148485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schemeClr val="bg1"/>
                </a:solidFill>
                <a:effectLst/>
                <a:uLnTx/>
                <a:uFillTx/>
              </a:rPr>
              <a:t>Pre eruption</a:t>
            </a:r>
          </a:p>
        </p:txBody>
      </p:sp>
      <p:sp>
        <p:nvSpPr>
          <p:cNvPr id="13" name="TextBox 12"/>
          <p:cNvSpPr txBox="1"/>
          <p:nvPr/>
        </p:nvSpPr>
        <p:spPr>
          <a:xfrm>
            <a:off x="6416877" y="5649660"/>
            <a:ext cx="15862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schemeClr val="bg1"/>
                </a:solidFill>
                <a:effectLst/>
                <a:uLnTx/>
                <a:uFillTx/>
              </a:rPr>
              <a:t>Post eruption</a:t>
            </a:r>
          </a:p>
        </p:txBody>
      </p:sp>
      <p:sp>
        <p:nvSpPr>
          <p:cNvPr id="7" name="Oval 6"/>
          <p:cNvSpPr/>
          <p:nvPr/>
        </p:nvSpPr>
        <p:spPr>
          <a:xfrm>
            <a:off x="7688512" y="4899173"/>
            <a:ext cx="110643" cy="11064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ysClr val="windowText" lastClr="000000"/>
              </a:solidFill>
              <a:effectLst/>
              <a:uLnTx/>
              <a:uFillTx/>
            </a:endParaRPr>
          </a:p>
        </p:txBody>
      </p:sp>
      <p:sp>
        <p:nvSpPr>
          <p:cNvPr id="18" name="Oval 17"/>
          <p:cNvSpPr/>
          <p:nvPr/>
        </p:nvSpPr>
        <p:spPr>
          <a:xfrm>
            <a:off x="7518476" y="4890783"/>
            <a:ext cx="110643" cy="11064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ysClr val="windowText" lastClr="000000"/>
              </a:solidFill>
              <a:effectLst/>
              <a:uLnTx/>
              <a:uFillTx/>
            </a:endParaRPr>
          </a:p>
        </p:txBody>
      </p:sp>
      <p:sp>
        <p:nvSpPr>
          <p:cNvPr id="19" name="Oval 18"/>
          <p:cNvSpPr/>
          <p:nvPr/>
        </p:nvSpPr>
        <p:spPr>
          <a:xfrm>
            <a:off x="7273254" y="4792238"/>
            <a:ext cx="110643" cy="11064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ysClr val="windowText" lastClr="000000"/>
              </a:solidFill>
              <a:effectLst/>
              <a:uLnTx/>
              <a:uFillTx/>
            </a:endParaRPr>
          </a:p>
        </p:txBody>
      </p:sp>
      <p:pic>
        <p:nvPicPr>
          <p:cNvPr id="17" name="Picture 16"/>
          <p:cNvPicPr>
            <a:picLocks noChangeAspect="1"/>
          </p:cNvPicPr>
          <p:nvPr/>
        </p:nvPicPr>
        <p:blipFill rotWithShape="1">
          <a:blip r:embed="rId6" cstate="screen"/>
          <a:srcRect/>
          <a:stretch/>
        </p:blipFill>
        <p:spPr>
          <a:xfrm>
            <a:off x="6420109" y="377504"/>
            <a:ext cx="2665168" cy="2716939"/>
          </a:xfrm>
          <a:prstGeom prst="rect">
            <a:avLst/>
          </a:prstGeom>
        </p:spPr>
      </p:pic>
      <p:sp>
        <p:nvSpPr>
          <p:cNvPr id="21" name="TextBox 20"/>
          <p:cNvSpPr txBox="1"/>
          <p:nvPr/>
        </p:nvSpPr>
        <p:spPr>
          <a:xfrm>
            <a:off x="6397275" y="2777054"/>
            <a:ext cx="14548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schemeClr val="bg1"/>
                </a:solidFill>
                <a:effectLst/>
                <a:uLnTx/>
                <a:uFillTx/>
              </a:rPr>
              <a:t>Pre eruption</a:t>
            </a:r>
          </a:p>
        </p:txBody>
      </p:sp>
      <p:cxnSp>
        <p:nvCxnSpPr>
          <p:cNvPr id="4" name="Straight Arrow Connector 3"/>
          <p:cNvCxnSpPr>
            <a:endCxn id="7" idx="0"/>
          </p:cNvCxnSpPr>
          <p:nvPr/>
        </p:nvCxnSpPr>
        <p:spPr>
          <a:xfrm>
            <a:off x="5983550" y="3146386"/>
            <a:ext cx="1760284" cy="175278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983550" y="4727385"/>
            <a:ext cx="1534926" cy="28243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003530" y="4863173"/>
            <a:ext cx="1225118" cy="35592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64081" y="2723454"/>
            <a:ext cx="1551727" cy="369332"/>
          </a:xfrm>
          <a:prstGeom prst="rect">
            <a:avLst/>
          </a:prstGeom>
          <a:noFill/>
        </p:spPr>
        <p:txBody>
          <a:bodyPr wrap="square" rtlCol="0">
            <a:spAutoFit/>
          </a:bodyPr>
          <a:lstStyle/>
          <a:p>
            <a:r>
              <a:rPr lang="en-NZ" dirty="0"/>
              <a:t>Lake level</a:t>
            </a:r>
          </a:p>
        </p:txBody>
      </p:sp>
    </p:spTree>
    <p:extLst>
      <p:ext uri="{BB962C8B-B14F-4D97-AF65-F5344CB8AC3E}">
        <p14:creationId xmlns="" xmlns:p14="http://schemas.microsoft.com/office/powerpoint/2010/main" val="223966988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762000" y="2133600"/>
            <a:ext cx="7540820" cy="4317078"/>
          </a:xfrm>
          <a:prstGeom prst="rect">
            <a:avLst/>
          </a:prstGeom>
          <a:noFill/>
          <a:ln w="9525">
            <a:noFill/>
            <a:miter lim="800000"/>
            <a:headEnd/>
            <a:tailEnd/>
          </a:ln>
        </p:spPr>
      </p:pic>
      <p:sp>
        <p:nvSpPr>
          <p:cNvPr id="6" name="Title 1"/>
          <p:cNvSpPr>
            <a:spLocks noGrp="1"/>
          </p:cNvSpPr>
          <p:nvPr>
            <p:ph type="title"/>
          </p:nvPr>
        </p:nvSpPr>
        <p:spPr>
          <a:xfrm>
            <a:off x="533400" y="1143000"/>
            <a:ext cx="8001000" cy="538163"/>
          </a:xfrm>
        </p:spPr>
        <p:txBody>
          <a:bodyPr>
            <a:noAutofit/>
          </a:bodyPr>
          <a:lstStyle/>
          <a:p>
            <a:pPr algn="ctr"/>
            <a:r>
              <a:rPr lang="it-IT" sz="3200" dirty="0" smtClean="0">
                <a:solidFill>
                  <a:schemeClr val="tx1"/>
                </a:solidFill>
                <a:latin typeface="Calibri" pitchFamily="34" charset="0"/>
              </a:rPr>
              <a:t>The Marmara Supersite</a:t>
            </a:r>
            <a:endParaRPr sz="3200" dirty="0">
              <a:solidFill>
                <a:schemeClr val="tx1"/>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0" y="0"/>
            <a:ext cx="914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descr="IZMIT_ASCENDING_PS_RESULTS.jpg"/>
          <p:cNvPicPr>
            <a:picLocks noChangeAspect="1"/>
          </p:cNvPicPr>
          <p:nvPr/>
        </p:nvPicPr>
        <p:blipFill>
          <a:blip r:embed="rId3" cstate="screen"/>
          <a:srcRect/>
          <a:stretch>
            <a:fillRect/>
          </a:stretch>
        </p:blipFill>
        <p:spPr>
          <a:xfrm>
            <a:off x="0" y="1295400"/>
            <a:ext cx="9144000" cy="5334000"/>
          </a:xfrm>
          <a:prstGeom prst="rect">
            <a:avLst/>
          </a:prstGeom>
        </p:spPr>
      </p:pic>
      <p:sp>
        <p:nvSpPr>
          <p:cNvPr id="19" name="Title 1"/>
          <p:cNvSpPr txBox="1">
            <a:spLocks/>
          </p:cNvSpPr>
          <p:nvPr/>
        </p:nvSpPr>
        <p:spPr>
          <a:xfrm>
            <a:off x="304800" y="130703"/>
            <a:ext cx="8001000" cy="538163"/>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ea typeface="+mj-ea"/>
                <a:cs typeface="+mj-cs"/>
              </a:rPr>
              <a:t/>
            </a:r>
            <a:br>
              <a:rPr kumimoji="0" lang="en-US" sz="3200" b="0" i="0" u="none" strike="noStrike" kern="1200" cap="none" spc="0" normalizeH="0" baseline="0" noProof="0" dirty="0" smtClean="0">
                <a:ln>
                  <a:noFill/>
                </a:ln>
                <a:solidFill>
                  <a:schemeClr val="tx1"/>
                </a:solidFill>
                <a:effectLst/>
                <a:uLnTx/>
                <a:uFillTx/>
                <a:latin typeface="Calibri" pitchFamily="34" charset="0"/>
                <a:ea typeface="+mj-ea"/>
                <a:cs typeface="+mj-cs"/>
              </a:rPr>
            </a:br>
            <a:r>
              <a:rPr kumimoji="0" lang="en-US" sz="2400" b="0" i="0" u="none" strike="noStrike" kern="1200" cap="none" spc="0" normalizeH="0" baseline="0" noProof="0" dirty="0" smtClean="0">
                <a:ln>
                  <a:noFill/>
                </a:ln>
                <a:solidFill>
                  <a:schemeClr val="tx1"/>
                </a:solidFill>
                <a:effectLst/>
                <a:uLnTx/>
                <a:uFillTx/>
                <a:latin typeface="Calibri" pitchFamily="34" charset="0"/>
                <a:ea typeface="+mj-ea"/>
                <a:cs typeface="+mj-cs"/>
              </a:rPr>
              <a:t>Marmara Supersite</a:t>
            </a:r>
            <a:r>
              <a:rPr kumimoji="0" lang="en-US" sz="3200" b="0" i="0" u="none" strike="noStrike" kern="1200" cap="none" spc="0" normalizeH="0" baseline="0" noProof="0" dirty="0" smtClean="0">
                <a:ln>
                  <a:noFill/>
                </a:ln>
                <a:solidFill>
                  <a:schemeClr val="tx1"/>
                </a:solidFill>
                <a:effectLst/>
                <a:uLnTx/>
                <a:uFillTx/>
                <a:latin typeface="Calibri" pitchFamily="34" charset="0"/>
                <a:ea typeface="+mj-ea"/>
                <a:cs typeface="+mj-cs"/>
              </a:rPr>
              <a:t/>
            </a:r>
            <a:br>
              <a:rPr kumimoji="0" lang="en-US" sz="3200" b="0" i="0" u="none" strike="noStrike" kern="1200" cap="none" spc="0" normalizeH="0" baseline="0" noProof="0" dirty="0" smtClean="0">
                <a:ln>
                  <a:noFill/>
                </a:ln>
                <a:solidFill>
                  <a:schemeClr val="tx1"/>
                </a:solidFill>
                <a:effectLst/>
                <a:uLnTx/>
                <a:uFillTx/>
                <a:latin typeface="Calibri" pitchFamily="34"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Calibri" pitchFamily="34" charset="0"/>
                <a:ea typeface="+mj-ea"/>
                <a:cs typeface="+mj-cs"/>
              </a:rPr>
              <a:t>2010-2015 </a:t>
            </a:r>
            <a:r>
              <a:rPr lang="en-US" sz="2800" dirty="0" smtClean="0">
                <a:latin typeface="Calibri" pitchFamily="34" charset="0"/>
                <a:ea typeface="+mj-ea"/>
                <a:cs typeface="+mj-cs"/>
              </a:rPr>
              <a:t>TSX data show s</a:t>
            </a:r>
            <a:r>
              <a:rPr kumimoji="0" lang="en-US" sz="2800" b="0" i="0" u="none" strike="noStrike" kern="1200" cap="none" spc="0" normalizeH="0" baseline="0" noProof="0" dirty="0" err="1" smtClean="0">
                <a:ln>
                  <a:noFill/>
                </a:ln>
                <a:solidFill>
                  <a:schemeClr val="tx1"/>
                </a:solidFill>
                <a:effectLst/>
                <a:uLnTx/>
                <a:uFillTx/>
                <a:latin typeface="Calibri" pitchFamily="34" charset="0"/>
                <a:ea typeface="+mj-ea"/>
                <a:cs typeface="+mj-cs"/>
              </a:rPr>
              <a:t>teady</a:t>
            </a:r>
            <a:r>
              <a:rPr kumimoji="0" lang="en-US" sz="2800" b="0" i="0" u="none" strike="noStrike" kern="1200" cap="none" spc="0" normalizeH="0" baseline="0" noProof="0" dirty="0" smtClean="0">
                <a:ln>
                  <a:noFill/>
                </a:ln>
                <a:solidFill>
                  <a:schemeClr val="tx1"/>
                </a:solidFill>
                <a:effectLst/>
                <a:uLnTx/>
                <a:uFillTx/>
                <a:latin typeface="Calibri" pitchFamily="34" charset="0"/>
                <a:ea typeface="+mj-ea"/>
                <a:cs typeface="+mj-cs"/>
              </a:rPr>
              <a:t> fault creep along the </a:t>
            </a:r>
            <a:r>
              <a:rPr kumimoji="0" lang="en-US" sz="2800" b="0" i="0" u="none" strike="noStrike" kern="1200" cap="none" spc="0" normalizeH="0" baseline="0" noProof="0" dirty="0" err="1" smtClean="0">
                <a:ln>
                  <a:noFill/>
                </a:ln>
                <a:solidFill>
                  <a:schemeClr val="tx1"/>
                </a:solidFill>
                <a:effectLst/>
                <a:uLnTx/>
                <a:uFillTx/>
                <a:latin typeface="Calibri" pitchFamily="34" charset="0"/>
                <a:ea typeface="+mj-ea"/>
                <a:cs typeface="+mj-cs"/>
              </a:rPr>
              <a:t>Izmit</a:t>
            </a:r>
            <a:r>
              <a:rPr kumimoji="0" lang="en-US" sz="2800" b="0" i="0" u="none" strike="noStrike" kern="1200" cap="none" spc="0" normalizeH="0" baseline="0" noProof="0" dirty="0" smtClean="0">
                <a:ln>
                  <a:noFill/>
                </a:ln>
                <a:solidFill>
                  <a:schemeClr val="tx1"/>
                </a:solidFill>
                <a:effectLst/>
                <a:uLnTx/>
                <a:uFillTx/>
                <a:latin typeface="Calibri" pitchFamily="34" charset="0"/>
                <a:ea typeface="+mj-ea"/>
                <a:cs typeface="+mj-cs"/>
              </a:rPr>
              <a:t> segment</a:t>
            </a:r>
            <a:r>
              <a:rPr kumimoji="0" lang="en-US" sz="2800" b="0" i="0" u="none" strike="noStrike" kern="1200" cap="none" spc="0" normalizeH="0" noProof="0" dirty="0" smtClean="0">
                <a:ln>
                  <a:noFill/>
                </a:ln>
                <a:solidFill>
                  <a:schemeClr val="tx1"/>
                </a:solidFill>
                <a:effectLst/>
                <a:uLnTx/>
                <a:uFillTx/>
                <a:latin typeface="Calibri" pitchFamily="34" charset="0"/>
                <a:ea typeface="+mj-ea"/>
                <a:cs typeface="+mj-cs"/>
              </a:rPr>
              <a:t> of the North Anatolian Fault</a:t>
            </a:r>
            <a:endParaRPr kumimoji="0" lang="en-US" sz="28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sp>
        <p:nvSpPr>
          <p:cNvPr id="21" name="CasellaDiTesto 20"/>
          <p:cNvSpPr txBox="1"/>
          <p:nvPr/>
        </p:nvSpPr>
        <p:spPr>
          <a:xfrm>
            <a:off x="6104491" y="6568700"/>
            <a:ext cx="2916311" cy="323165"/>
          </a:xfrm>
          <a:prstGeom prst="rect">
            <a:avLst/>
          </a:prstGeom>
          <a:noFill/>
        </p:spPr>
        <p:txBody>
          <a:bodyPr wrap="none" rtlCol="0">
            <a:spAutoFit/>
          </a:bodyPr>
          <a:lstStyle/>
          <a:p>
            <a:r>
              <a:rPr lang="it-IT" sz="1500" dirty="0" err="1" smtClean="0"/>
              <a:t>Courtesy</a:t>
            </a:r>
            <a:r>
              <a:rPr lang="it-IT" sz="1500" dirty="0" smtClean="0"/>
              <a:t> </a:t>
            </a:r>
            <a:r>
              <a:rPr lang="it-IT" sz="1500" dirty="0" err="1" smtClean="0"/>
              <a:t>of</a:t>
            </a:r>
            <a:r>
              <a:rPr lang="it-IT" sz="1500" dirty="0" smtClean="0"/>
              <a:t> S. </a:t>
            </a:r>
            <a:r>
              <a:rPr lang="it-IT" sz="1500" dirty="0" err="1" smtClean="0"/>
              <a:t>Ergintav</a:t>
            </a:r>
            <a:r>
              <a:rPr lang="it-IT" sz="1500" dirty="0" smtClean="0"/>
              <a:t>, KOERI)</a:t>
            </a:r>
            <a:endParaRPr lang="it-IT" sz="1500" dirty="0"/>
          </a:p>
        </p:txBody>
      </p:sp>
    </p:spTree>
    <p:extLst>
      <p:ext uri="{BB962C8B-B14F-4D97-AF65-F5344CB8AC3E}">
        <p14:creationId xmlns="" xmlns:p14="http://schemas.microsoft.com/office/powerpoint/2010/main" val="151847114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a:xfrm>
            <a:off x="0" y="0"/>
            <a:ext cx="914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010" name="Title 1"/>
          <p:cNvSpPr>
            <a:spLocks noGrp="1"/>
          </p:cNvSpPr>
          <p:nvPr>
            <p:ph type="title"/>
          </p:nvPr>
        </p:nvSpPr>
        <p:spPr>
          <a:xfrm>
            <a:off x="304800" y="533400"/>
            <a:ext cx="8458200" cy="538163"/>
          </a:xfrm>
        </p:spPr>
        <p:txBody>
          <a:bodyPr>
            <a:noAutofit/>
          </a:bodyPr>
          <a:lstStyle/>
          <a:p>
            <a:r>
              <a:rPr lang="it-IT" sz="3200" dirty="0" smtClean="0">
                <a:solidFill>
                  <a:schemeClr val="tx1"/>
                </a:solidFill>
                <a:latin typeface="Calibri" pitchFamily="34" charset="0"/>
              </a:rPr>
              <a:t/>
            </a:r>
            <a:br>
              <a:rPr lang="it-IT" sz="3200" dirty="0" smtClean="0">
                <a:solidFill>
                  <a:schemeClr val="tx1"/>
                </a:solidFill>
                <a:latin typeface="Calibri" pitchFamily="34" charset="0"/>
              </a:rPr>
            </a:br>
            <a:r>
              <a:rPr lang="it-IT" sz="2400" dirty="0" smtClean="0">
                <a:solidFill>
                  <a:schemeClr val="tx1"/>
                </a:solidFill>
                <a:latin typeface="Calibri" pitchFamily="34" charset="0"/>
              </a:rPr>
              <a:t>Marmara Supersite</a:t>
            </a:r>
            <a:r>
              <a:rPr lang="it-IT" sz="3200" dirty="0" smtClean="0">
                <a:solidFill>
                  <a:schemeClr val="tx1"/>
                </a:solidFill>
                <a:latin typeface="Calibri" pitchFamily="34" charset="0"/>
              </a:rPr>
              <a:t/>
            </a:r>
            <a:br>
              <a:rPr lang="it-IT" sz="3200" dirty="0" smtClean="0">
                <a:solidFill>
                  <a:schemeClr val="tx1"/>
                </a:solidFill>
                <a:latin typeface="Calibri" pitchFamily="34" charset="0"/>
              </a:rPr>
            </a:br>
            <a:r>
              <a:rPr lang="it-IT" sz="2800" dirty="0" smtClean="0">
                <a:solidFill>
                  <a:schemeClr val="tx1"/>
                </a:solidFill>
                <a:latin typeface="Calibri" pitchFamily="34" charset="0"/>
              </a:rPr>
              <a:t>InSAR in </a:t>
            </a:r>
            <a:r>
              <a:rPr lang="it-IT" sz="2800" dirty="0" err="1" smtClean="0">
                <a:solidFill>
                  <a:schemeClr val="tx1"/>
                </a:solidFill>
                <a:latin typeface="Calibri" pitchFamily="34" charset="0"/>
              </a:rPr>
              <a:t>very</a:t>
            </a:r>
            <a:r>
              <a:rPr lang="it-IT" sz="2800" dirty="0" smtClean="0">
                <a:solidFill>
                  <a:schemeClr val="tx1"/>
                </a:solidFill>
                <a:latin typeface="Calibri" pitchFamily="34" charset="0"/>
              </a:rPr>
              <a:t> </a:t>
            </a:r>
            <a:r>
              <a:rPr lang="it-IT" sz="2800" dirty="0" err="1" smtClean="0">
                <a:solidFill>
                  <a:schemeClr val="tx1"/>
                </a:solidFill>
                <a:latin typeface="Calibri" pitchFamily="34" charset="0"/>
              </a:rPr>
              <a:t>good</a:t>
            </a:r>
            <a:r>
              <a:rPr lang="it-IT" sz="2800" dirty="0" smtClean="0">
                <a:solidFill>
                  <a:schemeClr val="tx1"/>
                </a:solidFill>
                <a:latin typeface="Calibri" pitchFamily="34" charset="0"/>
              </a:rPr>
              <a:t> agreement </a:t>
            </a:r>
            <a:r>
              <a:rPr lang="it-IT" sz="2800" dirty="0" err="1" smtClean="0">
                <a:solidFill>
                  <a:schemeClr val="tx1"/>
                </a:solidFill>
                <a:latin typeface="Calibri" pitchFamily="34" charset="0"/>
              </a:rPr>
              <a:t>with</a:t>
            </a:r>
            <a:r>
              <a:rPr lang="it-IT" sz="2800" dirty="0" smtClean="0">
                <a:solidFill>
                  <a:schemeClr val="tx1"/>
                </a:solidFill>
                <a:latin typeface="Calibri" pitchFamily="34" charset="0"/>
              </a:rPr>
              <a:t> GPS </a:t>
            </a:r>
            <a:br>
              <a:rPr lang="it-IT" sz="2800" dirty="0" smtClean="0">
                <a:solidFill>
                  <a:schemeClr val="tx1"/>
                </a:solidFill>
                <a:latin typeface="Calibri" pitchFamily="34" charset="0"/>
              </a:rPr>
            </a:br>
            <a:r>
              <a:rPr lang="it-IT" sz="2800" dirty="0" smtClean="0">
                <a:solidFill>
                  <a:schemeClr val="tx1"/>
                </a:solidFill>
                <a:latin typeface="Calibri" pitchFamily="34" charset="0"/>
              </a:rPr>
              <a:t>Data </a:t>
            </a:r>
            <a:r>
              <a:rPr lang="it-IT" sz="2800" dirty="0" err="1" smtClean="0">
                <a:solidFill>
                  <a:schemeClr val="tx1"/>
                </a:solidFill>
                <a:latin typeface="Calibri" pitchFamily="34" charset="0"/>
              </a:rPr>
              <a:t>allow</a:t>
            </a:r>
            <a:r>
              <a:rPr lang="it-IT" sz="2800" dirty="0" smtClean="0">
                <a:solidFill>
                  <a:schemeClr val="tx1"/>
                </a:solidFill>
                <a:latin typeface="Calibri" pitchFamily="34" charset="0"/>
              </a:rPr>
              <a:t> </a:t>
            </a:r>
            <a:r>
              <a:rPr lang="it-IT" sz="2800" dirty="0" err="1" smtClean="0">
                <a:solidFill>
                  <a:schemeClr val="tx1"/>
                </a:solidFill>
                <a:latin typeface="Calibri" pitchFamily="34" charset="0"/>
              </a:rPr>
              <a:t>to</a:t>
            </a:r>
            <a:r>
              <a:rPr lang="it-IT" sz="2800" dirty="0" smtClean="0">
                <a:solidFill>
                  <a:schemeClr val="tx1"/>
                </a:solidFill>
                <a:latin typeface="Calibri" pitchFamily="34" charset="0"/>
              </a:rPr>
              <a:t> </a:t>
            </a:r>
            <a:r>
              <a:rPr lang="it-IT" sz="2800" dirty="0" err="1" smtClean="0">
                <a:solidFill>
                  <a:schemeClr val="tx1"/>
                </a:solidFill>
                <a:latin typeface="Calibri" pitchFamily="34" charset="0"/>
              </a:rPr>
              <a:t>model</a:t>
            </a:r>
            <a:r>
              <a:rPr lang="it-IT" sz="2800" dirty="0" smtClean="0">
                <a:solidFill>
                  <a:schemeClr val="tx1"/>
                </a:solidFill>
                <a:latin typeface="Calibri" pitchFamily="34" charset="0"/>
              </a:rPr>
              <a:t> a steady, </a:t>
            </a:r>
            <a:r>
              <a:rPr lang="it-IT" sz="2800" dirty="0" err="1" smtClean="0">
                <a:solidFill>
                  <a:schemeClr val="tx1"/>
                </a:solidFill>
                <a:latin typeface="Calibri" pitchFamily="34" charset="0"/>
              </a:rPr>
              <a:t>shallow</a:t>
            </a:r>
            <a:r>
              <a:rPr lang="it-IT" sz="2800" dirty="0" smtClean="0">
                <a:solidFill>
                  <a:schemeClr val="tx1"/>
                </a:solidFill>
                <a:latin typeface="Calibri" pitchFamily="34" charset="0"/>
              </a:rPr>
              <a:t> fault </a:t>
            </a:r>
            <a:r>
              <a:rPr lang="it-IT" sz="2800" dirty="0" err="1" smtClean="0">
                <a:solidFill>
                  <a:schemeClr val="tx1"/>
                </a:solidFill>
                <a:latin typeface="Calibri" pitchFamily="34" charset="0"/>
              </a:rPr>
              <a:t>creep</a:t>
            </a:r>
            <a:endParaRPr sz="2800" dirty="0">
              <a:solidFill>
                <a:schemeClr val="tx1"/>
              </a:solidFill>
              <a:latin typeface="Calibri" pitchFamily="34" charset="0"/>
            </a:endParaRPr>
          </a:p>
        </p:txBody>
      </p:sp>
      <p:pic>
        <p:nvPicPr>
          <p:cNvPr id="17" name="Immagine 16" descr="yuvacikPro[1].png"/>
          <p:cNvPicPr>
            <a:picLocks noChangeAspect="1"/>
          </p:cNvPicPr>
          <p:nvPr/>
        </p:nvPicPr>
        <p:blipFill>
          <a:blip r:embed="rId3" cstate="screen"/>
          <a:stretch>
            <a:fillRect/>
          </a:stretch>
        </p:blipFill>
        <p:spPr>
          <a:xfrm>
            <a:off x="181560" y="2268360"/>
            <a:ext cx="8581440" cy="3218040"/>
          </a:xfrm>
          <a:prstGeom prst="rect">
            <a:avLst/>
          </a:prstGeom>
        </p:spPr>
      </p:pic>
      <p:sp>
        <p:nvSpPr>
          <p:cNvPr id="6" name="CasellaDiTesto 5"/>
          <p:cNvSpPr txBox="1"/>
          <p:nvPr/>
        </p:nvSpPr>
        <p:spPr>
          <a:xfrm>
            <a:off x="6104491" y="6568700"/>
            <a:ext cx="2916311" cy="323165"/>
          </a:xfrm>
          <a:prstGeom prst="rect">
            <a:avLst/>
          </a:prstGeom>
          <a:noFill/>
        </p:spPr>
        <p:txBody>
          <a:bodyPr wrap="none" rtlCol="0">
            <a:spAutoFit/>
          </a:bodyPr>
          <a:lstStyle/>
          <a:p>
            <a:r>
              <a:rPr lang="it-IT" sz="1500" dirty="0" err="1" smtClean="0"/>
              <a:t>Courtesy</a:t>
            </a:r>
            <a:r>
              <a:rPr lang="it-IT" sz="1500" dirty="0" smtClean="0"/>
              <a:t> </a:t>
            </a:r>
            <a:r>
              <a:rPr lang="it-IT" sz="1500" dirty="0" err="1" smtClean="0"/>
              <a:t>of</a:t>
            </a:r>
            <a:r>
              <a:rPr lang="it-IT" sz="1500" dirty="0" smtClean="0"/>
              <a:t> S. </a:t>
            </a:r>
            <a:r>
              <a:rPr lang="it-IT" sz="1500" dirty="0" err="1" smtClean="0"/>
              <a:t>Ergintav</a:t>
            </a:r>
            <a:r>
              <a:rPr lang="it-IT" sz="1500" dirty="0" smtClean="0"/>
              <a:t>, KOERI)</a:t>
            </a:r>
            <a:endParaRPr lang="it-IT" sz="1500" dirty="0"/>
          </a:p>
        </p:txBody>
      </p:sp>
    </p:spTree>
    <p:extLst>
      <p:ext uri="{BB962C8B-B14F-4D97-AF65-F5344CB8AC3E}">
        <p14:creationId xmlns="" xmlns:p14="http://schemas.microsoft.com/office/powerpoint/2010/main" val="151847114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p:cNvSpPr txBox="1">
            <a:spLocks/>
          </p:cNvSpPr>
          <p:nvPr/>
        </p:nvSpPr>
        <p:spPr>
          <a:xfrm>
            <a:off x="609600" y="1676400"/>
            <a:ext cx="7924800" cy="3962400"/>
          </a:xfrm>
          <a:prstGeom prst="rect">
            <a:avLst/>
          </a:prstGeom>
        </p:spPr>
        <p:txBody>
          <a:bodyPr vert="horz">
            <a:noAutofit/>
          </a:bodyPr>
          <a:lstStyle/>
          <a:p>
            <a:pPr marL="365125" lvl="0" indent="-273050" algn="just" fontAlgn="auto">
              <a:spcBef>
                <a:spcPts val="600"/>
              </a:spcBef>
              <a:spcAft>
                <a:spcPts val="0"/>
              </a:spcAft>
              <a:buClr>
                <a:schemeClr val="accent3"/>
              </a:buClr>
              <a:buFont typeface="Wingdings" pitchFamily="2" charset="2"/>
              <a:buChar char="§"/>
              <a:defRPr/>
            </a:pPr>
            <a:r>
              <a:rPr lang="en-US" sz="2200" dirty="0" smtClean="0">
                <a:latin typeface="Calibri" pitchFamily="34" charset="0"/>
              </a:rPr>
              <a:t>Permanent Supersites have demonstrated to be able to strongly improve data availability, and thus promote geohazard research and scientific support services for DRR.</a:t>
            </a:r>
          </a:p>
          <a:p>
            <a:pPr marL="365125" indent="-273050" algn="just" fontAlgn="auto">
              <a:spcBef>
                <a:spcPts val="600"/>
              </a:spcBef>
              <a:spcAft>
                <a:spcPts val="0"/>
              </a:spcAft>
              <a:buClr>
                <a:schemeClr val="accent3"/>
              </a:buClr>
              <a:buFont typeface="Wingdings" pitchFamily="2" charset="2"/>
              <a:buChar char="§"/>
              <a:defRPr/>
            </a:pPr>
            <a:r>
              <a:rPr lang="en-US" sz="2200" dirty="0" smtClean="0">
                <a:latin typeface="Calibri" pitchFamily="34" charset="0"/>
              </a:rPr>
              <a:t>Supersites can effectively demonstrate the advantages of an Open Science approach to promote rapid uptake of new scientific information by decision makers at the local scale.</a:t>
            </a:r>
          </a:p>
          <a:p>
            <a:pPr marL="365125" indent="-273050" algn="just" fontAlgn="auto">
              <a:spcBef>
                <a:spcPts val="600"/>
              </a:spcBef>
              <a:spcAft>
                <a:spcPts val="0"/>
              </a:spcAft>
              <a:buClr>
                <a:schemeClr val="accent3"/>
              </a:buClr>
              <a:buFont typeface="Wingdings" pitchFamily="2" charset="2"/>
              <a:buChar char="§"/>
              <a:defRPr/>
            </a:pPr>
            <a:r>
              <a:rPr lang="en-US" sz="2200" dirty="0" smtClean="0">
                <a:latin typeface="Calibri" pitchFamily="34" charset="0"/>
              </a:rPr>
              <a:t>Supersites provide a framework for better international collaboration and capacity building and can be leveraged to increase research funding.</a:t>
            </a:r>
          </a:p>
          <a:p>
            <a:pPr marL="365125" lvl="0" indent="-273050" algn="just" fontAlgn="auto">
              <a:spcBef>
                <a:spcPts val="600"/>
              </a:spcBef>
              <a:spcAft>
                <a:spcPts val="0"/>
              </a:spcAft>
              <a:buClr>
                <a:schemeClr val="accent3"/>
              </a:buClr>
              <a:defRPr/>
            </a:pPr>
            <a:endParaRPr lang="en-US" sz="2200" dirty="0" smtClean="0">
              <a:latin typeface="Calibri" pitchFamily="34" charset="0"/>
            </a:endParaRPr>
          </a:p>
          <a:p>
            <a:pPr marL="365125" lvl="0" indent="-273050" algn="just" fontAlgn="auto">
              <a:spcBef>
                <a:spcPts val="600"/>
              </a:spcBef>
              <a:spcAft>
                <a:spcPts val="0"/>
              </a:spcAft>
              <a:buClr>
                <a:schemeClr val="accent3"/>
              </a:buClr>
              <a:buFont typeface="Wingdings" pitchFamily="2" charset="2"/>
              <a:buChar char="§"/>
              <a:defRPr/>
            </a:pPr>
            <a:endParaRPr lang="en-US" sz="2200" dirty="0" smtClean="0">
              <a:latin typeface="Calibri" pitchFamily="34" charset="0"/>
            </a:endParaRPr>
          </a:p>
          <a:p>
            <a:pPr marL="365125" lvl="0" indent="-273050" algn="just" fontAlgn="auto">
              <a:spcBef>
                <a:spcPts val="600"/>
              </a:spcBef>
              <a:spcAft>
                <a:spcPts val="0"/>
              </a:spcAft>
              <a:buClr>
                <a:schemeClr val="accent3"/>
              </a:buClr>
              <a:buFont typeface="Wingdings" pitchFamily="2" charset="2"/>
              <a:buChar char="§"/>
              <a:defRPr/>
            </a:pPr>
            <a:endParaRPr lang="en-US" sz="2200" dirty="0" smtClean="0">
              <a:latin typeface="Calibri" pitchFamily="34" charset="0"/>
            </a:endParaRPr>
          </a:p>
          <a:p>
            <a:pPr marL="365125" lvl="0" indent="-273050" algn="just" fontAlgn="auto">
              <a:spcBef>
                <a:spcPts val="600"/>
              </a:spcBef>
              <a:spcAft>
                <a:spcPts val="0"/>
              </a:spcAft>
              <a:buClr>
                <a:schemeClr val="accent3"/>
              </a:buClr>
              <a:buFont typeface="Wingdings" pitchFamily="2" charset="2"/>
              <a:buChar char="§"/>
              <a:defRPr/>
            </a:pPr>
            <a:endParaRPr lang="en-US" sz="2200" dirty="0" smtClean="0">
              <a:latin typeface="Calibri" pitchFamily="34" charset="0"/>
            </a:endParaRPr>
          </a:p>
        </p:txBody>
      </p:sp>
      <p:sp>
        <p:nvSpPr>
          <p:cNvPr id="6" name="Titolo 1"/>
          <p:cNvSpPr txBox="1">
            <a:spLocks/>
          </p:cNvSpPr>
          <p:nvPr/>
        </p:nvSpPr>
        <p:spPr>
          <a:xfrm>
            <a:off x="685800" y="685800"/>
            <a:ext cx="7772400" cy="914400"/>
          </a:xfrm>
          <a:prstGeom prst="rect">
            <a:avLst/>
          </a:prstGeom>
        </p:spPr>
        <p:txBody>
          <a:bodyPr vert="horz" anchor="ctr">
            <a:normAutofit/>
          </a:bodyPr>
          <a:lstStyle/>
          <a:p>
            <a:pPr algn="ctr" fontAlgn="auto">
              <a:spcAft>
                <a:spcPts val="0"/>
              </a:spcAft>
              <a:defRPr/>
            </a:pPr>
            <a:r>
              <a:rPr lang="en-US" sz="3600" dirty="0" smtClean="0">
                <a:latin typeface="Calibri" pitchFamily="34" charset="0"/>
                <a:ea typeface="+mj-ea"/>
                <a:cs typeface="+mj-cs"/>
              </a:rPr>
              <a:t>Conclusions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7086600" y="1447800"/>
            <a:ext cx="990600" cy="541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Titolo 1"/>
          <p:cNvSpPr txBox="1">
            <a:spLocks/>
          </p:cNvSpPr>
          <p:nvPr/>
        </p:nvSpPr>
        <p:spPr>
          <a:xfrm>
            <a:off x="685800" y="990600"/>
            <a:ext cx="7772400" cy="1295400"/>
          </a:xfrm>
          <a:prstGeom prst="rect">
            <a:avLst/>
          </a:prstGeom>
        </p:spPr>
        <p:txBody>
          <a:bodyPr vert="horz" anchor="ctr">
            <a:normAutofit fontScale="70000" lnSpcReduction="20000"/>
          </a:bodyPr>
          <a:lstStyle/>
          <a:p>
            <a:pPr lvl="0" algn="ctr" fontAlgn="auto">
              <a:lnSpc>
                <a:spcPct val="140000"/>
              </a:lnSpc>
              <a:spcBef>
                <a:spcPts val="0"/>
              </a:spcBef>
              <a:spcAft>
                <a:spcPts val="0"/>
              </a:spcAft>
              <a:defRPr/>
            </a:pPr>
            <a:r>
              <a:rPr lang="it-IT" sz="4000" dirty="0" smtClean="0">
                <a:latin typeface="Calibri" pitchFamily="34" charset="0"/>
                <a:ea typeface="+mj-ea"/>
                <a:cs typeface="+mj-cs"/>
              </a:rPr>
              <a:t>Join the Supersite community, </a:t>
            </a:r>
            <a:r>
              <a:rPr lang="it-IT" sz="4000" dirty="0" err="1" smtClean="0">
                <a:latin typeface="Calibri" pitchFamily="34" charset="0"/>
                <a:ea typeface="+mj-ea"/>
                <a:cs typeface="+mj-cs"/>
              </a:rPr>
              <a:t>make</a:t>
            </a:r>
            <a:r>
              <a:rPr lang="it-IT" sz="4000" dirty="0" smtClean="0">
                <a:latin typeface="Calibri" pitchFamily="34" charset="0"/>
                <a:ea typeface="+mj-ea"/>
                <a:cs typeface="+mj-cs"/>
              </a:rPr>
              <a:t> </a:t>
            </a:r>
            <a:r>
              <a:rPr lang="it-IT" sz="4000" dirty="0" err="1" smtClean="0">
                <a:latin typeface="Calibri" pitchFamily="34" charset="0"/>
                <a:ea typeface="+mj-ea"/>
                <a:cs typeface="+mj-cs"/>
              </a:rPr>
              <a:t>great</a:t>
            </a:r>
            <a:r>
              <a:rPr lang="it-IT" sz="4000" dirty="0" smtClean="0">
                <a:latin typeface="Calibri" pitchFamily="34" charset="0"/>
                <a:ea typeface="+mj-ea"/>
                <a:cs typeface="+mj-cs"/>
              </a:rPr>
              <a:t> science, and help </a:t>
            </a:r>
            <a:r>
              <a:rPr lang="it-IT" sz="4000" dirty="0" err="1" smtClean="0">
                <a:latin typeface="Calibri" pitchFamily="34" charset="0"/>
                <a:ea typeface="+mj-ea"/>
                <a:cs typeface="+mj-cs"/>
              </a:rPr>
              <a:t>support</a:t>
            </a:r>
            <a:r>
              <a:rPr lang="it-IT" sz="4000" dirty="0" smtClean="0">
                <a:latin typeface="Calibri" pitchFamily="34" charset="0"/>
                <a:ea typeface="+mj-ea"/>
                <a:cs typeface="+mj-cs"/>
              </a:rPr>
              <a:t> </a:t>
            </a:r>
            <a:r>
              <a:rPr lang="it-IT" sz="4000" dirty="0" err="1" smtClean="0">
                <a:latin typeface="Calibri" pitchFamily="34" charset="0"/>
                <a:ea typeface="+mj-ea"/>
                <a:cs typeface="+mj-cs"/>
              </a:rPr>
              <a:t>Disaster</a:t>
            </a:r>
            <a:r>
              <a:rPr lang="it-IT" sz="4000" dirty="0" smtClean="0">
                <a:latin typeface="Calibri" pitchFamily="34" charset="0"/>
                <a:ea typeface="+mj-ea"/>
                <a:cs typeface="+mj-cs"/>
              </a:rPr>
              <a:t> </a:t>
            </a:r>
            <a:r>
              <a:rPr lang="it-IT" sz="4000" dirty="0" err="1" smtClean="0">
                <a:latin typeface="Calibri" pitchFamily="34" charset="0"/>
                <a:ea typeface="+mj-ea"/>
                <a:cs typeface="+mj-cs"/>
              </a:rPr>
              <a:t>Risk</a:t>
            </a:r>
            <a:r>
              <a:rPr lang="it-IT" sz="4000" dirty="0" smtClean="0">
                <a:latin typeface="Calibri" pitchFamily="34" charset="0"/>
                <a:ea typeface="+mj-ea"/>
                <a:cs typeface="+mj-cs"/>
              </a:rPr>
              <a:t> </a:t>
            </a:r>
            <a:r>
              <a:rPr lang="it-IT" sz="4000" dirty="0" err="1" smtClean="0">
                <a:latin typeface="Calibri" pitchFamily="34" charset="0"/>
                <a:ea typeface="+mj-ea"/>
                <a:cs typeface="+mj-cs"/>
              </a:rPr>
              <a:t>Reduction</a:t>
            </a:r>
            <a:r>
              <a:rPr lang="it-IT" sz="4000" dirty="0" smtClean="0">
                <a:latin typeface="Calibri" pitchFamily="34" charset="0"/>
                <a:ea typeface="+mj-ea"/>
                <a:cs typeface="+mj-cs"/>
              </a:rPr>
              <a:t> !</a:t>
            </a:r>
            <a:endParaRPr kumimoji="0" lang="it-IT" sz="4000" i="0" u="none" strike="noStrike" kern="1200" cap="none" spc="0" normalizeH="0" baseline="0" noProof="0" dirty="0">
              <a:ln>
                <a:noFill/>
              </a:ln>
              <a:effectLst/>
              <a:uLnTx/>
              <a:uFillTx/>
              <a:latin typeface="Calibri" pitchFamily="34" charset="0"/>
              <a:ea typeface="+mj-ea"/>
              <a:cs typeface="+mj-cs"/>
            </a:endParaRPr>
          </a:p>
        </p:txBody>
      </p:sp>
      <p:sp>
        <p:nvSpPr>
          <p:cNvPr id="13" name="Sottotitolo 2"/>
          <p:cNvSpPr txBox="1">
            <a:spLocks/>
          </p:cNvSpPr>
          <p:nvPr/>
        </p:nvSpPr>
        <p:spPr>
          <a:xfrm>
            <a:off x="762000" y="2590800"/>
            <a:ext cx="7620000" cy="4038600"/>
          </a:xfrm>
          <a:prstGeom prst="rect">
            <a:avLst/>
          </a:prstGeom>
        </p:spPr>
        <p:txBody>
          <a:bodyPr vert="horz">
            <a:noAutofit/>
          </a:bodyPr>
          <a:lstStyle/>
          <a:p>
            <a:pPr marL="4763" indent="-4763" algn="ctr" fontAlgn="auto">
              <a:spcBef>
                <a:spcPts val="600"/>
              </a:spcBef>
              <a:spcAft>
                <a:spcPts val="0"/>
              </a:spcAft>
              <a:buClr>
                <a:srgbClr val="A04DA3"/>
              </a:buClr>
              <a:defRPr/>
            </a:pPr>
            <a:r>
              <a:rPr lang="en-US" sz="2400" dirty="0" smtClean="0">
                <a:latin typeface="Calibri" pitchFamily="34" charset="0"/>
                <a:cs typeface="Arial" pitchFamily="34" charset="0"/>
              </a:rPr>
              <a:t>For info:   </a:t>
            </a:r>
            <a:r>
              <a:rPr lang="en-US" sz="2400" dirty="0" err="1" smtClean="0">
                <a:latin typeface="Calibri" pitchFamily="34" charset="0"/>
                <a:cs typeface="Arial" pitchFamily="34" charset="0"/>
              </a:rPr>
              <a:t>stefano.salvi@ingv.it</a:t>
            </a:r>
            <a:endParaRPr lang="en-US" sz="2400" dirty="0" smtClean="0">
              <a:latin typeface="Calibri" pitchFamily="34" charset="0"/>
              <a:cs typeface="Arial" pitchFamily="34" charset="0"/>
            </a:endParaRPr>
          </a:p>
        </p:txBody>
      </p:sp>
      <p:pic>
        <p:nvPicPr>
          <p:cNvPr id="5" name="Immagine 4" descr="GSNL-NEW-logo_title.png"/>
          <p:cNvPicPr>
            <a:picLocks noChangeAspect="1"/>
          </p:cNvPicPr>
          <p:nvPr/>
        </p:nvPicPr>
        <p:blipFill>
          <a:blip r:embed="rId3" cstate="screen"/>
          <a:stretch>
            <a:fillRect/>
          </a:stretch>
        </p:blipFill>
        <p:spPr>
          <a:xfrm>
            <a:off x="4495798" y="3962400"/>
            <a:ext cx="2895602" cy="1592580"/>
          </a:xfrm>
          <a:prstGeom prst="rect">
            <a:avLst/>
          </a:prstGeom>
        </p:spPr>
      </p:pic>
      <p:sp>
        <p:nvSpPr>
          <p:cNvPr id="6" name="Rettangolo 5"/>
          <p:cNvSpPr/>
          <p:nvPr/>
        </p:nvSpPr>
        <p:spPr>
          <a:xfrm>
            <a:off x="2133600" y="5631180"/>
            <a:ext cx="4882490" cy="369332"/>
          </a:xfrm>
          <a:prstGeom prst="rect">
            <a:avLst/>
          </a:prstGeom>
        </p:spPr>
        <p:txBody>
          <a:bodyPr wrap="none">
            <a:spAutoFit/>
          </a:bodyPr>
          <a:lstStyle/>
          <a:p>
            <a:r>
              <a:rPr lang="it-IT" b="1" dirty="0" smtClean="0"/>
              <a:t>http://www.earthobservations.org/</a:t>
            </a:r>
            <a:r>
              <a:rPr lang="it-IT" b="1" dirty="0" err="1" smtClean="0"/>
              <a:t>gsnl.php</a:t>
            </a:r>
            <a:endParaRPr lang="it-IT" b="1" dirty="0"/>
          </a:p>
        </p:txBody>
      </p:sp>
      <p:pic>
        <p:nvPicPr>
          <p:cNvPr id="7" name="Immagine 6" descr="LogoGEO trasparente.png"/>
          <p:cNvPicPr>
            <a:picLocks noChangeAspect="1"/>
          </p:cNvPicPr>
          <p:nvPr/>
        </p:nvPicPr>
        <p:blipFill>
          <a:blip r:embed="rId4" cstate="screen"/>
          <a:stretch>
            <a:fillRect/>
          </a:stretch>
        </p:blipFill>
        <p:spPr>
          <a:xfrm>
            <a:off x="1932216" y="4291908"/>
            <a:ext cx="2182584" cy="92594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762000"/>
            <a:ext cx="7772400" cy="914400"/>
          </a:xfrm>
          <a:prstGeom prst="rect">
            <a:avLst/>
          </a:prstGeom>
        </p:spPr>
        <p:txBody>
          <a:bodyPr vert="horz" anchor="ctr">
            <a:normAutofit/>
          </a:bodyPr>
          <a:lstStyle/>
          <a:p>
            <a:pPr lvl="0" algn="ctr" fontAlgn="auto">
              <a:spcAft>
                <a:spcPts val="0"/>
              </a:spcAft>
              <a:defRPr/>
            </a:pPr>
            <a:r>
              <a:rPr kumimoji="0" lang="it-IT" sz="3200" b="0" i="0" u="none" strike="noStrike" kern="1200" cap="none" spc="0" normalizeH="0" baseline="0" noProof="0" dirty="0" err="1" smtClean="0">
                <a:ln>
                  <a:noFill/>
                </a:ln>
                <a:effectLst/>
                <a:uLnTx/>
                <a:uFillTx/>
                <a:latin typeface="Calibri" pitchFamily="34" charset="0"/>
                <a:ea typeface="+mj-ea"/>
                <a:cs typeface="+mj-cs"/>
              </a:rPr>
              <a:t>Event</a:t>
            </a:r>
            <a:r>
              <a:rPr kumimoji="0" lang="it-IT" sz="3200" b="0" i="0" u="none" strike="noStrike" kern="1200" cap="none" spc="0" normalizeH="0" baseline="0" noProof="0" dirty="0" smtClean="0">
                <a:ln>
                  <a:noFill/>
                </a:ln>
                <a:effectLst/>
                <a:uLnTx/>
                <a:uFillTx/>
                <a:latin typeface="Calibri" pitchFamily="34" charset="0"/>
                <a:ea typeface="+mj-ea"/>
                <a:cs typeface="+mj-cs"/>
              </a:rPr>
              <a:t> </a:t>
            </a:r>
            <a:r>
              <a:rPr lang="it-IT" sz="3200" dirty="0" err="1" smtClean="0">
                <a:latin typeface="Calibri" pitchFamily="34" charset="0"/>
                <a:ea typeface="+mj-ea"/>
                <a:cs typeface="+mj-cs"/>
              </a:rPr>
              <a:t>Supersites</a:t>
            </a:r>
            <a:r>
              <a:rPr lang="it-IT" sz="3200" dirty="0" smtClean="0">
                <a:latin typeface="Calibri" pitchFamily="34" charset="0"/>
                <a:ea typeface="+mj-ea"/>
                <a:cs typeface="+mj-cs"/>
              </a:rPr>
              <a:t> </a:t>
            </a:r>
            <a:endParaRPr kumimoji="0" lang="it-IT" sz="3200" b="0" i="0" u="none" strike="noStrike" kern="1200" cap="none" spc="0" normalizeH="0" baseline="0" noProof="0" dirty="0">
              <a:ln>
                <a:noFill/>
              </a:ln>
              <a:effectLst/>
              <a:uLnTx/>
              <a:uFillTx/>
              <a:latin typeface="Calibri" pitchFamily="34" charset="0"/>
              <a:ea typeface="+mj-ea"/>
              <a:cs typeface="+mj-cs"/>
            </a:endParaRPr>
          </a:p>
        </p:txBody>
      </p:sp>
      <p:sp>
        <p:nvSpPr>
          <p:cNvPr id="5" name="Sottotitolo 2"/>
          <p:cNvSpPr txBox="1">
            <a:spLocks/>
          </p:cNvSpPr>
          <p:nvPr/>
        </p:nvSpPr>
        <p:spPr>
          <a:xfrm>
            <a:off x="533400" y="1828800"/>
            <a:ext cx="8534400" cy="4114800"/>
          </a:xfrm>
          <a:prstGeom prst="rect">
            <a:avLst/>
          </a:prstGeom>
        </p:spPr>
        <p:txBody>
          <a:bodyPr vert="horz">
            <a:normAutofit fontScale="92500" lnSpcReduction="10000"/>
          </a:bodyPr>
          <a:lstStyle/>
          <a:p>
            <a:pPr marL="514350" indent="-280988" algn="just" fontAlgn="auto">
              <a:spcBef>
                <a:spcPts val="800"/>
              </a:spcBef>
              <a:spcAft>
                <a:spcPts val="0"/>
              </a:spcAft>
              <a:buClr>
                <a:srgbClr val="A04DA3"/>
              </a:buClr>
              <a:buFont typeface="Arial" pitchFamily="34" charset="0"/>
              <a:buChar char="•"/>
              <a:defRPr/>
            </a:pPr>
            <a:r>
              <a:rPr lang="en-US" sz="2000" b="1" dirty="0" err="1" smtClean="0">
                <a:latin typeface="Calibri" pitchFamily="34" charset="0"/>
                <a:cs typeface="Arial" pitchFamily="34" charset="0"/>
              </a:rPr>
              <a:t>Gorkha</a:t>
            </a:r>
            <a:r>
              <a:rPr lang="en-US" sz="2000" b="1" dirty="0" smtClean="0">
                <a:latin typeface="Calibri" pitchFamily="34" charset="0"/>
                <a:cs typeface="Arial" pitchFamily="34" charset="0"/>
              </a:rPr>
              <a:t>, 2015 </a:t>
            </a:r>
            <a:r>
              <a:rPr lang="en-US" sz="2000" dirty="0" smtClean="0">
                <a:latin typeface="Calibri" pitchFamily="34" charset="0"/>
                <a:cs typeface="Arial" pitchFamily="34" charset="0"/>
              </a:rPr>
              <a:t>– EO data: ASI, ESA, DLR, CSA</a:t>
            </a:r>
          </a:p>
          <a:p>
            <a:pPr marL="514350" indent="-280988" algn="just" fontAlgn="auto">
              <a:spcBef>
                <a:spcPts val="800"/>
              </a:spcBef>
              <a:spcAft>
                <a:spcPts val="0"/>
              </a:spcAft>
              <a:buClr>
                <a:srgbClr val="A04DA3"/>
              </a:buClr>
              <a:buFont typeface="Arial" pitchFamily="34" charset="0"/>
              <a:buChar char="•"/>
              <a:defRPr/>
            </a:pPr>
            <a:r>
              <a:rPr lang="en-US" sz="2000" b="1" dirty="0" smtClean="0">
                <a:latin typeface="Calibri" pitchFamily="34" charset="0"/>
                <a:cs typeface="Arial" pitchFamily="34" charset="0"/>
              </a:rPr>
              <a:t>Napa Valley, 2014 </a:t>
            </a:r>
            <a:r>
              <a:rPr lang="en-US" sz="2000" dirty="0" smtClean="0">
                <a:latin typeface="Calibri" pitchFamily="34" charset="0"/>
                <a:cs typeface="Arial" pitchFamily="34" charset="0"/>
              </a:rPr>
              <a:t>– EO data: ASI, ESA, DLR, CSA</a:t>
            </a:r>
          </a:p>
          <a:p>
            <a:pPr marL="514350" indent="-280988" algn="just" fontAlgn="auto">
              <a:spcBef>
                <a:spcPts val="800"/>
              </a:spcBef>
              <a:spcAft>
                <a:spcPts val="0"/>
              </a:spcAft>
              <a:buClr>
                <a:srgbClr val="A04DA3"/>
              </a:buClr>
              <a:buFont typeface="Arial" pitchFamily="34" charset="0"/>
              <a:buChar char="•"/>
              <a:defRPr/>
            </a:pPr>
            <a:r>
              <a:rPr lang="en-US" sz="2000" b="1" dirty="0" err="1" smtClean="0">
                <a:latin typeface="Calibri" pitchFamily="34" charset="0"/>
                <a:cs typeface="Arial" pitchFamily="34" charset="0"/>
              </a:rPr>
              <a:t>Sinabung</a:t>
            </a:r>
            <a:r>
              <a:rPr lang="en-US" sz="2000" b="1" dirty="0" smtClean="0">
                <a:latin typeface="Calibri" pitchFamily="34" charset="0"/>
                <a:cs typeface="Arial" pitchFamily="34" charset="0"/>
              </a:rPr>
              <a:t>, 2014 </a:t>
            </a:r>
            <a:r>
              <a:rPr lang="en-US" sz="2000" dirty="0" smtClean="0">
                <a:latin typeface="Calibri" pitchFamily="34" charset="0"/>
                <a:cs typeface="Arial" pitchFamily="34" charset="0"/>
              </a:rPr>
              <a:t>– EO data: ASI, CSA</a:t>
            </a:r>
          </a:p>
          <a:p>
            <a:pPr marL="514350" indent="-280988" algn="just" fontAlgn="auto">
              <a:spcBef>
                <a:spcPts val="800"/>
              </a:spcBef>
              <a:spcAft>
                <a:spcPts val="0"/>
              </a:spcAft>
              <a:buClr>
                <a:srgbClr val="A04DA3"/>
              </a:buClr>
              <a:buFont typeface="Arial" pitchFamily="34" charset="0"/>
              <a:buChar char="•"/>
              <a:defRPr/>
            </a:pPr>
            <a:r>
              <a:rPr lang="en-US" sz="2000" b="1" dirty="0" smtClean="0">
                <a:latin typeface="Calibri" pitchFamily="34" charset="0"/>
                <a:cs typeface="Arial" pitchFamily="34" charset="0"/>
              </a:rPr>
              <a:t>Tohoku-</a:t>
            </a:r>
            <a:r>
              <a:rPr lang="en-US" sz="2000" b="1" dirty="0" err="1" smtClean="0">
                <a:latin typeface="Calibri" pitchFamily="34" charset="0"/>
                <a:cs typeface="Arial" pitchFamily="34" charset="0"/>
              </a:rPr>
              <a:t>oki</a:t>
            </a:r>
            <a:r>
              <a:rPr lang="en-US" sz="2000" b="1" dirty="0" smtClean="0">
                <a:latin typeface="Calibri" pitchFamily="34" charset="0"/>
                <a:cs typeface="Arial" pitchFamily="34" charset="0"/>
              </a:rPr>
              <a:t>, 2011 </a:t>
            </a:r>
            <a:r>
              <a:rPr lang="en-US" sz="2000" dirty="0" smtClean="0">
                <a:latin typeface="Calibri" pitchFamily="34" charset="0"/>
                <a:cs typeface="Arial" pitchFamily="34" charset="0"/>
              </a:rPr>
              <a:t>– EO data: ESA, JAXA, DLR, ASI– In situ data: seismic, CGPS</a:t>
            </a:r>
          </a:p>
          <a:p>
            <a:pPr marL="514350" indent="-280988" algn="just" fontAlgn="auto">
              <a:spcBef>
                <a:spcPts val="800"/>
              </a:spcBef>
              <a:spcAft>
                <a:spcPts val="0"/>
              </a:spcAft>
              <a:buClr>
                <a:srgbClr val="A04DA3"/>
              </a:buClr>
              <a:buFont typeface="Arial" pitchFamily="34" charset="0"/>
              <a:buChar char="•"/>
              <a:defRPr/>
            </a:pPr>
            <a:r>
              <a:rPr lang="en-US" sz="2000" b="1" dirty="0" smtClean="0">
                <a:latin typeface="Calibri" pitchFamily="34" charset="0"/>
                <a:cs typeface="Arial" pitchFamily="34" charset="0"/>
              </a:rPr>
              <a:t>Van, 2011 </a:t>
            </a:r>
            <a:r>
              <a:rPr lang="en-US" sz="2000" dirty="0" smtClean="0">
                <a:latin typeface="Calibri" pitchFamily="34" charset="0"/>
                <a:cs typeface="Arial" pitchFamily="34" charset="0"/>
              </a:rPr>
              <a:t>– EO data: ESA, DLR – In situ data: seismic, SM GPS &amp; CGPS</a:t>
            </a:r>
          </a:p>
          <a:p>
            <a:pPr marL="514350" indent="-280988" algn="just" fontAlgn="auto">
              <a:spcBef>
                <a:spcPts val="800"/>
              </a:spcBef>
              <a:spcAft>
                <a:spcPts val="0"/>
              </a:spcAft>
              <a:buClr>
                <a:srgbClr val="A04DA3"/>
              </a:buClr>
              <a:buFont typeface="Arial" pitchFamily="34" charset="0"/>
              <a:buChar char="•"/>
              <a:defRPr/>
            </a:pPr>
            <a:r>
              <a:rPr lang="en-US" sz="2000" b="1" dirty="0" err="1" smtClean="0">
                <a:latin typeface="Calibri" pitchFamily="34" charset="0"/>
                <a:cs typeface="Arial" pitchFamily="34" charset="0"/>
              </a:rPr>
              <a:t>Eyjafjallajökul</a:t>
            </a:r>
            <a:r>
              <a:rPr lang="en-US" sz="2000" b="1" dirty="0" smtClean="0">
                <a:latin typeface="Calibri" pitchFamily="34" charset="0"/>
                <a:cs typeface="Arial" pitchFamily="34" charset="0"/>
              </a:rPr>
              <a:t>, 2010 </a:t>
            </a:r>
            <a:r>
              <a:rPr lang="en-US" sz="2000" dirty="0" smtClean="0">
                <a:latin typeface="Calibri" pitchFamily="34" charset="0"/>
                <a:cs typeface="Arial" pitchFamily="34" charset="0"/>
              </a:rPr>
              <a:t>– EO data: ESA - In situ data: seismic,  SM GPS</a:t>
            </a:r>
          </a:p>
          <a:p>
            <a:pPr marL="514350" indent="-280988" algn="just" fontAlgn="auto">
              <a:spcBef>
                <a:spcPts val="800"/>
              </a:spcBef>
              <a:spcAft>
                <a:spcPts val="0"/>
              </a:spcAft>
              <a:buClr>
                <a:srgbClr val="A04DA3"/>
              </a:buClr>
              <a:buFont typeface="Arial" pitchFamily="34" charset="0"/>
              <a:buChar char="•"/>
              <a:defRPr/>
            </a:pPr>
            <a:r>
              <a:rPr lang="en-US" sz="2000" b="1" dirty="0" smtClean="0">
                <a:latin typeface="Calibri" pitchFamily="34" charset="0"/>
                <a:cs typeface="Arial" pitchFamily="34" charset="0"/>
              </a:rPr>
              <a:t>Haiti, 2010 </a:t>
            </a:r>
            <a:r>
              <a:rPr lang="en-US" sz="2000" dirty="0" smtClean="0">
                <a:latin typeface="Calibri" pitchFamily="34" charset="0"/>
                <a:cs typeface="Arial" pitchFamily="34" charset="0"/>
              </a:rPr>
              <a:t>– EO data: ESA, JAXA – In situ data: seismic,  SM GPS</a:t>
            </a:r>
          </a:p>
          <a:p>
            <a:pPr marL="514350" lvl="0" indent="-280988" algn="just" fontAlgn="auto">
              <a:spcBef>
                <a:spcPts val="800"/>
              </a:spcBef>
              <a:spcAft>
                <a:spcPts val="0"/>
              </a:spcAft>
              <a:buClr>
                <a:srgbClr val="A04DA3"/>
              </a:buClr>
              <a:buFont typeface="Arial" pitchFamily="34" charset="0"/>
              <a:buChar char="•"/>
              <a:defRPr/>
            </a:pPr>
            <a:r>
              <a:rPr lang="en-US" sz="2000" b="1" dirty="0" smtClean="0">
                <a:latin typeface="Calibri" pitchFamily="34" charset="0"/>
                <a:cs typeface="Arial" pitchFamily="34" charset="0"/>
              </a:rPr>
              <a:t>Chile, 2010 </a:t>
            </a:r>
            <a:r>
              <a:rPr lang="en-US" sz="2000" dirty="0" smtClean="0">
                <a:latin typeface="Calibri" pitchFamily="34" charset="0"/>
                <a:cs typeface="Arial" pitchFamily="34" charset="0"/>
              </a:rPr>
              <a:t>– EO data: ESA, JAXA – In situ data: seismic, SM GPS &amp; CGPS</a:t>
            </a:r>
          </a:p>
          <a:p>
            <a:pPr marL="514350" indent="-280988" algn="just" fontAlgn="auto">
              <a:spcBef>
                <a:spcPts val="800"/>
              </a:spcBef>
              <a:spcAft>
                <a:spcPts val="0"/>
              </a:spcAft>
              <a:buClr>
                <a:srgbClr val="A04DA3"/>
              </a:buClr>
              <a:buFont typeface="Arial" pitchFamily="34" charset="0"/>
              <a:buChar char="•"/>
              <a:defRPr/>
            </a:pPr>
            <a:r>
              <a:rPr lang="en-US" sz="2000" b="1" dirty="0" err="1" smtClean="0">
                <a:latin typeface="Calibri" pitchFamily="34" charset="0"/>
                <a:cs typeface="Arial" pitchFamily="34" charset="0"/>
              </a:rPr>
              <a:t>Yushu</a:t>
            </a:r>
            <a:r>
              <a:rPr lang="en-US" sz="2000" b="1" dirty="0" smtClean="0">
                <a:latin typeface="Calibri" pitchFamily="34" charset="0"/>
                <a:cs typeface="Arial" pitchFamily="34" charset="0"/>
              </a:rPr>
              <a:t>, 2010 </a:t>
            </a:r>
            <a:r>
              <a:rPr lang="en-US" sz="2000" dirty="0" smtClean="0">
                <a:latin typeface="Calibri" pitchFamily="34" charset="0"/>
                <a:cs typeface="Arial" pitchFamily="34" charset="0"/>
              </a:rPr>
              <a:t>– EO data: ESA – In situ data: seismic</a:t>
            </a:r>
          </a:p>
          <a:p>
            <a:pPr marL="514350" indent="-280988" algn="just" fontAlgn="auto">
              <a:spcBef>
                <a:spcPts val="800"/>
              </a:spcBef>
              <a:spcAft>
                <a:spcPts val="0"/>
              </a:spcAft>
              <a:buClr>
                <a:srgbClr val="A04DA3"/>
              </a:buClr>
              <a:buFont typeface="Arial" pitchFamily="34" charset="0"/>
              <a:buChar char="•"/>
              <a:defRPr/>
            </a:pPr>
            <a:r>
              <a:rPr lang="en-US" sz="2000" b="1" dirty="0" smtClean="0">
                <a:latin typeface="Calibri" pitchFamily="34" charset="0"/>
                <a:cs typeface="Arial" pitchFamily="34" charset="0"/>
              </a:rPr>
              <a:t>Sierra El Major, 2010 </a:t>
            </a:r>
            <a:r>
              <a:rPr lang="en-US" sz="2000" dirty="0" smtClean="0">
                <a:latin typeface="Calibri" pitchFamily="34" charset="0"/>
                <a:cs typeface="Arial" pitchFamily="34" charset="0"/>
              </a:rPr>
              <a:t>– EO data: ESA – In situ data: seismic, SM GPS &amp; CGPS</a:t>
            </a:r>
          </a:p>
          <a:p>
            <a:pPr marL="514350" lvl="0" indent="-280988" algn="just" fontAlgn="auto">
              <a:spcBef>
                <a:spcPts val="800"/>
              </a:spcBef>
              <a:spcAft>
                <a:spcPts val="0"/>
              </a:spcAft>
              <a:buClr>
                <a:srgbClr val="A04DA3"/>
              </a:buClr>
              <a:buFont typeface="Arial" pitchFamily="34" charset="0"/>
              <a:buChar char="•"/>
              <a:defRPr/>
            </a:pPr>
            <a:r>
              <a:rPr lang="en-US" sz="2000" b="1" dirty="0" err="1" smtClean="0">
                <a:latin typeface="Calibri" pitchFamily="34" charset="0"/>
                <a:cs typeface="Arial" pitchFamily="34" charset="0"/>
              </a:rPr>
              <a:t>Wenchuan</a:t>
            </a:r>
            <a:r>
              <a:rPr lang="en-US" sz="2000" b="1" dirty="0" smtClean="0">
                <a:latin typeface="Calibri" pitchFamily="34" charset="0"/>
                <a:cs typeface="Arial" pitchFamily="34" charset="0"/>
              </a:rPr>
              <a:t>, 2008 </a:t>
            </a:r>
            <a:r>
              <a:rPr lang="en-US" sz="2000" dirty="0" smtClean="0">
                <a:latin typeface="Calibri" pitchFamily="34" charset="0"/>
                <a:cs typeface="Arial" pitchFamily="34" charset="0"/>
              </a:rPr>
              <a:t>– EO data: ESA – In situ data: seismic</a:t>
            </a:r>
          </a:p>
          <a:p>
            <a:pPr marL="514350" indent="-280988" algn="just" fontAlgn="auto">
              <a:spcBef>
                <a:spcPts val="800"/>
              </a:spcBef>
              <a:spcAft>
                <a:spcPts val="0"/>
              </a:spcAft>
              <a:buClr>
                <a:srgbClr val="A04DA3"/>
              </a:buClr>
              <a:buFont typeface="Arial" pitchFamily="34" charset="0"/>
              <a:buChar char="•"/>
              <a:defRPr/>
            </a:pPr>
            <a:endParaRPr lang="en-US" sz="2000" b="1" dirty="0" smtClean="0">
              <a:latin typeface="Calibri" pitchFamily="34" charset="0"/>
              <a:cs typeface="Arial" pitchFamily="34" charset="0"/>
            </a:endParaRPr>
          </a:p>
          <a:p>
            <a:pPr marL="514350" indent="-280988" algn="just" fontAlgn="auto">
              <a:spcBef>
                <a:spcPts val="800"/>
              </a:spcBef>
              <a:spcAft>
                <a:spcPts val="0"/>
              </a:spcAft>
              <a:buClr>
                <a:srgbClr val="A04DA3"/>
              </a:buClr>
              <a:buFont typeface="Arial" pitchFamily="34" charset="0"/>
              <a:buChar char="•"/>
              <a:defRPr/>
            </a:pPr>
            <a:endParaRPr lang="en-US" sz="2000" dirty="0" smtClean="0">
              <a:latin typeface="Calibri" pitchFamily="34" charset="0"/>
              <a:cs typeface="Arial" pitchFamily="34" charset="0"/>
            </a:endParaRPr>
          </a:p>
          <a:p>
            <a:pPr marL="514350" lvl="0" indent="-280988" algn="just" fontAlgn="auto">
              <a:spcBef>
                <a:spcPts val="800"/>
              </a:spcBef>
              <a:spcAft>
                <a:spcPts val="0"/>
              </a:spcAft>
              <a:buClr>
                <a:srgbClr val="A04DA3"/>
              </a:buClr>
              <a:buFont typeface="Arial" pitchFamily="34" charset="0"/>
              <a:buChar char="•"/>
              <a:defRPr/>
            </a:pPr>
            <a:endParaRPr lang="en-US" sz="2000" dirty="0" smtClean="0">
              <a:latin typeface="Calibri" pitchFamily="34" charset="0"/>
              <a:cs typeface="Arial" pitchFamily="34" charset="0"/>
            </a:endParaRPr>
          </a:p>
        </p:txBody>
      </p:sp>
      <p:pic>
        <p:nvPicPr>
          <p:cNvPr id="6" name="Picture 2" descr="C:\Documents and Settings\Stefano\My Documents\Non cancellare\volcano.jpg"/>
          <p:cNvPicPr>
            <a:picLocks noChangeAspect="1" noChangeArrowheads="1"/>
          </p:cNvPicPr>
          <p:nvPr/>
        </p:nvPicPr>
        <p:blipFill>
          <a:blip r:embed="rId2" cstate="screen"/>
          <a:srcRect/>
          <a:stretch>
            <a:fillRect/>
          </a:stretch>
        </p:blipFill>
        <p:spPr bwMode="auto">
          <a:xfrm>
            <a:off x="381000" y="2514600"/>
            <a:ext cx="338666" cy="304800"/>
          </a:xfrm>
          <a:prstGeom prst="rect">
            <a:avLst/>
          </a:prstGeom>
          <a:noFill/>
        </p:spPr>
      </p:pic>
      <p:pic>
        <p:nvPicPr>
          <p:cNvPr id="7" name="Picture 2" descr="C:\Documents and Settings\Stefano\My Documents\Non cancellare\volcano.jpg"/>
          <p:cNvPicPr>
            <a:picLocks noChangeAspect="1" noChangeArrowheads="1"/>
          </p:cNvPicPr>
          <p:nvPr/>
        </p:nvPicPr>
        <p:blipFill>
          <a:blip r:embed="rId2" cstate="screen"/>
          <a:srcRect/>
          <a:stretch>
            <a:fillRect/>
          </a:stretch>
        </p:blipFill>
        <p:spPr bwMode="auto">
          <a:xfrm>
            <a:off x="381000" y="3596640"/>
            <a:ext cx="338666" cy="304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09600"/>
            <a:ext cx="8229600" cy="1066800"/>
          </a:xfrm>
        </p:spPr>
        <p:txBody>
          <a:bodyPr>
            <a:normAutofit/>
          </a:bodyPr>
          <a:lstStyle/>
          <a:p>
            <a:pPr algn="ctr"/>
            <a:r>
              <a:rPr lang="it-IT" sz="3200" dirty="0" smtClean="0">
                <a:solidFill>
                  <a:schemeClr val="tx1"/>
                </a:solidFill>
                <a:latin typeface="Calibri" pitchFamily="34" charset="0"/>
              </a:rPr>
              <a:t>Access </a:t>
            </a:r>
            <a:r>
              <a:rPr lang="it-IT" sz="3200" dirty="0" err="1" smtClean="0">
                <a:solidFill>
                  <a:schemeClr val="tx1"/>
                </a:solidFill>
                <a:latin typeface="Calibri" pitchFamily="34" charset="0"/>
              </a:rPr>
              <a:t>to</a:t>
            </a:r>
            <a:r>
              <a:rPr lang="it-IT" sz="3200" dirty="0" smtClean="0">
                <a:solidFill>
                  <a:schemeClr val="tx1"/>
                </a:solidFill>
                <a:latin typeface="Calibri" pitchFamily="34" charset="0"/>
              </a:rPr>
              <a:t> open </a:t>
            </a:r>
            <a:r>
              <a:rPr lang="it-IT" sz="3200" dirty="0" err="1" smtClean="0">
                <a:solidFill>
                  <a:schemeClr val="tx1"/>
                </a:solidFill>
                <a:latin typeface="Calibri" pitchFamily="34" charset="0"/>
              </a:rPr>
              <a:t>research</a:t>
            </a:r>
            <a:r>
              <a:rPr lang="it-IT" sz="3200" dirty="0" smtClean="0">
                <a:solidFill>
                  <a:schemeClr val="tx1"/>
                </a:solidFill>
                <a:latin typeface="Calibri" pitchFamily="34" charset="0"/>
              </a:rPr>
              <a:t> </a:t>
            </a:r>
            <a:r>
              <a:rPr lang="it-IT" sz="3200" dirty="0" err="1" smtClean="0">
                <a:solidFill>
                  <a:schemeClr val="tx1"/>
                </a:solidFill>
                <a:latin typeface="Calibri" pitchFamily="34" charset="0"/>
              </a:rPr>
              <a:t>products</a:t>
            </a:r>
            <a:endParaRPr lang="it-IT" sz="3200" dirty="0">
              <a:solidFill>
                <a:schemeClr val="tx1"/>
              </a:solidFill>
              <a:latin typeface="Calibri" pitchFamily="34" charset="0"/>
            </a:endParaRPr>
          </a:p>
        </p:txBody>
      </p:sp>
      <p:sp>
        <p:nvSpPr>
          <p:cNvPr id="5" name="Sottotitolo 2"/>
          <p:cNvSpPr txBox="1">
            <a:spLocks/>
          </p:cNvSpPr>
          <p:nvPr/>
        </p:nvSpPr>
        <p:spPr>
          <a:xfrm>
            <a:off x="609600" y="1676400"/>
            <a:ext cx="7924800" cy="3962400"/>
          </a:xfrm>
          <a:prstGeom prst="rect">
            <a:avLst/>
          </a:prstGeom>
        </p:spPr>
        <p:txBody>
          <a:bodyPr vert="horz">
            <a:noAutofit/>
          </a:bodyPr>
          <a:lstStyle/>
          <a:p>
            <a:pPr marL="457200" lvl="0" indent="-457200" algn="just" fontAlgn="auto">
              <a:spcBef>
                <a:spcPts val="1200"/>
              </a:spcBef>
              <a:spcAft>
                <a:spcPts val="0"/>
              </a:spcAft>
              <a:buClr>
                <a:schemeClr val="accent3"/>
              </a:buClr>
              <a:buFont typeface="+mj-lt"/>
              <a:buAutoNum type="arabicPeriod"/>
              <a:defRPr/>
            </a:pPr>
            <a:r>
              <a:rPr lang="en-US" sz="2200" dirty="0" smtClean="0">
                <a:latin typeface="Calibri" pitchFamily="34" charset="0"/>
              </a:rPr>
              <a:t>The research products should be distributed in digital form through specific </a:t>
            </a:r>
            <a:r>
              <a:rPr lang="en-US" sz="2200" u="sng" dirty="0" smtClean="0">
                <a:latin typeface="Calibri" pitchFamily="34" charset="0"/>
              </a:rPr>
              <a:t>Supersite infrastructures</a:t>
            </a:r>
            <a:r>
              <a:rPr lang="en-US" sz="2200" dirty="0" smtClean="0">
                <a:latin typeface="Calibri" pitchFamily="34" charset="0"/>
              </a:rPr>
              <a:t>, or through </a:t>
            </a:r>
            <a:r>
              <a:rPr lang="en-US" sz="2200" u="sng" dirty="0" smtClean="0">
                <a:latin typeface="Calibri" pitchFamily="34" charset="0"/>
              </a:rPr>
              <a:t>local or regional infrastructures </a:t>
            </a:r>
            <a:r>
              <a:rPr lang="en-US" sz="2200" dirty="0" smtClean="0">
                <a:latin typeface="Calibri" pitchFamily="34" charset="0"/>
              </a:rPr>
              <a:t>(UNAVCO, IRIS, EPOS, etc.)</a:t>
            </a:r>
          </a:p>
          <a:p>
            <a:pPr marL="457200" lvl="0" indent="-457200" algn="just" fontAlgn="auto">
              <a:spcBef>
                <a:spcPts val="1200"/>
              </a:spcBef>
              <a:spcAft>
                <a:spcPts val="0"/>
              </a:spcAft>
              <a:buClr>
                <a:schemeClr val="accent3"/>
              </a:buClr>
              <a:buFont typeface="+mj-lt"/>
              <a:buAutoNum type="arabicPeriod"/>
              <a:defRPr/>
            </a:pPr>
            <a:r>
              <a:rPr lang="en-US" sz="2200" dirty="0" smtClean="0">
                <a:latin typeface="Calibri" pitchFamily="34" charset="0"/>
              </a:rPr>
              <a:t>Proper attribution and citation is ensured through DOIs and licensing</a:t>
            </a:r>
          </a:p>
          <a:p>
            <a:pPr marL="457200" lvl="0" indent="-457200" algn="just" fontAlgn="auto">
              <a:spcBef>
                <a:spcPts val="1200"/>
              </a:spcBef>
              <a:spcAft>
                <a:spcPts val="0"/>
              </a:spcAft>
              <a:buClr>
                <a:schemeClr val="accent3"/>
              </a:buClr>
              <a:buFont typeface="+mj-lt"/>
              <a:buAutoNum type="arabicPeriod"/>
              <a:defRPr/>
            </a:pPr>
            <a:endParaRPr lang="en-US" sz="2200" dirty="0" smtClean="0">
              <a:latin typeface="Calibri" pitchFamily="34" charset="0"/>
            </a:endParaRPr>
          </a:p>
          <a:p>
            <a:pPr marL="457200" lvl="0" indent="-457200" algn="just" fontAlgn="auto">
              <a:spcBef>
                <a:spcPts val="1200"/>
              </a:spcBef>
              <a:spcAft>
                <a:spcPts val="0"/>
              </a:spcAft>
              <a:buClr>
                <a:schemeClr val="accent3"/>
              </a:buClr>
              <a:defRPr/>
            </a:pPr>
            <a:endParaRPr lang="en-US" sz="2200" dirty="0" smtClean="0">
              <a:latin typeface="Calibri" pitchFamily="34" charset="0"/>
            </a:endParaRPr>
          </a:p>
          <a:p>
            <a:pPr marL="457200" lvl="0" indent="-457200" algn="ctr" fontAlgn="auto">
              <a:spcBef>
                <a:spcPts val="1200"/>
              </a:spcBef>
              <a:spcAft>
                <a:spcPts val="0"/>
              </a:spcAft>
              <a:buClr>
                <a:schemeClr val="accent3"/>
              </a:buClr>
              <a:defRPr/>
            </a:pPr>
            <a:r>
              <a:rPr lang="en-US" sz="2200" dirty="0" smtClean="0">
                <a:solidFill>
                  <a:srgbClr val="C00000"/>
                </a:solidFill>
                <a:latin typeface="Calibri" pitchFamily="34" charset="0"/>
              </a:rPr>
              <a:t>This task is still in a development stage!</a:t>
            </a:r>
          </a:p>
          <a:p>
            <a:pPr marL="365125" lvl="0" indent="-273050" algn="just" fontAlgn="auto">
              <a:spcBef>
                <a:spcPts val="1200"/>
              </a:spcBef>
              <a:spcAft>
                <a:spcPts val="0"/>
              </a:spcAft>
              <a:buClr>
                <a:schemeClr val="accent3"/>
              </a:buClr>
              <a:defRPr/>
            </a:pPr>
            <a:endParaRPr lang="en-US" sz="2200" dirty="0" smtClean="0">
              <a:latin typeface="Calibri" pitchFamily="34" charset="0"/>
            </a:endParaRPr>
          </a:p>
          <a:p>
            <a:pPr marL="365125" lvl="0" indent="-273050" algn="just" fontAlgn="auto">
              <a:spcBef>
                <a:spcPts val="1200"/>
              </a:spcBef>
              <a:spcAft>
                <a:spcPts val="0"/>
              </a:spcAft>
              <a:buClr>
                <a:schemeClr val="accent3"/>
              </a:buClr>
              <a:buFont typeface="Wingdings" pitchFamily="2" charset="2"/>
              <a:buChar char="q"/>
              <a:defRPr/>
            </a:pPr>
            <a:endParaRPr lang="en-US" sz="22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ttore 2 47"/>
          <p:cNvCxnSpPr/>
          <p:nvPr/>
        </p:nvCxnSpPr>
        <p:spPr>
          <a:xfrm>
            <a:off x="5929022" y="2087380"/>
            <a:ext cx="533400" cy="0"/>
          </a:xfrm>
          <a:prstGeom prst="straightConnector1">
            <a:avLst/>
          </a:prstGeom>
          <a:ln w="41275" cmpd="sng">
            <a:solidFill>
              <a:schemeClr val="accent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a:off x="5929022" y="2392180"/>
            <a:ext cx="533400" cy="0"/>
          </a:xfrm>
          <a:prstGeom prst="straightConnector1">
            <a:avLst/>
          </a:prstGeom>
          <a:ln w="41275" cmpd="sng">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flipV="1">
            <a:off x="1808257" y="2081692"/>
            <a:ext cx="4419600" cy="9144"/>
          </a:xfrm>
          <a:prstGeom prst="rect">
            <a:avLst/>
          </a:prstGeom>
          <a:ln>
            <a:prstDash val="sysDash"/>
          </a:ln>
          <a:effectLst>
            <a:glow rad="635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it-IT" sz="1000" b="1" dirty="0">
              <a:solidFill>
                <a:schemeClr val="tx1"/>
              </a:solidFill>
              <a:latin typeface="Arial" pitchFamily="34" charset="0"/>
              <a:cs typeface="Arial" pitchFamily="34" charset="0"/>
            </a:endParaRPr>
          </a:p>
        </p:txBody>
      </p:sp>
      <p:sp>
        <p:nvSpPr>
          <p:cNvPr id="7" name="Rettangolo 6"/>
          <p:cNvSpPr/>
          <p:nvPr/>
        </p:nvSpPr>
        <p:spPr>
          <a:xfrm flipV="1">
            <a:off x="1808257" y="2381542"/>
            <a:ext cx="4419600" cy="9144"/>
          </a:xfrm>
          <a:prstGeom prst="rect">
            <a:avLst/>
          </a:prstGeom>
          <a:ln>
            <a:prstDash val="dash"/>
          </a:ln>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it-IT" sz="1000" b="1" dirty="0">
              <a:solidFill>
                <a:schemeClr val="tx1"/>
              </a:solidFill>
              <a:latin typeface="Arial" pitchFamily="34" charset="0"/>
              <a:cs typeface="Arial" pitchFamily="34" charset="0"/>
            </a:endParaRPr>
          </a:p>
        </p:txBody>
      </p:sp>
      <p:cxnSp>
        <p:nvCxnSpPr>
          <p:cNvPr id="13" name="Straight Arrow Connector 23"/>
          <p:cNvCxnSpPr>
            <a:stCxn id="31" idx="2"/>
            <a:endCxn id="17" idx="0"/>
          </p:cNvCxnSpPr>
          <p:nvPr/>
        </p:nvCxnSpPr>
        <p:spPr>
          <a:xfrm flipH="1">
            <a:off x="2698142" y="2585698"/>
            <a:ext cx="2729" cy="538502"/>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7" name="Rounded Rectangle 32"/>
          <p:cNvSpPr/>
          <p:nvPr/>
        </p:nvSpPr>
        <p:spPr>
          <a:xfrm>
            <a:off x="2256182" y="3124200"/>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cxnSp>
        <p:nvCxnSpPr>
          <p:cNvPr id="22" name="Straight Arrow Connector 23"/>
          <p:cNvCxnSpPr>
            <a:endCxn id="23" idx="0"/>
          </p:cNvCxnSpPr>
          <p:nvPr/>
        </p:nvCxnSpPr>
        <p:spPr>
          <a:xfrm>
            <a:off x="5654702" y="2514600"/>
            <a:ext cx="15240" cy="609600"/>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3" name="Rounded Rectangle 32"/>
          <p:cNvSpPr/>
          <p:nvPr/>
        </p:nvSpPr>
        <p:spPr>
          <a:xfrm>
            <a:off x="5227982" y="3124200"/>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cxnSp>
        <p:nvCxnSpPr>
          <p:cNvPr id="26" name="Straight Arrow Connector 23"/>
          <p:cNvCxnSpPr>
            <a:endCxn id="27" idx="0"/>
          </p:cNvCxnSpPr>
          <p:nvPr/>
        </p:nvCxnSpPr>
        <p:spPr>
          <a:xfrm flipH="1">
            <a:off x="4178622" y="2576418"/>
            <a:ext cx="7075" cy="547782"/>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7" name="Rounded Rectangle 32"/>
          <p:cNvSpPr/>
          <p:nvPr/>
        </p:nvSpPr>
        <p:spPr>
          <a:xfrm>
            <a:off x="3736662" y="3124200"/>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sp>
        <p:nvSpPr>
          <p:cNvPr id="28" name="Parallelogramma 27"/>
          <p:cNvSpPr/>
          <p:nvPr/>
        </p:nvSpPr>
        <p:spPr>
          <a:xfrm>
            <a:off x="381000" y="2349608"/>
            <a:ext cx="1415996" cy="412802"/>
          </a:xfrm>
          <a:prstGeom prst="parallelogram">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solidFill>
                  <a:schemeClr val="tx1"/>
                </a:solidFill>
                <a:latin typeface="Arial" pitchFamily="34" charset="0"/>
                <a:cs typeface="Arial" pitchFamily="34" charset="0"/>
              </a:rPr>
              <a:t>CEOS </a:t>
            </a:r>
            <a:r>
              <a:rPr lang="en-US" sz="1200" b="1" dirty="0" smtClean="0">
                <a:solidFill>
                  <a:schemeClr val="tx1"/>
                </a:solidFill>
                <a:latin typeface="Arial" pitchFamily="34" charset="0"/>
                <a:cs typeface="Arial" pitchFamily="34" charset="0"/>
              </a:rPr>
              <a:t>Satellite</a:t>
            </a:r>
            <a:r>
              <a:rPr lang="en-US" sz="1100" b="1" dirty="0" smtClean="0">
                <a:solidFill>
                  <a:schemeClr val="tx1"/>
                </a:solidFill>
                <a:latin typeface="Arial" pitchFamily="34" charset="0"/>
                <a:cs typeface="Arial" pitchFamily="34" charset="0"/>
              </a:rPr>
              <a:t> data</a:t>
            </a:r>
            <a:endParaRPr lang="it-IT" sz="1100" b="1" dirty="0">
              <a:solidFill>
                <a:schemeClr val="tx1"/>
              </a:solidFill>
              <a:latin typeface="Arial" pitchFamily="34" charset="0"/>
              <a:cs typeface="Arial" pitchFamily="34" charset="0"/>
            </a:endParaRPr>
          </a:p>
        </p:txBody>
      </p:sp>
      <p:sp>
        <p:nvSpPr>
          <p:cNvPr id="29" name="Parallelogramma 28"/>
          <p:cNvSpPr/>
          <p:nvPr/>
        </p:nvSpPr>
        <p:spPr>
          <a:xfrm flipH="1">
            <a:off x="396902" y="1752600"/>
            <a:ext cx="1415996" cy="412802"/>
          </a:xfrm>
          <a:prstGeom prst="parallelogram">
            <a:avLst/>
          </a:prstGeom>
          <a:effectLst>
            <a:glow rad="635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solidFill>
                  <a:schemeClr val="tx1"/>
                </a:solidFill>
                <a:latin typeface="Arial" pitchFamily="34" charset="0"/>
                <a:cs typeface="Arial" pitchFamily="34" charset="0"/>
              </a:rPr>
              <a:t>In-situ data</a:t>
            </a:r>
            <a:endParaRPr lang="it-IT" sz="1200" b="1" dirty="0">
              <a:solidFill>
                <a:schemeClr val="tx1"/>
              </a:solidFill>
              <a:latin typeface="Arial" pitchFamily="34" charset="0"/>
              <a:cs typeface="Arial" pitchFamily="34" charset="0"/>
            </a:endParaRPr>
          </a:p>
        </p:txBody>
      </p:sp>
      <p:sp>
        <p:nvSpPr>
          <p:cNvPr id="31" name="Rounded Rectangle 24"/>
          <p:cNvSpPr/>
          <p:nvPr/>
        </p:nvSpPr>
        <p:spPr>
          <a:xfrm>
            <a:off x="2240532" y="1914280"/>
            <a:ext cx="920678" cy="671418"/>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#1</a:t>
            </a:r>
            <a:endParaRPr lang="en-US" sz="1400" b="1" dirty="0">
              <a:solidFill>
                <a:schemeClr val="tx1"/>
              </a:solidFill>
              <a:latin typeface="Arial" pitchFamily="34" charset="0"/>
              <a:cs typeface="Arial" pitchFamily="34" charset="0"/>
            </a:endParaRPr>
          </a:p>
        </p:txBody>
      </p:sp>
      <p:sp>
        <p:nvSpPr>
          <p:cNvPr id="32" name="Rounded Rectangle 29"/>
          <p:cNvSpPr/>
          <p:nvPr/>
        </p:nvSpPr>
        <p:spPr>
          <a:xfrm>
            <a:off x="3732379" y="1914280"/>
            <a:ext cx="920678" cy="671418"/>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#2</a:t>
            </a:r>
            <a:endParaRPr lang="en-US" sz="1400" b="1" dirty="0">
              <a:solidFill>
                <a:schemeClr val="tx1"/>
              </a:solidFill>
              <a:latin typeface="Arial" pitchFamily="34" charset="0"/>
              <a:cs typeface="Arial" pitchFamily="34" charset="0"/>
            </a:endParaRPr>
          </a:p>
        </p:txBody>
      </p:sp>
      <p:sp>
        <p:nvSpPr>
          <p:cNvPr id="33" name="Rounded Rectangle 31"/>
          <p:cNvSpPr/>
          <p:nvPr/>
        </p:nvSpPr>
        <p:spPr>
          <a:xfrm>
            <a:off x="5216624" y="1914280"/>
            <a:ext cx="920678" cy="671418"/>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135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#3</a:t>
            </a:r>
          </a:p>
        </p:txBody>
      </p:sp>
      <p:sp>
        <p:nvSpPr>
          <p:cNvPr id="34" name="Titolo 1"/>
          <p:cNvSpPr txBox="1">
            <a:spLocks/>
          </p:cNvSpPr>
          <p:nvPr/>
        </p:nvSpPr>
        <p:spPr>
          <a:xfrm>
            <a:off x="381000" y="609600"/>
            <a:ext cx="8382000" cy="914400"/>
          </a:xfrm>
          <a:prstGeom prst="rect">
            <a:avLst/>
          </a:prstGeom>
        </p:spPr>
        <p:txBody>
          <a:bodyPr vert="horz" anchor="ctr">
            <a:noAutofit/>
          </a:bodyPr>
          <a:lstStyle/>
          <a:p>
            <a:pPr algn="ctr" fontAlgn="auto">
              <a:spcAft>
                <a:spcPts val="0"/>
              </a:spcAft>
              <a:defRPr/>
            </a:pPr>
            <a:r>
              <a:rPr lang="it-IT" sz="3200" dirty="0" smtClean="0">
                <a:latin typeface="Calibri" pitchFamily="34" charset="0"/>
                <a:ea typeface="+mj-ea"/>
                <a:cs typeface="+mj-cs"/>
              </a:rPr>
              <a:t>GSNL 1.0 (2007-2014)</a:t>
            </a:r>
            <a:endParaRPr lang="it-IT" sz="3200" dirty="0">
              <a:latin typeface="Calibri" pitchFamily="34" charset="0"/>
              <a:ea typeface="+mj-ea"/>
              <a:cs typeface="+mj-cs"/>
            </a:endParaRPr>
          </a:p>
        </p:txBody>
      </p:sp>
      <p:cxnSp>
        <p:nvCxnSpPr>
          <p:cNvPr id="42" name="Straight Arrow Connector 37"/>
          <p:cNvCxnSpPr/>
          <p:nvPr/>
        </p:nvCxnSpPr>
        <p:spPr>
          <a:xfrm>
            <a:off x="2698142" y="3820350"/>
            <a:ext cx="441960" cy="751650"/>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38"/>
          <p:cNvCxnSpPr>
            <a:stCxn id="27" idx="2"/>
            <a:endCxn id="55" idx="0"/>
          </p:cNvCxnSpPr>
          <p:nvPr/>
        </p:nvCxnSpPr>
        <p:spPr>
          <a:xfrm flipH="1">
            <a:off x="4152900" y="3820350"/>
            <a:ext cx="25722" cy="783452"/>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39"/>
          <p:cNvCxnSpPr/>
          <p:nvPr/>
        </p:nvCxnSpPr>
        <p:spPr>
          <a:xfrm flipH="1">
            <a:off x="5197502" y="3820350"/>
            <a:ext cx="472440" cy="751650"/>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sp>
        <p:nvSpPr>
          <p:cNvPr id="55" name="Parallelogramma 54"/>
          <p:cNvSpPr/>
          <p:nvPr/>
        </p:nvSpPr>
        <p:spPr>
          <a:xfrm flipH="1">
            <a:off x="3108298" y="4603802"/>
            <a:ext cx="2089204" cy="806398"/>
          </a:xfrm>
          <a:prstGeom prst="parallelogram">
            <a:avLst>
              <a:gd name="adj" fmla="val 0"/>
            </a:avLst>
          </a:prstGeom>
          <a:effectLst>
            <a:glow rad="635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chemeClr val="tx1"/>
                </a:solidFill>
                <a:latin typeface="Arial" pitchFamily="34" charset="0"/>
                <a:cs typeface="Arial" pitchFamily="34" charset="0"/>
              </a:rPr>
              <a:t>Scientific literature</a:t>
            </a:r>
            <a:endParaRPr lang="it-IT" sz="16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304800" y="457200"/>
            <a:ext cx="8458200" cy="914400"/>
          </a:xfrm>
          <a:prstGeom prst="rect">
            <a:avLst/>
          </a:prstGeom>
        </p:spPr>
        <p:txBody>
          <a:bodyPr vert="horz" anchor="ctr">
            <a:noAutofit/>
          </a:bodyPr>
          <a:lstStyle/>
          <a:p>
            <a:pPr lvl="0" algn="ctr" fontAlgn="auto">
              <a:spcAft>
                <a:spcPts val="0"/>
              </a:spcAft>
              <a:defRPr/>
            </a:pPr>
            <a:r>
              <a:rPr lang="it-IT" sz="3600" dirty="0" smtClean="0">
                <a:latin typeface="Calibri" pitchFamily="34" charset="0"/>
                <a:ea typeface="+mj-ea"/>
                <a:cs typeface="+mj-cs"/>
              </a:rPr>
              <a:t>The 2014 </a:t>
            </a:r>
            <a:r>
              <a:rPr lang="it-IT" sz="3600" dirty="0" err="1" smtClean="0">
                <a:latin typeface="Calibri" pitchFamily="34" charset="0"/>
                <a:ea typeface="+mj-ea"/>
                <a:cs typeface="+mj-cs"/>
              </a:rPr>
              <a:t>Bardabunga</a:t>
            </a:r>
            <a:r>
              <a:rPr lang="it-IT" sz="3600" dirty="0" smtClean="0">
                <a:latin typeface="Calibri" pitchFamily="34" charset="0"/>
                <a:ea typeface="+mj-ea"/>
                <a:cs typeface="+mj-cs"/>
              </a:rPr>
              <a:t> </a:t>
            </a:r>
            <a:r>
              <a:rPr lang="it-IT" sz="3600" dirty="0" err="1" smtClean="0">
                <a:latin typeface="Calibri" pitchFamily="34" charset="0"/>
                <a:ea typeface="+mj-ea"/>
                <a:cs typeface="+mj-cs"/>
              </a:rPr>
              <a:t>eruption</a:t>
            </a:r>
            <a:endParaRPr lang="it-IT" sz="3600" dirty="0">
              <a:latin typeface="Calibri" pitchFamily="34" charset="0"/>
              <a:ea typeface="+mj-ea"/>
              <a:cs typeface="+mj-cs"/>
            </a:endParaRPr>
          </a:p>
        </p:txBody>
      </p:sp>
      <p:pic>
        <p:nvPicPr>
          <p:cNvPr id="7170" name="Picture 2" descr="Háskóli Íslands"/>
          <p:cNvPicPr>
            <a:picLocks noChangeAspect="1" noChangeArrowheads="1"/>
          </p:cNvPicPr>
          <p:nvPr/>
        </p:nvPicPr>
        <p:blipFill>
          <a:blip r:embed="rId3" cstate="screen"/>
          <a:srcRect/>
          <a:stretch>
            <a:fillRect/>
          </a:stretch>
        </p:blipFill>
        <p:spPr bwMode="auto">
          <a:xfrm>
            <a:off x="0" y="2971800"/>
            <a:ext cx="9112469" cy="3886200"/>
          </a:xfrm>
          <a:prstGeom prst="rect">
            <a:avLst/>
          </a:prstGeom>
          <a:noFill/>
        </p:spPr>
      </p:pic>
      <p:pic>
        <p:nvPicPr>
          <p:cNvPr id="6" name="Picture 3" descr="Sigmundsson_et_al_Extended_data_item1.jpg"/>
          <p:cNvPicPr>
            <a:picLocks noChangeAspect="1"/>
          </p:cNvPicPr>
          <p:nvPr/>
        </p:nvPicPr>
        <p:blipFill>
          <a:blip r:embed="rId4" cstate="screen">
            <a:extLst>
              <a:ext uri="{28A0092B-C50C-407E-A947-70E740481C1C}">
                <a14:useLocalDpi xmlns="" xmlns:a14="http://schemas.microsoft.com/office/drawing/2010/main" val="0"/>
              </a:ext>
            </a:extLst>
          </a:blip>
          <a:srcRect/>
          <a:stretch>
            <a:fillRect/>
          </a:stretch>
        </p:blipFill>
        <p:spPr>
          <a:xfrm>
            <a:off x="88205" y="1295400"/>
            <a:ext cx="3112195" cy="2057400"/>
          </a:xfrm>
          <a:prstGeom prst="rect">
            <a:avLst/>
          </a:prstGeom>
        </p:spPr>
      </p:pic>
      <p:sp>
        <p:nvSpPr>
          <p:cNvPr id="5" name="CasellaDiTesto 4"/>
          <p:cNvSpPr txBox="1"/>
          <p:nvPr/>
        </p:nvSpPr>
        <p:spPr>
          <a:xfrm>
            <a:off x="3352800" y="1295401"/>
            <a:ext cx="5638800" cy="1785104"/>
          </a:xfrm>
          <a:prstGeom prst="rect">
            <a:avLst/>
          </a:prstGeom>
          <a:noFill/>
        </p:spPr>
        <p:txBody>
          <a:bodyPr wrap="square" rtlCol="0">
            <a:spAutoFit/>
          </a:bodyPr>
          <a:lstStyle/>
          <a:p>
            <a:r>
              <a:rPr lang="it-IT" sz="2200" dirty="0" err="1" smtClean="0">
                <a:solidFill>
                  <a:prstClr val="black"/>
                </a:solidFill>
                <a:latin typeface="Calibri" pitchFamily="34" charset="0"/>
                <a:cs typeface="Arial" pitchFamily="34" charset="0"/>
              </a:rPr>
              <a:t>Eruption</a:t>
            </a:r>
            <a:r>
              <a:rPr lang="it-IT" sz="2200" dirty="0" smtClean="0">
                <a:solidFill>
                  <a:prstClr val="black"/>
                </a:solidFill>
                <a:latin typeface="Calibri" pitchFamily="34" charset="0"/>
                <a:cs typeface="Arial" pitchFamily="34" charset="0"/>
              </a:rPr>
              <a:t> </a:t>
            </a:r>
            <a:r>
              <a:rPr lang="it-IT" sz="2200" dirty="0" err="1" smtClean="0">
                <a:solidFill>
                  <a:prstClr val="black"/>
                </a:solidFill>
                <a:latin typeface="Calibri" pitchFamily="34" charset="0"/>
                <a:cs typeface="Arial" pitchFamily="34" charset="0"/>
              </a:rPr>
              <a:t>starts</a:t>
            </a:r>
            <a:r>
              <a:rPr lang="it-IT" sz="2200" dirty="0" smtClean="0">
                <a:solidFill>
                  <a:prstClr val="black"/>
                </a:solidFill>
                <a:latin typeface="Calibri" pitchFamily="34" charset="0"/>
                <a:cs typeface="Arial" pitchFamily="34" charset="0"/>
              </a:rPr>
              <a:t> August 16, 2014 under a </a:t>
            </a:r>
            <a:r>
              <a:rPr lang="en-US" sz="2200" dirty="0" smtClean="0">
                <a:solidFill>
                  <a:prstClr val="black"/>
                </a:solidFill>
                <a:latin typeface="Calibri" pitchFamily="34" charset="0"/>
                <a:cs typeface="Arial" pitchFamily="34" charset="0"/>
              </a:rPr>
              <a:t>800 m - thick ice cap. </a:t>
            </a:r>
          </a:p>
          <a:p>
            <a:r>
              <a:rPr lang="en-US" sz="2200" dirty="0" smtClean="0">
                <a:solidFill>
                  <a:prstClr val="black"/>
                </a:solidFill>
                <a:latin typeface="Calibri" pitchFamily="34" charset="0"/>
                <a:cs typeface="Arial" pitchFamily="34" charset="0"/>
              </a:rPr>
              <a:t>The possibility of a disastrous eruption as for </a:t>
            </a:r>
            <a:r>
              <a:rPr lang="en-US" sz="2200" dirty="0" err="1" smtClean="0">
                <a:solidFill>
                  <a:prstClr val="black"/>
                </a:solidFill>
                <a:latin typeface="Calibri" pitchFamily="34" charset="0"/>
                <a:cs typeface="Arial" pitchFamily="34" charset="0"/>
              </a:rPr>
              <a:t>Eyjafjallajokull</a:t>
            </a:r>
            <a:r>
              <a:rPr lang="en-US" sz="2200" dirty="0" smtClean="0">
                <a:solidFill>
                  <a:prstClr val="black"/>
                </a:solidFill>
                <a:latin typeface="Calibri" pitchFamily="34" charset="0"/>
                <a:cs typeface="Arial" pitchFamily="34" charset="0"/>
              </a:rPr>
              <a:t> in 2010, prompted for red alert.</a:t>
            </a:r>
          </a:p>
          <a:p>
            <a:endParaRPr lang="it-IT" sz="2200" dirty="0" smtClean="0"/>
          </a:p>
        </p:txBody>
      </p:sp>
      <p:pic>
        <p:nvPicPr>
          <p:cNvPr id="1026" name="Picture 2"/>
          <p:cNvPicPr>
            <a:picLocks noChangeAspect="1" noChangeArrowheads="1"/>
          </p:cNvPicPr>
          <p:nvPr/>
        </p:nvPicPr>
        <p:blipFill>
          <a:blip r:embed="rId5" cstate="screen"/>
          <a:srcRect/>
          <a:stretch>
            <a:fillRect/>
          </a:stretch>
        </p:blipFill>
        <p:spPr bwMode="auto">
          <a:xfrm>
            <a:off x="0" y="4856629"/>
            <a:ext cx="3581400" cy="20013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304800" y="457200"/>
            <a:ext cx="8458200" cy="914400"/>
          </a:xfrm>
          <a:prstGeom prst="rect">
            <a:avLst/>
          </a:prstGeom>
        </p:spPr>
        <p:txBody>
          <a:bodyPr vert="horz" anchor="ctr">
            <a:noAutofit/>
          </a:bodyPr>
          <a:lstStyle/>
          <a:p>
            <a:pPr lvl="0" algn="ctr" fontAlgn="auto">
              <a:spcAft>
                <a:spcPts val="0"/>
              </a:spcAft>
              <a:defRPr/>
            </a:pPr>
            <a:r>
              <a:rPr lang="it-IT" sz="3600" dirty="0" err="1" smtClean="0">
                <a:latin typeface="Calibri" pitchFamily="34" charset="0"/>
                <a:ea typeface="+mj-ea"/>
                <a:cs typeface="+mj-cs"/>
              </a:rPr>
              <a:t>Supersites</a:t>
            </a:r>
            <a:r>
              <a:rPr lang="it-IT" sz="3600" dirty="0" smtClean="0">
                <a:latin typeface="Calibri" pitchFamily="34" charset="0"/>
                <a:ea typeface="+mj-ea"/>
                <a:cs typeface="+mj-cs"/>
              </a:rPr>
              <a:t> </a:t>
            </a:r>
            <a:r>
              <a:rPr lang="it-IT" sz="3600" dirty="0" err="1" smtClean="0">
                <a:latin typeface="Calibri" pitchFamily="34" charset="0"/>
                <a:ea typeface="+mj-ea"/>
                <a:cs typeface="+mj-cs"/>
              </a:rPr>
              <a:t>results</a:t>
            </a:r>
            <a:r>
              <a:rPr lang="it-IT" sz="3600" dirty="0" smtClean="0">
                <a:latin typeface="Calibri" pitchFamily="34" charset="0"/>
                <a:ea typeface="+mj-ea"/>
                <a:cs typeface="+mj-cs"/>
              </a:rPr>
              <a:t>: the </a:t>
            </a:r>
            <a:r>
              <a:rPr lang="it-IT" sz="3600" dirty="0" err="1" smtClean="0">
                <a:latin typeface="Calibri" pitchFamily="34" charset="0"/>
                <a:ea typeface="+mj-ea"/>
                <a:cs typeface="+mj-cs"/>
              </a:rPr>
              <a:t>Bardabunga</a:t>
            </a:r>
            <a:r>
              <a:rPr lang="it-IT" sz="3600" dirty="0" smtClean="0">
                <a:latin typeface="Calibri" pitchFamily="34" charset="0"/>
                <a:ea typeface="+mj-ea"/>
                <a:cs typeface="+mj-cs"/>
              </a:rPr>
              <a:t> </a:t>
            </a:r>
            <a:r>
              <a:rPr lang="it-IT" sz="3600" dirty="0" err="1" smtClean="0">
                <a:latin typeface="Calibri" pitchFamily="34" charset="0"/>
                <a:ea typeface="+mj-ea"/>
                <a:cs typeface="+mj-cs"/>
              </a:rPr>
              <a:t>eruption</a:t>
            </a:r>
            <a:endParaRPr lang="it-IT" sz="3600" dirty="0">
              <a:latin typeface="Calibri" pitchFamily="34" charset="0"/>
              <a:ea typeface="+mj-ea"/>
              <a:cs typeface="+mj-cs"/>
            </a:endParaRPr>
          </a:p>
        </p:txBody>
      </p:sp>
      <p:pic>
        <p:nvPicPr>
          <p:cNvPr id="8" name="Picture 3" descr="Sigmundsson_et_al_Extended_data_item1.jpg"/>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371600" y="1392061"/>
            <a:ext cx="6248400" cy="4755208"/>
          </a:xfrm>
          <a:prstGeom prst="rect">
            <a:avLst/>
          </a:prstGeom>
        </p:spPr>
      </p:pic>
      <p:sp>
        <p:nvSpPr>
          <p:cNvPr id="5" name="CasellaDiTesto 4"/>
          <p:cNvSpPr txBox="1"/>
          <p:nvPr/>
        </p:nvSpPr>
        <p:spPr>
          <a:xfrm>
            <a:off x="685800" y="6248400"/>
            <a:ext cx="7620000" cy="430887"/>
          </a:xfrm>
          <a:prstGeom prst="rect">
            <a:avLst/>
          </a:prstGeom>
          <a:noFill/>
        </p:spPr>
        <p:txBody>
          <a:bodyPr wrap="square" rtlCol="0">
            <a:spAutoFit/>
          </a:bodyPr>
          <a:lstStyle/>
          <a:p>
            <a:pPr algn="ctr"/>
            <a:r>
              <a:rPr lang="it-IT" sz="2200" dirty="0" err="1" smtClean="0"/>
              <a:t>Very</a:t>
            </a:r>
            <a:r>
              <a:rPr lang="it-IT" sz="2200" dirty="0" smtClean="0"/>
              <a:t> </a:t>
            </a:r>
            <a:r>
              <a:rPr lang="it-IT" sz="2200" dirty="0" err="1" smtClean="0"/>
              <a:t>good</a:t>
            </a:r>
            <a:r>
              <a:rPr lang="it-IT" sz="2200" dirty="0" smtClean="0"/>
              <a:t> EO data </a:t>
            </a:r>
            <a:r>
              <a:rPr lang="it-IT" sz="2200" dirty="0" err="1" smtClean="0"/>
              <a:t>coverage</a:t>
            </a:r>
            <a:r>
              <a:rPr lang="it-IT" sz="2200" dirty="0" smtClean="0"/>
              <a:t> </a:t>
            </a:r>
            <a:r>
              <a:rPr lang="it-IT" sz="2200" dirty="0" err="1" smtClean="0"/>
              <a:t>through</a:t>
            </a:r>
            <a:r>
              <a:rPr lang="it-IT" sz="2200" dirty="0" smtClean="0"/>
              <a:t> the Supersite</a:t>
            </a:r>
          </a:p>
        </p:txBody>
      </p:sp>
      <p:sp>
        <p:nvSpPr>
          <p:cNvPr id="6" name="Ovale 5"/>
          <p:cNvSpPr/>
          <p:nvPr/>
        </p:nvSpPr>
        <p:spPr>
          <a:xfrm>
            <a:off x="4343400" y="3200400"/>
            <a:ext cx="838200" cy="838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81000" y="6096000"/>
            <a:ext cx="8610600" cy="430887"/>
          </a:xfrm>
          <a:prstGeom prst="rect">
            <a:avLst/>
          </a:prstGeom>
          <a:noFill/>
        </p:spPr>
        <p:txBody>
          <a:bodyPr wrap="square" rtlCol="0">
            <a:spAutoFit/>
          </a:bodyPr>
          <a:lstStyle/>
          <a:p>
            <a:r>
              <a:rPr lang="it-IT" sz="2200" b="1" dirty="0" smtClean="0"/>
              <a:t>Radar data show the magma </a:t>
            </a:r>
            <a:r>
              <a:rPr lang="it-IT" sz="2200" b="1" dirty="0" err="1" smtClean="0"/>
              <a:t>is</a:t>
            </a:r>
            <a:r>
              <a:rPr lang="it-IT" sz="2200" b="1" dirty="0" smtClean="0"/>
              <a:t> </a:t>
            </a:r>
            <a:r>
              <a:rPr lang="it-IT" sz="2200" b="1" dirty="0" err="1" smtClean="0"/>
              <a:t>migrating</a:t>
            </a:r>
            <a:r>
              <a:rPr lang="it-IT" sz="2200" b="1" dirty="0" smtClean="0"/>
              <a:t> out </a:t>
            </a:r>
            <a:r>
              <a:rPr lang="it-IT" sz="2200" b="1" dirty="0" err="1" smtClean="0"/>
              <a:t>of</a:t>
            </a:r>
            <a:r>
              <a:rPr lang="it-IT" sz="2200" b="1" dirty="0" smtClean="0"/>
              <a:t> the </a:t>
            </a:r>
            <a:r>
              <a:rPr lang="it-IT" sz="2200" b="1" dirty="0" err="1" smtClean="0"/>
              <a:t>ice</a:t>
            </a:r>
            <a:r>
              <a:rPr lang="it-IT" sz="2200" b="1" dirty="0" smtClean="0"/>
              <a:t> </a:t>
            </a:r>
            <a:r>
              <a:rPr lang="it-IT" sz="2200" b="1" dirty="0" err="1" smtClean="0"/>
              <a:t>cap</a:t>
            </a:r>
            <a:endParaRPr lang="it-IT" sz="2200" b="1" dirty="0" smtClean="0"/>
          </a:p>
        </p:txBody>
      </p:sp>
      <p:sp>
        <p:nvSpPr>
          <p:cNvPr id="7" name="Titolo 1"/>
          <p:cNvSpPr txBox="1">
            <a:spLocks/>
          </p:cNvSpPr>
          <p:nvPr/>
        </p:nvSpPr>
        <p:spPr>
          <a:xfrm>
            <a:off x="304800" y="457200"/>
            <a:ext cx="8458200" cy="914400"/>
          </a:xfrm>
          <a:prstGeom prst="rect">
            <a:avLst/>
          </a:prstGeom>
        </p:spPr>
        <p:txBody>
          <a:bodyPr vert="horz" anchor="ctr">
            <a:noAutofit/>
          </a:bodyPr>
          <a:lstStyle/>
          <a:p>
            <a:pPr lvl="0" algn="ctr" fontAlgn="auto">
              <a:spcAft>
                <a:spcPts val="0"/>
              </a:spcAft>
              <a:defRPr/>
            </a:pPr>
            <a:r>
              <a:rPr lang="it-IT" sz="3600" dirty="0" smtClean="0">
                <a:latin typeface="Calibri" pitchFamily="34" charset="0"/>
                <a:ea typeface="+mj-ea"/>
                <a:cs typeface="+mj-cs"/>
              </a:rPr>
              <a:t>Satellite data monitor the </a:t>
            </a:r>
            <a:r>
              <a:rPr lang="it-IT" sz="3600" dirty="0" err="1" smtClean="0">
                <a:latin typeface="Calibri" pitchFamily="34" charset="0"/>
                <a:ea typeface="+mj-ea"/>
                <a:cs typeface="+mj-cs"/>
              </a:rPr>
              <a:t>eruption</a:t>
            </a:r>
            <a:endParaRPr lang="it-IT" sz="3600" dirty="0">
              <a:latin typeface="Calibri" pitchFamily="34" charset="0"/>
              <a:ea typeface="+mj-ea"/>
              <a:cs typeface="+mj-cs"/>
            </a:endParaRPr>
          </a:p>
        </p:txBody>
      </p:sp>
      <p:pic>
        <p:nvPicPr>
          <p:cNvPr id="72706" name="Picture 2" descr="Háskóli Íslands"/>
          <p:cNvPicPr>
            <a:picLocks noChangeAspect="1" noChangeArrowheads="1"/>
          </p:cNvPicPr>
          <p:nvPr/>
        </p:nvPicPr>
        <p:blipFill>
          <a:blip r:embed="rId3" cstate="screen"/>
          <a:srcRect/>
          <a:stretch>
            <a:fillRect/>
          </a:stretch>
        </p:blipFill>
        <p:spPr bwMode="auto">
          <a:xfrm>
            <a:off x="1295400" y="1326202"/>
            <a:ext cx="6810569" cy="476979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715000" y="1676400"/>
            <a:ext cx="3200400" cy="4093428"/>
          </a:xfrm>
          <a:prstGeom prst="rect">
            <a:avLst/>
          </a:prstGeom>
          <a:noFill/>
        </p:spPr>
        <p:txBody>
          <a:bodyPr wrap="square" rtlCol="0">
            <a:spAutoFit/>
          </a:bodyPr>
          <a:lstStyle/>
          <a:p>
            <a:r>
              <a:rPr lang="it-IT" sz="2000" dirty="0" smtClean="0"/>
              <a:t>The </a:t>
            </a:r>
            <a:r>
              <a:rPr lang="it-IT" sz="2000" dirty="0" err="1" smtClean="0"/>
              <a:t>international</a:t>
            </a:r>
            <a:r>
              <a:rPr lang="it-IT" sz="2000" dirty="0" smtClean="0"/>
              <a:t> </a:t>
            </a:r>
            <a:r>
              <a:rPr lang="it-IT" sz="2000" dirty="0" err="1" smtClean="0"/>
              <a:t>scientific</a:t>
            </a:r>
            <a:r>
              <a:rPr lang="it-IT" sz="2000" dirty="0" smtClean="0"/>
              <a:t> team </a:t>
            </a:r>
            <a:r>
              <a:rPr lang="it-IT" sz="2000" dirty="0" err="1" smtClean="0"/>
              <a:t>of</a:t>
            </a:r>
            <a:r>
              <a:rPr lang="it-IT" sz="2000" dirty="0" smtClean="0"/>
              <a:t> the Iceland Supersite </a:t>
            </a:r>
            <a:r>
              <a:rPr lang="it-IT" sz="2000" dirty="0" err="1" smtClean="0"/>
              <a:t>analysed</a:t>
            </a:r>
            <a:r>
              <a:rPr lang="it-IT" sz="2000" dirty="0" smtClean="0"/>
              <a:t> </a:t>
            </a:r>
            <a:r>
              <a:rPr lang="it-IT" sz="2000" dirty="0" err="1" smtClean="0"/>
              <a:t>many</a:t>
            </a:r>
            <a:r>
              <a:rPr lang="it-IT" sz="2000" dirty="0" smtClean="0"/>
              <a:t> </a:t>
            </a:r>
            <a:r>
              <a:rPr lang="it-IT" sz="2000" dirty="0" err="1" smtClean="0"/>
              <a:t>different</a:t>
            </a:r>
            <a:r>
              <a:rPr lang="it-IT" sz="2000" dirty="0" smtClean="0"/>
              <a:t> </a:t>
            </a:r>
            <a:r>
              <a:rPr lang="it-IT" sz="2000" dirty="0" err="1" smtClean="0"/>
              <a:t>datasets</a:t>
            </a:r>
            <a:r>
              <a:rPr lang="it-IT" sz="2000" dirty="0" smtClean="0"/>
              <a:t>, and </a:t>
            </a:r>
            <a:r>
              <a:rPr lang="it-IT" sz="2000" dirty="0" err="1" smtClean="0"/>
              <a:t>eventually</a:t>
            </a:r>
            <a:r>
              <a:rPr lang="it-IT" sz="2000" dirty="0" smtClean="0"/>
              <a:t> </a:t>
            </a:r>
            <a:r>
              <a:rPr lang="it-IT" sz="2000" dirty="0" err="1" smtClean="0"/>
              <a:t>confirmed</a:t>
            </a:r>
            <a:r>
              <a:rPr lang="it-IT" sz="2000" dirty="0" smtClean="0"/>
              <a:t> </a:t>
            </a:r>
            <a:r>
              <a:rPr lang="it-IT" sz="2000" dirty="0" err="1" smtClean="0"/>
              <a:t>that</a:t>
            </a:r>
            <a:r>
              <a:rPr lang="it-IT" sz="2000" dirty="0" smtClean="0"/>
              <a:t> magma </a:t>
            </a:r>
            <a:r>
              <a:rPr lang="it-IT" sz="2000" dirty="0" err="1" smtClean="0"/>
              <a:t>was</a:t>
            </a:r>
            <a:r>
              <a:rPr lang="it-IT" sz="2000" dirty="0" smtClean="0"/>
              <a:t> </a:t>
            </a:r>
            <a:r>
              <a:rPr lang="it-IT" sz="2000" dirty="0" err="1" smtClean="0"/>
              <a:t>moving</a:t>
            </a:r>
            <a:r>
              <a:rPr lang="it-IT" sz="2000" dirty="0" smtClean="0"/>
              <a:t> </a:t>
            </a:r>
            <a:r>
              <a:rPr lang="it-IT" sz="2000" dirty="0" err="1" smtClean="0"/>
              <a:t>outside</a:t>
            </a:r>
            <a:r>
              <a:rPr lang="it-IT" sz="2000" dirty="0" smtClean="0"/>
              <a:t> </a:t>
            </a:r>
            <a:r>
              <a:rPr lang="it-IT" sz="2000" dirty="0" err="1" smtClean="0"/>
              <a:t>of</a:t>
            </a:r>
            <a:r>
              <a:rPr lang="it-IT" sz="2000" dirty="0" smtClean="0"/>
              <a:t> the </a:t>
            </a:r>
            <a:r>
              <a:rPr lang="it-IT" sz="2000" dirty="0" err="1" smtClean="0"/>
              <a:t>ice</a:t>
            </a:r>
            <a:r>
              <a:rPr lang="it-IT" sz="2000" dirty="0" smtClean="0"/>
              <a:t> cap.</a:t>
            </a:r>
          </a:p>
          <a:p>
            <a:endParaRPr lang="it-IT" sz="2000" dirty="0" smtClean="0"/>
          </a:p>
          <a:p>
            <a:r>
              <a:rPr lang="it-IT" sz="2000" dirty="0" err="1" smtClean="0"/>
              <a:t>This</a:t>
            </a:r>
            <a:r>
              <a:rPr lang="it-IT" sz="2000" dirty="0" smtClean="0"/>
              <a:t> </a:t>
            </a:r>
            <a:r>
              <a:rPr lang="it-IT" sz="2000" dirty="0" err="1" smtClean="0"/>
              <a:t>strongly</a:t>
            </a:r>
            <a:r>
              <a:rPr lang="it-IT" sz="2000" dirty="0" smtClean="0"/>
              <a:t> </a:t>
            </a:r>
            <a:r>
              <a:rPr lang="it-IT" sz="2000" dirty="0" err="1" smtClean="0"/>
              <a:t>reduced</a:t>
            </a:r>
            <a:r>
              <a:rPr lang="it-IT" sz="2000" dirty="0" smtClean="0"/>
              <a:t> the </a:t>
            </a:r>
            <a:r>
              <a:rPr lang="it-IT" sz="2000" dirty="0" err="1" smtClean="0"/>
              <a:t>risk</a:t>
            </a:r>
            <a:r>
              <a:rPr lang="it-IT" sz="2000" dirty="0" smtClean="0"/>
              <a:t> </a:t>
            </a:r>
            <a:r>
              <a:rPr lang="it-IT" sz="2000" dirty="0" err="1" smtClean="0"/>
              <a:t>of</a:t>
            </a:r>
            <a:r>
              <a:rPr lang="it-IT" sz="2000" dirty="0" smtClean="0"/>
              <a:t> high </a:t>
            </a:r>
            <a:r>
              <a:rPr lang="it-IT" sz="2000" dirty="0" err="1" smtClean="0"/>
              <a:t>ash</a:t>
            </a:r>
            <a:r>
              <a:rPr lang="it-IT" sz="2000" dirty="0" smtClean="0"/>
              <a:t> </a:t>
            </a:r>
            <a:r>
              <a:rPr lang="it-IT" sz="2000" dirty="0" err="1" smtClean="0"/>
              <a:t>clouds</a:t>
            </a:r>
            <a:r>
              <a:rPr lang="it-IT" sz="2000" dirty="0" smtClean="0"/>
              <a:t>.</a:t>
            </a:r>
          </a:p>
          <a:p>
            <a:endParaRPr lang="it-IT" sz="2000" dirty="0" smtClean="0"/>
          </a:p>
          <a:p>
            <a:r>
              <a:rPr lang="it-IT" sz="2000" dirty="0" err="1" smtClean="0"/>
              <a:t>Alert</a:t>
            </a:r>
            <a:r>
              <a:rPr lang="it-IT" sz="2000" dirty="0" smtClean="0"/>
              <a:t> </a:t>
            </a:r>
            <a:r>
              <a:rPr lang="it-IT" sz="2000" dirty="0" err="1" smtClean="0"/>
              <a:t>level</a:t>
            </a:r>
            <a:r>
              <a:rPr lang="it-IT" sz="2000" dirty="0" smtClean="0"/>
              <a:t> </a:t>
            </a:r>
            <a:r>
              <a:rPr lang="it-IT" sz="2000" dirty="0" err="1" smtClean="0"/>
              <a:t>soon</a:t>
            </a:r>
            <a:r>
              <a:rPr lang="it-IT" sz="2000" dirty="0" smtClean="0"/>
              <a:t> </a:t>
            </a:r>
            <a:r>
              <a:rPr lang="it-IT" sz="2000" dirty="0" err="1" smtClean="0"/>
              <a:t>moved</a:t>
            </a:r>
            <a:r>
              <a:rPr lang="it-IT" sz="2000" dirty="0" smtClean="0"/>
              <a:t> </a:t>
            </a:r>
            <a:r>
              <a:rPr lang="it-IT" sz="2000" dirty="0" err="1" smtClean="0"/>
              <a:t>from</a:t>
            </a:r>
            <a:r>
              <a:rPr lang="it-IT" sz="2000" dirty="0" smtClean="0"/>
              <a:t> </a:t>
            </a:r>
            <a:r>
              <a:rPr lang="it-IT" sz="2000" dirty="0" err="1" smtClean="0"/>
              <a:t>red</a:t>
            </a:r>
            <a:r>
              <a:rPr lang="it-IT" sz="2000" dirty="0" smtClean="0"/>
              <a:t> </a:t>
            </a:r>
            <a:r>
              <a:rPr lang="it-IT" sz="2000" dirty="0" err="1" smtClean="0"/>
              <a:t>to</a:t>
            </a:r>
            <a:r>
              <a:rPr lang="it-IT" sz="2000" dirty="0" smtClean="0"/>
              <a:t> </a:t>
            </a:r>
            <a:r>
              <a:rPr lang="it-IT" sz="2000" dirty="0" err="1" smtClean="0"/>
              <a:t>orange</a:t>
            </a:r>
            <a:r>
              <a:rPr lang="it-IT" sz="2000" dirty="0" smtClean="0"/>
              <a:t>.</a:t>
            </a:r>
          </a:p>
        </p:txBody>
      </p:sp>
      <p:sp>
        <p:nvSpPr>
          <p:cNvPr id="7" name="Titolo 1"/>
          <p:cNvSpPr txBox="1">
            <a:spLocks/>
          </p:cNvSpPr>
          <p:nvPr/>
        </p:nvSpPr>
        <p:spPr>
          <a:xfrm>
            <a:off x="304800" y="457200"/>
            <a:ext cx="8458200" cy="914400"/>
          </a:xfrm>
          <a:prstGeom prst="rect">
            <a:avLst/>
          </a:prstGeom>
        </p:spPr>
        <p:txBody>
          <a:bodyPr vert="horz" anchor="ctr">
            <a:noAutofit/>
          </a:bodyPr>
          <a:lstStyle/>
          <a:p>
            <a:pPr lvl="0" algn="ctr" fontAlgn="auto">
              <a:spcAft>
                <a:spcPts val="0"/>
              </a:spcAft>
              <a:defRPr/>
            </a:pPr>
            <a:r>
              <a:rPr lang="it-IT" sz="3600" dirty="0" smtClean="0">
                <a:latin typeface="Calibri" pitchFamily="34" charset="0"/>
                <a:ea typeface="+mj-ea"/>
                <a:cs typeface="+mj-cs"/>
              </a:rPr>
              <a:t>A team work</a:t>
            </a:r>
            <a:endParaRPr lang="it-IT" sz="3600" dirty="0">
              <a:latin typeface="Calibri" pitchFamily="34" charset="0"/>
              <a:ea typeface="+mj-ea"/>
              <a:cs typeface="+mj-cs"/>
            </a:endParaRPr>
          </a:p>
        </p:txBody>
      </p:sp>
      <p:pic>
        <p:nvPicPr>
          <p:cNvPr id="6" name="Picture 3"/>
          <p:cNvPicPr>
            <a:picLocks noChangeAspect="1"/>
          </p:cNvPicPr>
          <p:nvPr/>
        </p:nvPicPr>
        <p:blipFill>
          <a:blip r:embed="rId3" cstate="screen"/>
          <a:srcRect/>
          <a:stretch>
            <a:fillRect/>
          </a:stretch>
        </p:blipFill>
        <p:spPr>
          <a:xfrm>
            <a:off x="48622" y="1676400"/>
            <a:ext cx="5513978" cy="444565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04800" y="609600"/>
            <a:ext cx="8534400" cy="914400"/>
          </a:xfrm>
          <a:prstGeom prst="rect">
            <a:avLst/>
          </a:prstGeom>
        </p:spPr>
        <p:txBody>
          <a:bodyPr vert="horz" anchor="ctr">
            <a:normAutofit/>
          </a:bodyPr>
          <a:lstStyle/>
          <a:p>
            <a:pPr lvl="0" algn="ctr" fontAlgn="auto">
              <a:spcAft>
                <a:spcPts val="0"/>
              </a:spcAft>
              <a:defRPr/>
            </a:pPr>
            <a:r>
              <a:rPr lang="it-IT" sz="3200" noProof="0" dirty="0" smtClean="0">
                <a:solidFill>
                  <a:schemeClr val="tx2">
                    <a:lumMod val="50000"/>
                  </a:schemeClr>
                </a:solidFill>
                <a:latin typeface="Calibri" pitchFamily="34" charset="0"/>
                <a:ea typeface="+mj-ea"/>
                <a:cs typeface="+mj-cs"/>
              </a:rPr>
              <a:t>GPS and InSAR </a:t>
            </a:r>
            <a:r>
              <a:rPr lang="it-IT" sz="3200" noProof="0" dirty="0" err="1" smtClean="0">
                <a:solidFill>
                  <a:schemeClr val="tx2">
                    <a:lumMod val="50000"/>
                  </a:schemeClr>
                </a:solidFill>
                <a:latin typeface="Calibri" pitchFamily="34" charset="0"/>
                <a:ea typeface="+mj-ea"/>
                <a:cs typeface="+mj-cs"/>
              </a:rPr>
              <a:t>allowed</a:t>
            </a:r>
            <a:r>
              <a:rPr lang="it-IT" sz="3200" noProof="0" dirty="0" smtClean="0">
                <a:solidFill>
                  <a:schemeClr val="tx2">
                    <a:lumMod val="50000"/>
                  </a:schemeClr>
                </a:solidFill>
                <a:latin typeface="Calibri" pitchFamily="34" charset="0"/>
                <a:ea typeface="+mj-ea"/>
                <a:cs typeface="+mj-cs"/>
              </a:rPr>
              <a:t> modeling </a:t>
            </a:r>
            <a:r>
              <a:rPr lang="it-IT" sz="3200" noProof="0" dirty="0" err="1" smtClean="0">
                <a:solidFill>
                  <a:schemeClr val="tx2">
                    <a:lumMod val="50000"/>
                  </a:schemeClr>
                </a:solidFill>
                <a:latin typeface="Calibri" pitchFamily="34" charset="0"/>
                <a:ea typeface="+mj-ea"/>
                <a:cs typeface="+mj-cs"/>
              </a:rPr>
              <a:t>of</a:t>
            </a:r>
            <a:r>
              <a:rPr lang="it-IT" sz="3200" noProof="0" dirty="0" smtClean="0">
                <a:solidFill>
                  <a:schemeClr val="tx2">
                    <a:lumMod val="50000"/>
                  </a:schemeClr>
                </a:solidFill>
                <a:latin typeface="Calibri" pitchFamily="34" charset="0"/>
                <a:ea typeface="+mj-ea"/>
                <a:cs typeface="+mj-cs"/>
              </a:rPr>
              <a:t> the source</a:t>
            </a:r>
            <a:endParaRPr kumimoji="0" lang="it-IT" sz="3200" i="0" u="none" strike="noStrike" kern="1200" cap="none" spc="0" normalizeH="0" baseline="0" noProof="0" dirty="0">
              <a:ln>
                <a:noFill/>
              </a:ln>
              <a:solidFill>
                <a:schemeClr val="tx2">
                  <a:lumMod val="50000"/>
                </a:schemeClr>
              </a:solidFill>
              <a:effectLst/>
              <a:uLnTx/>
              <a:uFillTx/>
              <a:latin typeface="Calibri" pitchFamily="34" charset="0"/>
              <a:ea typeface="+mj-ea"/>
              <a:cs typeface="+mj-cs"/>
            </a:endParaRPr>
          </a:p>
        </p:txBody>
      </p:sp>
      <p:pic>
        <p:nvPicPr>
          <p:cNvPr id="5" name="Picture 5"/>
          <p:cNvPicPr>
            <a:picLocks noChangeAspect="1"/>
          </p:cNvPicPr>
          <p:nvPr/>
        </p:nvPicPr>
        <p:blipFill>
          <a:blip r:embed="rId3" cstate="screen">
            <a:extLst>
              <a:ext uri="{28A0092B-C50C-407E-A947-70E740481C1C}">
                <a14:useLocalDpi xmlns="" xmlns:a14="http://schemas.microsoft.com/office/drawing/2010/main" val="0"/>
              </a:ext>
            </a:extLst>
          </a:blip>
          <a:srcRect/>
          <a:stretch>
            <a:fillRect/>
          </a:stretch>
        </p:blipFill>
        <p:spPr>
          <a:xfrm>
            <a:off x="288363" y="1524000"/>
            <a:ext cx="8484420" cy="5356306"/>
          </a:xfrm>
          <a:prstGeom prst="rect">
            <a:avLst/>
          </a:prstGeom>
        </p:spPr>
      </p:pic>
      <p:pic>
        <p:nvPicPr>
          <p:cNvPr id="6" name="Picture 5" descr="FutureVolc logo_plain_whitebkg.PDF"/>
          <p:cNvPicPr>
            <a:picLocks noChangeAspect="1"/>
          </p:cNvPicPr>
          <p:nvPr/>
        </p:nvPicPr>
        <p:blipFill>
          <a:blip r:embed="rId4" cstate="screen"/>
          <a:stretch>
            <a:fillRect/>
          </a:stretch>
        </p:blipFill>
        <p:spPr>
          <a:xfrm>
            <a:off x="429572" y="5886451"/>
            <a:ext cx="1170628" cy="87797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gmundsson_Fig2.png"/>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228600" y="0"/>
            <a:ext cx="8746676" cy="6705600"/>
          </a:xfrm>
          <a:prstGeom prst="rect">
            <a:avLst/>
          </a:prstGeom>
        </p:spPr>
      </p:pic>
      <p:sp>
        <p:nvSpPr>
          <p:cNvPr id="3" name="Titolo 1"/>
          <p:cNvSpPr txBox="1">
            <a:spLocks/>
          </p:cNvSpPr>
          <p:nvPr/>
        </p:nvSpPr>
        <p:spPr>
          <a:xfrm>
            <a:off x="1066800" y="152400"/>
            <a:ext cx="1828800" cy="457200"/>
          </a:xfrm>
          <a:prstGeom prst="rect">
            <a:avLst/>
          </a:prstGeom>
          <a:solidFill>
            <a:schemeClr val="bg1"/>
          </a:solidFill>
        </p:spPr>
        <p:txBody>
          <a:bodyPr vert="horz" anchor="ctr">
            <a:normAutofit/>
          </a:bodyPr>
          <a:lstStyle/>
          <a:p>
            <a:pPr lvl="0" algn="ctr" fontAlgn="auto">
              <a:spcAft>
                <a:spcPts val="0"/>
              </a:spcAft>
              <a:defRPr/>
            </a:pPr>
            <a:r>
              <a:rPr lang="it-IT" sz="2400" b="1" noProof="0" dirty="0" smtClean="0">
                <a:solidFill>
                  <a:schemeClr val="tx2">
                    <a:lumMod val="50000"/>
                  </a:schemeClr>
                </a:solidFill>
                <a:latin typeface="Calibri" pitchFamily="34" charset="0"/>
                <a:ea typeface="+mj-ea"/>
                <a:cs typeface="+mj-cs"/>
              </a:rPr>
              <a:t>Energy</a:t>
            </a:r>
            <a:endParaRPr kumimoji="0" lang="it-IT" sz="2400" b="1" i="0" u="none" strike="noStrike" kern="1200" cap="none" spc="0" normalizeH="0" baseline="0" noProof="0" dirty="0">
              <a:ln>
                <a:noFill/>
              </a:ln>
              <a:solidFill>
                <a:schemeClr val="tx2">
                  <a:lumMod val="50000"/>
                </a:schemeClr>
              </a:solidFill>
              <a:effectLst/>
              <a:uLnTx/>
              <a:uFillTx/>
              <a:latin typeface="Calibri" pitchFamily="34" charset="0"/>
              <a:ea typeface="+mj-ea"/>
              <a:cs typeface="+mj-cs"/>
            </a:endParaRPr>
          </a:p>
        </p:txBody>
      </p:sp>
      <p:sp>
        <p:nvSpPr>
          <p:cNvPr id="4" name="Titolo 1"/>
          <p:cNvSpPr txBox="1">
            <a:spLocks/>
          </p:cNvSpPr>
          <p:nvPr/>
        </p:nvSpPr>
        <p:spPr>
          <a:xfrm>
            <a:off x="838200" y="2286000"/>
            <a:ext cx="1828800" cy="457200"/>
          </a:xfrm>
          <a:prstGeom prst="rect">
            <a:avLst/>
          </a:prstGeom>
          <a:solidFill>
            <a:schemeClr val="bg1"/>
          </a:solidFill>
        </p:spPr>
        <p:txBody>
          <a:bodyPr vert="horz" anchor="ctr">
            <a:normAutofit fontScale="85000" lnSpcReduction="10000"/>
          </a:bodyPr>
          <a:lstStyle/>
          <a:p>
            <a:pPr lvl="0" algn="ctr" fontAlgn="auto">
              <a:spcAft>
                <a:spcPts val="0"/>
              </a:spcAft>
              <a:defRPr/>
            </a:pPr>
            <a:r>
              <a:rPr lang="it-IT" sz="2400" b="1" noProof="0" dirty="0" err="1" smtClean="0">
                <a:solidFill>
                  <a:schemeClr val="tx2">
                    <a:lumMod val="50000"/>
                  </a:schemeClr>
                </a:solidFill>
                <a:latin typeface="Calibri" pitchFamily="34" charset="0"/>
                <a:ea typeface="+mj-ea"/>
                <a:cs typeface="+mj-cs"/>
              </a:rPr>
              <a:t>Dyke</a:t>
            </a:r>
            <a:r>
              <a:rPr lang="it-IT" sz="2400" b="1" noProof="0" dirty="0" smtClean="0">
                <a:solidFill>
                  <a:schemeClr val="tx2">
                    <a:lumMod val="50000"/>
                  </a:schemeClr>
                </a:solidFill>
                <a:latin typeface="Calibri" pitchFamily="34" charset="0"/>
                <a:ea typeface="+mj-ea"/>
                <a:cs typeface="+mj-cs"/>
              </a:rPr>
              <a:t> </a:t>
            </a:r>
            <a:r>
              <a:rPr lang="it-IT" sz="2400" b="1" noProof="0" dirty="0" err="1" smtClean="0">
                <a:solidFill>
                  <a:schemeClr val="tx2">
                    <a:lumMod val="50000"/>
                  </a:schemeClr>
                </a:solidFill>
                <a:latin typeface="Calibri" pitchFamily="34" charset="0"/>
                <a:ea typeface="+mj-ea"/>
                <a:cs typeface="+mj-cs"/>
              </a:rPr>
              <a:t>mapping</a:t>
            </a:r>
            <a:endParaRPr kumimoji="0" lang="it-IT" sz="2400" b="1" i="0" u="none" strike="noStrike" kern="1200" cap="none" spc="0" normalizeH="0" baseline="0" noProof="0" dirty="0">
              <a:ln>
                <a:noFill/>
              </a:ln>
              <a:solidFill>
                <a:schemeClr val="tx2">
                  <a:lumMod val="50000"/>
                </a:schemeClr>
              </a:solidFill>
              <a:effectLst/>
              <a:uLnTx/>
              <a:uFillTx/>
              <a:latin typeface="Calibri" pitchFamily="34" charset="0"/>
              <a:ea typeface="+mj-ea"/>
              <a:cs typeface="+mj-cs"/>
            </a:endParaRPr>
          </a:p>
        </p:txBody>
      </p:sp>
      <p:sp>
        <p:nvSpPr>
          <p:cNvPr id="5" name="Titolo 1"/>
          <p:cNvSpPr txBox="1">
            <a:spLocks/>
          </p:cNvSpPr>
          <p:nvPr/>
        </p:nvSpPr>
        <p:spPr>
          <a:xfrm>
            <a:off x="990600" y="3962400"/>
            <a:ext cx="1828800" cy="457200"/>
          </a:xfrm>
          <a:prstGeom prst="rect">
            <a:avLst/>
          </a:prstGeom>
          <a:solidFill>
            <a:schemeClr val="bg1"/>
          </a:solidFill>
        </p:spPr>
        <p:txBody>
          <a:bodyPr vert="horz" anchor="ctr">
            <a:normAutofit/>
          </a:bodyPr>
          <a:lstStyle/>
          <a:p>
            <a:pPr lvl="0" algn="ctr" fontAlgn="auto">
              <a:spcAft>
                <a:spcPts val="0"/>
              </a:spcAft>
              <a:defRPr/>
            </a:pPr>
            <a:r>
              <a:rPr lang="it-IT" sz="2400" b="1" noProof="0" dirty="0" err="1" smtClean="0">
                <a:solidFill>
                  <a:schemeClr val="tx2">
                    <a:lumMod val="50000"/>
                  </a:schemeClr>
                </a:solidFill>
                <a:latin typeface="Calibri" pitchFamily="34" charset="0"/>
                <a:ea typeface="+mj-ea"/>
                <a:cs typeface="+mj-cs"/>
              </a:rPr>
              <a:t>Depth</a:t>
            </a:r>
            <a:endParaRPr kumimoji="0" lang="it-IT" sz="2400" b="1" i="0" u="none" strike="noStrike" kern="1200" cap="none" spc="0" normalizeH="0" baseline="0" noProof="0" dirty="0">
              <a:ln>
                <a:noFill/>
              </a:ln>
              <a:solidFill>
                <a:schemeClr val="tx2">
                  <a:lumMod val="50000"/>
                </a:schemeClr>
              </a:solidFill>
              <a:effectLst/>
              <a:uLnTx/>
              <a:uFillTx/>
              <a:latin typeface="Calibri" pitchFamily="34" charset="0"/>
              <a:ea typeface="+mj-ea"/>
              <a:cs typeface="+mj-cs"/>
            </a:endParaRPr>
          </a:p>
        </p:txBody>
      </p:sp>
      <p:sp>
        <p:nvSpPr>
          <p:cNvPr id="7" name="Titolo 1"/>
          <p:cNvSpPr txBox="1">
            <a:spLocks/>
          </p:cNvSpPr>
          <p:nvPr/>
        </p:nvSpPr>
        <p:spPr>
          <a:xfrm>
            <a:off x="838200" y="4876800"/>
            <a:ext cx="2362200" cy="533400"/>
          </a:xfrm>
          <a:prstGeom prst="rect">
            <a:avLst/>
          </a:prstGeom>
          <a:solidFill>
            <a:schemeClr val="bg1"/>
          </a:solidFill>
        </p:spPr>
        <p:txBody>
          <a:bodyPr vert="horz" anchor="ctr">
            <a:normAutofit/>
          </a:bodyPr>
          <a:lstStyle/>
          <a:p>
            <a:pPr lvl="0" algn="ctr" fontAlgn="auto">
              <a:spcAft>
                <a:spcPts val="0"/>
              </a:spcAft>
              <a:defRPr/>
            </a:pPr>
            <a:r>
              <a:rPr lang="it-IT" sz="2400" b="1" noProof="0" dirty="0" smtClean="0">
                <a:solidFill>
                  <a:schemeClr val="tx2">
                    <a:lumMod val="50000"/>
                  </a:schemeClr>
                </a:solidFill>
                <a:latin typeface="Calibri" pitchFamily="34" charset="0"/>
                <a:ea typeface="+mj-ea"/>
                <a:cs typeface="+mj-cs"/>
              </a:rPr>
              <a:t>Magma volume</a:t>
            </a:r>
            <a:endParaRPr kumimoji="0" lang="it-IT" sz="2400" b="1" i="0" u="none" strike="noStrike" kern="1200" cap="none" spc="0" normalizeH="0" baseline="0" noProof="0" dirty="0">
              <a:ln>
                <a:noFill/>
              </a:ln>
              <a:solidFill>
                <a:schemeClr val="tx2">
                  <a:lumMod val="50000"/>
                </a:schemeClr>
              </a:solidFill>
              <a:effectLst/>
              <a:uLnTx/>
              <a:uFillTx/>
              <a:latin typeface="Calibri" pitchFamily="34" charset="0"/>
              <a:ea typeface="+mj-ea"/>
              <a:cs typeface="+mj-cs"/>
            </a:endParaRPr>
          </a:p>
        </p:txBody>
      </p:sp>
      <p:pic>
        <p:nvPicPr>
          <p:cNvPr id="8" name="Picture 5" descr="FutureVolc logo_plain_whitebkg.PDF"/>
          <p:cNvPicPr>
            <a:picLocks noChangeAspect="1"/>
          </p:cNvPicPr>
          <p:nvPr/>
        </p:nvPicPr>
        <p:blipFill>
          <a:blip r:embed="rId3" cstate="screen"/>
          <a:stretch>
            <a:fillRect/>
          </a:stretch>
        </p:blipFill>
        <p:spPr>
          <a:xfrm>
            <a:off x="8176572" y="6324600"/>
            <a:ext cx="764228" cy="573170"/>
          </a:xfrm>
          <a:prstGeom prst="rect">
            <a:avLst/>
          </a:prstGeom>
        </p:spPr>
      </p:pic>
    </p:spTree>
    <p:extLst>
      <p:ext uri="{BB962C8B-B14F-4D97-AF65-F5344CB8AC3E}">
        <p14:creationId xmlns="" xmlns:p14="http://schemas.microsoft.com/office/powerpoint/2010/main" val="840455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76200" y="609600"/>
            <a:ext cx="8991600" cy="914400"/>
          </a:xfrm>
          <a:prstGeom prst="rect">
            <a:avLst/>
          </a:prstGeom>
        </p:spPr>
        <p:txBody>
          <a:bodyPr vert="horz" anchor="ctr">
            <a:normAutofit fontScale="92500"/>
          </a:bodyPr>
          <a:lstStyle/>
          <a:p>
            <a:pPr lvl="0" algn="ctr" fontAlgn="auto">
              <a:spcAft>
                <a:spcPts val="0"/>
              </a:spcAft>
              <a:defRPr/>
            </a:pPr>
            <a:r>
              <a:rPr kumimoji="0" lang="it-IT" sz="3200" b="0" i="0" u="none" strike="noStrike" kern="1200" cap="none" spc="0" normalizeH="0" baseline="0" noProof="0" dirty="0" err="1" smtClean="0">
                <a:ln>
                  <a:noFill/>
                </a:ln>
                <a:effectLst/>
                <a:uLnTx/>
                <a:uFillTx/>
                <a:latin typeface="Calibri" pitchFamily="34" charset="0"/>
                <a:ea typeface="+mj-ea"/>
                <a:cs typeface="+mj-cs"/>
              </a:rPr>
              <a:t>Operational</a:t>
            </a:r>
            <a:r>
              <a:rPr kumimoji="0" lang="it-IT" sz="3200" b="0" i="0" u="none" strike="noStrike" kern="1200" cap="none" spc="0" normalizeH="0" baseline="0" noProof="0" dirty="0" smtClean="0">
                <a:ln>
                  <a:noFill/>
                </a:ln>
                <a:effectLst/>
                <a:uLnTx/>
                <a:uFillTx/>
                <a:latin typeface="Calibri" pitchFamily="34" charset="0"/>
                <a:ea typeface="+mj-ea"/>
                <a:cs typeface="+mj-cs"/>
              </a:rPr>
              <a:t> </a:t>
            </a:r>
            <a:r>
              <a:rPr kumimoji="0" lang="it-IT" sz="3200" b="0" i="0" u="none" strike="noStrike" kern="1200" cap="none" spc="0" normalizeH="0" baseline="0" noProof="0" dirty="0" err="1" smtClean="0">
                <a:ln>
                  <a:noFill/>
                </a:ln>
                <a:effectLst/>
                <a:uLnTx/>
                <a:uFillTx/>
                <a:latin typeface="Calibri" pitchFamily="34" charset="0"/>
                <a:ea typeface="+mj-ea"/>
                <a:cs typeface="+mj-cs"/>
              </a:rPr>
              <a:t>support</a:t>
            </a:r>
            <a:r>
              <a:rPr kumimoji="0" lang="it-IT" sz="3200" b="0" i="0" u="none" strike="noStrike" kern="1200" cap="none" spc="0" normalizeH="0" baseline="0" noProof="0" dirty="0" smtClean="0">
                <a:ln>
                  <a:noFill/>
                </a:ln>
                <a:effectLst/>
                <a:uLnTx/>
                <a:uFillTx/>
                <a:latin typeface="Calibri" pitchFamily="34" charset="0"/>
                <a:ea typeface="+mj-ea"/>
                <a:cs typeface="+mj-cs"/>
              </a:rPr>
              <a:t> </a:t>
            </a:r>
            <a:r>
              <a:rPr kumimoji="0" lang="it-IT" sz="3200" b="0" i="0" u="none" strike="noStrike" kern="1200" cap="none" spc="0" normalizeH="0" baseline="0" noProof="0" dirty="0" err="1" smtClean="0">
                <a:ln>
                  <a:noFill/>
                </a:ln>
                <a:effectLst/>
                <a:uLnTx/>
                <a:uFillTx/>
                <a:latin typeface="Calibri" pitchFamily="34" charset="0"/>
                <a:ea typeface="+mj-ea"/>
                <a:cs typeface="+mj-cs"/>
              </a:rPr>
              <a:t>to</a:t>
            </a:r>
            <a:r>
              <a:rPr kumimoji="0" lang="it-IT" sz="3200" b="0" i="0" u="none" strike="noStrike" kern="1200" cap="none" spc="0" normalizeH="0" baseline="0" noProof="0" dirty="0" smtClean="0">
                <a:ln>
                  <a:noFill/>
                </a:ln>
                <a:effectLst/>
                <a:uLnTx/>
                <a:uFillTx/>
                <a:latin typeface="Calibri" pitchFamily="34" charset="0"/>
                <a:ea typeface="+mj-ea"/>
                <a:cs typeface="+mj-cs"/>
              </a:rPr>
              <a:t> </a:t>
            </a:r>
            <a:r>
              <a:rPr kumimoji="0" lang="it-IT" sz="3200" b="0" i="0" u="none" strike="noStrike" kern="1200" cap="none" spc="0" normalizeH="0" baseline="0" noProof="0" dirty="0" err="1" smtClean="0">
                <a:ln>
                  <a:noFill/>
                </a:ln>
                <a:effectLst/>
                <a:uLnTx/>
                <a:uFillTx/>
                <a:latin typeface="Calibri" pitchFamily="34" charset="0"/>
                <a:ea typeface="+mj-ea"/>
                <a:cs typeface="+mj-cs"/>
              </a:rPr>
              <a:t>Bardabunga</a:t>
            </a:r>
            <a:r>
              <a:rPr kumimoji="0" lang="it-IT" sz="3200" b="0" i="0" u="none" strike="noStrike" kern="1200" cap="none" spc="0" normalizeH="0" baseline="0" noProof="0" dirty="0" smtClean="0">
                <a:ln>
                  <a:noFill/>
                </a:ln>
                <a:effectLst/>
                <a:uLnTx/>
                <a:uFillTx/>
                <a:latin typeface="Calibri" pitchFamily="34" charset="0"/>
                <a:ea typeface="+mj-ea"/>
                <a:cs typeface="+mj-cs"/>
              </a:rPr>
              <a:t> </a:t>
            </a:r>
            <a:r>
              <a:rPr kumimoji="0" lang="it-IT" sz="3200" b="0" i="0" u="none" strike="noStrike" kern="1200" cap="none" spc="0" normalizeH="0" baseline="0" noProof="0" dirty="0" err="1" smtClean="0">
                <a:ln>
                  <a:noFill/>
                </a:ln>
                <a:effectLst/>
                <a:uLnTx/>
                <a:uFillTx/>
                <a:latin typeface="Calibri" pitchFamily="34" charset="0"/>
                <a:ea typeface="+mj-ea"/>
                <a:cs typeface="+mj-cs"/>
              </a:rPr>
              <a:t>eruption</a:t>
            </a:r>
            <a:r>
              <a:rPr kumimoji="0" lang="it-IT" sz="3200" b="0" i="0" u="none" strike="noStrike" kern="1200" cap="none" spc="0" normalizeH="0" noProof="0" dirty="0" smtClean="0">
                <a:ln>
                  <a:noFill/>
                </a:ln>
                <a:effectLst/>
                <a:uLnTx/>
                <a:uFillTx/>
                <a:latin typeface="Calibri" pitchFamily="34" charset="0"/>
                <a:ea typeface="+mj-ea"/>
                <a:cs typeface="+mj-cs"/>
              </a:rPr>
              <a:t> </a:t>
            </a:r>
            <a:r>
              <a:rPr kumimoji="0" lang="it-IT" sz="3200" b="0" i="0" u="none" strike="noStrike" kern="1200" cap="none" spc="0" normalizeH="0" noProof="0" dirty="0" err="1" smtClean="0">
                <a:ln>
                  <a:noFill/>
                </a:ln>
                <a:effectLst/>
                <a:uLnTx/>
                <a:uFillTx/>
                <a:latin typeface="Calibri" pitchFamily="34" charset="0"/>
                <a:ea typeface="+mj-ea"/>
                <a:cs typeface="+mj-cs"/>
              </a:rPr>
              <a:t>response</a:t>
            </a:r>
            <a:endParaRPr kumimoji="0" lang="it-IT" sz="3200" b="0" i="0" u="none" strike="noStrike" kern="1200" cap="none" spc="0" normalizeH="0" baseline="0" noProof="0" dirty="0">
              <a:ln>
                <a:noFill/>
              </a:ln>
              <a:effectLst/>
              <a:uLnTx/>
              <a:uFillTx/>
              <a:latin typeface="Calibri" pitchFamily="34" charset="0"/>
              <a:ea typeface="+mj-ea"/>
              <a:cs typeface="+mj-cs"/>
            </a:endParaRPr>
          </a:p>
        </p:txBody>
      </p:sp>
      <p:pic>
        <p:nvPicPr>
          <p:cNvPr id="2050" name="Picture 2"/>
          <p:cNvPicPr>
            <a:picLocks noChangeAspect="1" noChangeArrowheads="1"/>
          </p:cNvPicPr>
          <p:nvPr/>
        </p:nvPicPr>
        <p:blipFill>
          <a:blip r:embed="rId2" cstate="screen"/>
          <a:srcRect/>
          <a:stretch>
            <a:fillRect/>
          </a:stretch>
        </p:blipFill>
        <p:spPr bwMode="auto">
          <a:xfrm>
            <a:off x="1066800" y="1447800"/>
            <a:ext cx="6802782"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33400" y="762000"/>
            <a:ext cx="8077200" cy="914400"/>
          </a:xfrm>
          <a:prstGeom prst="rect">
            <a:avLst/>
          </a:prstGeom>
        </p:spPr>
        <p:txBody>
          <a:bodyPr vert="horz" anchor="ctr">
            <a:normAutofit fontScale="92500"/>
          </a:bodyPr>
          <a:lstStyle/>
          <a:p>
            <a:pPr lvl="0" algn="ctr" fontAlgn="auto">
              <a:spcAft>
                <a:spcPts val="0"/>
              </a:spcAft>
              <a:defRPr/>
            </a:pPr>
            <a:r>
              <a:rPr kumimoji="0" lang="it-IT" sz="3200" b="0" i="0" u="none" strike="noStrike" kern="1200" cap="none" spc="0" normalizeH="0" baseline="0" noProof="0" dirty="0" err="1" smtClean="0">
                <a:ln>
                  <a:noFill/>
                </a:ln>
                <a:effectLst/>
                <a:uLnTx/>
                <a:uFillTx/>
                <a:latin typeface="Calibri" pitchFamily="34" charset="0"/>
                <a:ea typeface="+mj-ea"/>
                <a:cs typeface="+mj-cs"/>
              </a:rPr>
              <a:t>Scientific</a:t>
            </a:r>
            <a:r>
              <a:rPr kumimoji="0" lang="it-IT" sz="3200" b="0" i="0" u="none" strike="noStrike" kern="1200" cap="none" spc="0" normalizeH="0" baseline="0" noProof="0" dirty="0" smtClean="0">
                <a:ln>
                  <a:noFill/>
                </a:ln>
                <a:effectLst/>
                <a:uLnTx/>
                <a:uFillTx/>
                <a:latin typeface="Calibri" pitchFamily="34" charset="0"/>
                <a:ea typeface="+mj-ea"/>
                <a:cs typeface="+mj-cs"/>
              </a:rPr>
              <a:t> information </a:t>
            </a:r>
            <a:r>
              <a:rPr kumimoji="0" lang="it-IT" sz="3200" b="0" i="0" u="none" strike="noStrike" kern="1200" cap="none" spc="0" normalizeH="0" baseline="0" noProof="0" dirty="0" err="1" smtClean="0">
                <a:ln>
                  <a:noFill/>
                </a:ln>
                <a:effectLst/>
                <a:uLnTx/>
                <a:uFillTx/>
                <a:latin typeface="Calibri" pitchFamily="34" charset="0"/>
                <a:ea typeface="+mj-ea"/>
                <a:cs typeface="+mj-cs"/>
              </a:rPr>
              <a:t>for</a:t>
            </a:r>
            <a:r>
              <a:rPr kumimoji="0" lang="it-IT" sz="3200" b="0" i="0" u="none" strike="noStrike" kern="1200" cap="none" spc="0" normalizeH="0" baseline="0" noProof="0" dirty="0" smtClean="0">
                <a:ln>
                  <a:noFill/>
                </a:ln>
                <a:effectLst/>
                <a:uLnTx/>
                <a:uFillTx/>
                <a:latin typeface="Calibri" pitchFamily="34" charset="0"/>
                <a:ea typeface="+mj-ea"/>
                <a:cs typeface="+mj-cs"/>
              </a:rPr>
              <a:t> the </a:t>
            </a:r>
            <a:r>
              <a:rPr kumimoji="0" lang="it-IT" sz="3200" b="0" i="0" u="none" strike="noStrike" kern="1200" cap="none" spc="0" normalizeH="0" baseline="0" noProof="0" dirty="0" err="1" smtClean="0">
                <a:ln>
                  <a:noFill/>
                </a:ln>
                <a:effectLst/>
                <a:uLnTx/>
                <a:uFillTx/>
                <a:latin typeface="Calibri" pitchFamily="34" charset="0"/>
                <a:ea typeface="+mj-ea"/>
                <a:cs typeface="+mj-cs"/>
              </a:rPr>
              <a:t>Bardabunga</a:t>
            </a:r>
            <a:r>
              <a:rPr kumimoji="0" lang="it-IT" sz="3200" b="0" i="0" u="none" strike="noStrike" kern="1200" cap="none" spc="0" normalizeH="0" baseline="0" noProof="0" dirty="0" smtClean="0">
                <a:ln>
                  <a:noFill/>
                </a:ln>
                <a:effectLst/>
                <a:uLnTx/>
                <a:uFillTx/>
                <a:latin typeface="Calibri" pitchFamily="34" charset="0"/>
                <a:ea typeface="+mj-ea"/>
                <a:cs typeface="+mj-cs"/>
              </a:rPr>
              <a:t> </a:t>
            </a:r>
            <a:r>
              <a:rPr kumimoji="0" lang="it-IT" sz="3200" b="0" i="0" u="none" strike="noStrike" kern="1200" cap="none" spc="0" normalizeH="0" baseline="0" noProof="0" dirty="0" err="1" smtClean="0">
                <a:ln>
                  <a:noFill/>
                </a:ln>
                <a:effectLst/>
                <a:uLnTx/>
                <a:uFillTx/>
                <a:latin typeface="Calibri" pitchFamily="34" charset="0"/>
                <a:ea typeface="+mj-ea"/>
                <a:cs typeface="+mj-cs"/>
              </a:rPr>
              <a:t>eruption</a:t>
            </a:r>
            <a:endParaRPr kumimoji="0" lang="it-IT" sz="3200" b="0" i="0" u="none" strike="noStrike" kern="1200" cap="none" spc="0" normalizeH="0" baseline="0" noProof="0" dirty="0">
              <a:ln>
                <a:noFill/>
              </a:ln>
              <a:effectLst/>
              <a:uLnTx/>
              <a:uFillTx/>
              <a:latin typeface="Calibri" pitchFamily="34" charset="0"/>
              <a:ea typeface="+mj-ea"/>
              <a:cs typeface="+mj-cs"/>
            </a:endParaRPr>
          </a:p>
        </p:txBody>
      </p:sp>
      <p:sp>
        <p:nvSpPr>
          <p:cNvPr id="5" name="Sottotitolo 2"/>
          <p:cNvSpPr txBox="1">
            <a:spLocks/>
          </p:cNvSpPr>
          <p:nvPr/>
        </p:nvSpPr>
        <p:spPr>
          <a:xfrm>
            <a:off x="609600" y="1524000"/>
            <a:ext cx="7924800" cy="3657600"/>
          </a:xfrm>
          <a:prstGeom prst="rect">
            <a:avLst/>
          </a:prstGeom>
        </p:spPr>
        <p:txBody>
          <a:bodyPr vert="horz">
            <a:noAutofit/>
          </a:bodyPr>
          <a:lstStyle/>
          <a:p>
            <a:pPr marL="365125" lvl="0" indent="-273050" algn="just" fontAlgn="auto">
              <a:spcBef>
                <a:spcPts val="600"/>
              </a:spcBef>
              <a:spcAft>
                <a:spcPts val="0"/>
              </a:spcAft>
              <a:buClr>
                <a:schemeClr val="accent3"/>
              </a:buClr>
              <a:buFont typeface="Wingdings" pitchFamily="2" charset="2"/>
              <a:buChar char="§"/>
              <a:defRPr/>
            </a:pPr>
            <a:endParaRPr lang="en-US" sz="2400" dirty="0" smtClean="0">
              <a:latin typeface="Calibri" pitchFamily="34" charset="0"/>
            </a:endParaRPr>
          </a:p>
          <a:p>
            <a:pPr marL="365125" indent="-273050" algn="just" fontAlgn="auto">
              <a:spcBef>
                <a:spcPts val="600"/>
              </a:spcBef>
              <a:spcAft>
                <a:spcPts val="0"/>
              </a:spcAft>
              <a:buClr>
                <a:schemeClr val="accent3"/>
              </a:buClr>
              <a:buFont typeface="Wingdings" pitchFamily="2" charset="2"/>
              <a:buChar char="§"/>
              <a:defRPr/>
            </a:pPr>
            <a:r>
              <a:rPr lang="en-US" sz="2400" u="sng" dirty="0" smtClean="0">
                <a:solidFill>
                  <a:prstClr val="black"/>
                </a:solidFill>
                <a:latin typeface="Calibri" pitchFamily="34" charset="0"/>
              </a:rPr>
              <a:t>Main decision-making agency</a:t>
            </a:r>
            <a:r>
              <a:rPr lang="en-US" sz="2400" dirty="0" smtClean="0">
                <a:solidFill>
                  <a:prstClr val="black"/>
                </a:solidFill>
                <a:latin typeface="Calibri" pitchFamily="34" charset="0"/>
              </a:rPr>
              <a:t>: Iceland Police, Dept. of Civil Protection</a:t>
            </a:r>
          </a:p>
          <a:p>
            <a:pPr marL="365125" indent="-273050" algn="just" fontAlgn="auto">
              <a:spcBef>
                <a:spcPts val="600"/>
              </a:spcBef>
              <a:spcAft>
                <a:spcPts val="0"/>
              </a:spcAft>
              <a:buClr>
                <a:schemeClr val="accent3"/>
              </a:buClr>
              <a:buFont typeface="Wingdings" pitchFamily="2" charset="2"/>
              <a:buChar char="§"/>
              <a:defRPr/>
            </a:pPr>
            <a:r>
              <a:rPr lang="en-US" sz="2400" u="sng" dirty="0" smtClean="0">
                <a:solidFill>
                  <a:prstClr val="black"/>
                </a:solidFill>
                <a:latin typeface="Calibri" pitchFamily="34" charset="0"/>
              </a:rPr>
              <a:t>Scientific institutions in charge</a:t>
            </a:r>
            <a:r>
              <a:rPr lang="en-US" sz="2400" dirty="0" smtClean="0">
                <a:solidFill>
                  <a:prstClr val="black"/>
                </a:solidFill>
                <a:latin typeface="Calibri" pitchFamily="34" charset="0"/>
              </a:rPr>
              <a:t>: </a:t>
            </a:r>
            <a:r>
              <a:rPr lang="en-US" sz="2400" b="1" dirty="0" smtClean="0">
                <a:solidFill>
                  <a:prstClr val="black"/>
                </a:solidFill>
                <a:latin typeface="Calibri" pitchFamily="34" charset="0"/>
              </a:rPr>
              <a:t>Iceland Meteorological Office</a:t>
            </a:r>
            <a:r>
              <a:rPr lang="en-US" sz="2400" dirty="0" smtClean="0">
                <a:solidFill>
                  <a:prstClr val="black"/>
                </a:solidFill>
                <a:latin typeface="Calibri" pitchFamily="34" charset="0"/>
              </a:rPr>
              <a:t>,</a:t>
            </a:r>
            <a:r>
              <a:rPr lang="en-US" sz="2400" b="1" dirty="0" smtClean="0">
                <a:solidFill>
                  <a:prstClr val="black"/>
                </a:solidFill>
                <a:latin typeface="Calibri" pitchFamily="34" charset="0"/>
              </a:rPr>
              <a:t> </a:t>
            </a:r>
            <a:r>
              <a:rPr lang="en-US" sz="2400" dirty="0" smtClean="0">
                <a:solidFill>
                  <a:prstClr val="black"/>
                </a:solidFill>
                <a:latin typeface="Calibri" pitchFamily="34" charset="0"/>
              </a:rPr>
              <a:t>University of Iceland, University of Leeds, University of Bristol</a:t>
            </a:r>
          </a:p>
          <a:p>
            <a:pPr marL="365125" lvl="0" indent="-273050" algn="ctr" fontAlgn="auto">
              <a:spcBef>
                <a:spcPts val="600"/>
              </a:spcBef>
              <a:spcAft>
                <a:spcPts val="0"/>
              </a:spcAft>
              <a:buClr>
                <a:srgbClr val="A04DA3"/>
              </a:buClr>
              <a:defRPr/>
            </a:pPr>
            <a:r>
              <a:rPr lang="en-US" sz="2400" dirty="0" smtClean="0">
                <a:solidFill>
                  <a:prstClr val="black"/>
                </a:solidFill>
                <a:latin typeface="Calibri" pitchFamily="34" charset="0"/>
              </a:rPr>
              <a:t>Main benefits/decisions</a:t>
            </a:r>
          </a:p>
          <a:p>
            <a:pPr marL="365125" indent="-273050" algn="just" fontAlgn="auto">
              <a:spcBef>
                <a:spcPts val="600"/>
              </a:spcBef>
              <a:spcAft>
                <a:spcPts val="0"/>
              </a:spcAft>
              <a:buClr>
                <a:schemeClr val="accent3"/>
              </a:buClr>
              <a:buFont typeface="Wingdings" pitchFamily="2" charset="2"/>
              <a:buChar char="§"/>
              <a:defRPr/>
            </a:pPr>
            <a:r>
              <a:rPr lang="en-US" sz="2400" dirty="0" smtClean="0">
                <a:solidFill>
                  <a:prstClr val="black"/>
                </a:solidFill>
                <a:latin typeface="Calibri" pitchFamily="34" charset="0"/>
              </a:rPr>
              <a:t>The Supersite EO data allowed to provide important information for the situational awareness, as the </a:t>
            </a:r>
            <a:r>
              <a:rPr lang="en-US" sz="2400" b="1" dirty="0" smtClean="0">
                <a:solidFill>
                  <a:prstClr val="black"/>
                </a:solidFill>
                <a:latin typeface="Calibri" pitchFamily="34" charset="0"/>
              </a:rPr>
              <a:t>update of the alert level for aviation.</a:t>
            </a:r>
          </a:p>
          <a:p>
            <a:pPr marL="365125" indent="-273050" algn="just" fontAlgn="auto">
              <a:spcBef>
                <a:spcPts val="600"/>
              </a:spcBef>
              <a:spcAft>
                <a:spcPts val="0"/>
              </a:spcAft>
              <a:buClr>
                <a:schemeClr val="accent3"/>
              </a:buClr>
              <a:buFont typeface="Wingdings" pitchFamily="2" charset="2"/>
              <a:buChar char="§"/>
              <a:defRPr/>
            </a:pPr>
            <a:r>
              <a:rPr lang="en-US" sz="2400" dirty="0" smtClean="0">
                <a:solidFill>
                  <a:prstClr val="black"/>
                </a:solidFill>
                <a:latin typeface="Calibri" pitchFamily="34" charset="0"/>
              </a:rPr>
              <a:t>Scientific information was also </a:t>
            </a:r>
            <a:r>
              <a:rPr lang="en-US" sz="2400" b="1" dirty="0" smtClean="0">
                <a:solidFill>
                  <a:prstClr val="black"/>
                </a:solidFill>
                <a:latin typeface="Calibri" pitchFamily="34" charset="0"/>
              </a:rPr>
              <a:t>disseminated to the public </a:t>
            </a:r>
            <a:r>
              <a:rPr lang="en-US" sz="2400" dirty="0" smtClean="0">
                <a:solidFill>
                  <a:prstClr val="black"/>
                </a:solidFill>
                <a:latin typeface="Calibri" pitchFamily="34" charset="0"/>
              </a:rPr>
              <a:t>through the University of Iceland website.</a:t>
            </a:r>
          </a:p>
          <a:p>
            <a:pPr marL="365125" indent="-273050" algn="just" fontAlgn="auto">
              <a:spcBef>
                <a:spcPts val="1200"/>
              </a:spcBef>
              <a:spcAft>
                <a:spcPts val="0"/>
              </a:spcAft>
              <a:buClr>
                <a:schemeClr val="accent3"/>
              </a:buClr>
              <a:buFont typeface="Wingdings" pitchFamily="2" charset="2"/>
              <a:buChar char="§"/>
              <a:defRPr/>
            </a:pPr>
            <a:endParaRPr lang="en-US" sz="2400" dirty="0" smtClean="0">
              <a:latin typeface="Calibri" pitchFamily="34" charset="0"/>
            </a:endParaRPr>
          </a:p>
          <a:p>
            <a:pPr marL="365125" indent="-273050" algn="just" fontAlgn="auto">
              <a:spcBef>
                <a:spcPts val="1200"/>
              </a:spcBef>
              <a:spcAft>
                <a:spcPts val="0"/>
              </a:spcAft>
              <a:buClr>
                <a:schemeClr val="accent3"/>
              </a:buClr>
              <a:buFont typeface="Wingdings" pitchFamily="2" charset="2"/>
              <a:buChar char="§"/>
              <a:defRPr/>
            </a:pP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ttore 1 3"/>
          <p:cNvCxnSpPr/>
          <p:nvPr/>
        </p:nvCxnSpPr>
        <p:spPr>
          <a:xfrm rot="10800000" flipV="1">
            <a:off x="1049645" y="3467425"/>
            <a:ext cx="6572280" cy="100330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0" y="5346149"/>
            <a:ext cx="9144000" cy="117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p:cNvCxnSpPr/>
          <p:nvPr/>
        </p:nvCxnSpPr>
        <p:spPr>
          <a:xfrm>
            <a:off x="5838845" y="2062305"/>
            <a:ext cx="533400" cy="0"/>
          </a:xfrm>
          <a:prstGeom prst="straightConnector1">
            <a:avLst/>
          </a:prstGeom>
          <a:ln w="41275" cmpd="sng">
            <a:solidFill>
              <a:schemeClr val="accent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5838845" y="2367105"/>
            <a:ext cx="533400" cy="0"/>
          </a:xfrm>
          <a:prstGeom prst="straightConnector1">
            <a:avLst/>
          </a:prstGeom>
          <a:ln w="41275" cmpd="sng">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flipV="1">
            <a:off x="1718080" y="2056617"/>
            <a:ext cx="4419600" cy="9144"/>
          </a:xfrm>
          <a:prstGeom prst="rect">
            <a:avLst/>
          </a:prstGeom>
          <a:ln>
            <a:prstDash val="sysDash"/>
          </a:ln>
          <a:effectLst>
            <a:glow rad="635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it-IT" sz="1000" b="1" dirty="0">
              <a:solidFill>
                <a:schemeClr val="tx1"/>
              </a:solidFill>
              <a:latin typeface="Arial" pitchFamily="34" charset="0"/>
              <a:cs typeface="Arial" pitchFamily="34" charset="0"/>
            </a:endParaRPr>
          </a:p>
        </p:txBody>
      </p:sp>
      <p:sp>
        <p:nvSpPr>
          <p:cNvPr id="13" name="Rettangolo 12"/>
          <p:cNvSpPr/>
          <p:nvPr/>
        </p:nvSpPr>
        <p:spPr>
          <a:xfrm flipV="1">
            <a:off x="1718080" y="2356467"/>
            <a:ext cx="4419600" cy="9144"/>
          </a:xfrm>
          <a:prstGeom prst="rect">
            <a:avLst/>
          </a:prstGeom>
          <a:ln>
            <a:prstDash val="dash"/>
          </a:ln>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it-IT" sz="1000" b="1" dirty="0">
              <a:solidFill>
                <a:schemeClr val="tx1"/>
              </a:solidFill>
              <a:latin typeface="Arial" pitchFamily="34" charset="0"/>
              <a:cs typeface="Arial" pitchFamily="34" charset="0"/>
            </a:endParaRPr>
          </a:p>
        </p:txBody>
      </p:sp>
      <p:cxnSp>
        <p:nvCxnSpPr>
          <p:cNvPr id="14" name="Straight Arrow Connector 37"/>
          <p:cNvCxnSpPr>
            <a:stCxn id="18" idx="2"/>
            <a:endCxn id="35" idx="0"/>
          </p:cNvCxnSpPr>
          <p:nvPr/>
        </p:nvCxnSpPr>
        <p:spPr>
          <a:xfrm>
            <a:off x="2607965" y="3795275"/>
            <a:ext cx="122376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38"/>
          <p:cNvCxnSpPr>
            <a:stCxn id="24" idx="2"/>
            <a:endCxn id="35" idx="0"/>
          </p:cNvCxnSpPr>
          <p:nvPr/>
        </p:nvCxnSpPr>
        <p:spPr>
          <a:xfrm flipH="1">
            <a:off x="3831725" y="3795275"/>
            <a:ext cx="25672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39"/>
          <p:cNvCxnSpPr>
            <a:stCxn id="22" idx="2"/>
            <a:endCxn id="35" idx="0"/>
          </p:cNvCxnSpPr>
          <p:nvPr/>
        </p:nvCxnSpPr>
        <p:spPr>
          <a:xfrm flipH="1">
            <a:off x="3831725" y="3795275"/>
            <a:ext cx="174804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23"/>
          <p:cNvCxnSpPr>
            <a:stCxn id="29" idx="2"/>
            <a:endCxn id="18" idx="0"/>
          </p:cNvCxnSpPr>
          <p:nvPr/>
        </p:nvCxnSpPr>
        <p:spPr>
          <a:xfrm flipH="1">
            <a:off x="2607965" y="2737335"/>
            <a:ext cx="2729" cy="361790"/>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8" name="Rounded Rectangle 32"/>
          <p:cNvSpPr/>
          <p:nvPr/>
        </p:nvSpPr>
        <p:spPr>
          <a:xfrm>
            <a:off x="216600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sp>
        <p:nvSpPr>
          <p:cNvPr id="19" name="Rounded Rectangle 35"/>
          <p:cNvSpPr/>
          <p:nvPr/>
        </p:nvSpPr>
        <p:spPr>
          <a:xfrm>
            <a:off x="1900960" y="4546924"/>
            <a:ext cx="3815966" cy="565881"/>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Collaborative knowledge processing</a:t>
            </a:r>
          </a:p>
          <a:p>
            <a:pPr algn="ctr"/>
            <a:r>
              <a:rPr lang="en-US" sz="1400" dirty="0" smtClean="0">
                <a:solidFill>
                  <a:schemeClr val="tx1"/>
                </a:solidFill>
                <a:latin typeface="Arial" pitchFamily="34" charset="0"/>
                <a:cs typeface="Arial" pitchFamily="34" charset="0"/>
              </a:rPr>
              <a:t>(compare, validate, model, report)</a:t>
            </a:r>
            <a:endParaRPr lang="en-US" sz="1400" dirty="0">
              <a:solidFill>
                <a:schemeClr val="tx1"/>
              </a:solidFill>
              <a:latin typeface="Arial" pitchFamily="34" charset="0"/>
              <a:cs typeface="Arial" pitchFamily="34" charset="0"/>
            </a:endParaRPr>
          </a:p>
        </p:txBody>
      </p:sp>
      <p:sp>
        <p:nvSpPr>
          <p:cNvPr id="20" name="Rounded Rectangle 49"/>
          <p:cNvSpPr/>
          <p:nvPr/>
        </p:nvSpPr>
        <p:spPr>
          <a:xfrm>
            <a:off x="1903116" y="5311424"/>
            <a:ext cx="3809498" cy="53340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Consensus product generation</a:t>
            </a:r>
          </a:p>
          <a:p>
            <a:pPr algn="ctr"/>
            <a:r>
              <a:rPr lang="en-US" sz="1400" dirty="0" smtClean="0">
                <a:solidFill>
                  <a:schemeClr val="tx1"/>
                </a:solidFill>
                <a:latin typeface="Arial" pitchFamily="34" charset="0"/>
                <a:cs typeface="Arial" pitchFamily="34" charset="0"/>
              </a:rPr>
              <a:t>(hazard model, predictive scenario, etc.)</a:t>
            </a:r>
            <a:endParaRPr lang="en-US" sz="1400" dirty="0">
              <a:solidFill>
                <a:schemeClr val="tx1"/>
              </a:solidFill>
              <a:latin typeface="Arial" pitchFamily="34" charset="0"/>
              <a:cs typeface="Arial" pitchFamily="34" charset="0"/>
            </a:endParaRPr>
          </a:p>
        </p:txBody>
      </p:sp>
      <p:cxnSp>
        <p:nvCxnSpPr>
          <p:cNvPr id="21" name="Straight Arrow Connector 23"/>
          <p:cNvCxnSpPr>
            <a:endCxn id="22" idx="0"/>
          </p:cNvCxnSpPr>
          <p:nvPr/>
        </p:nvCxnSpPr>
        <p:spPr>
          <a:xfrm>
            <a:off x="5564525" y="2489525"/>
            <a:ext cx="15240" cy="609600"/>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2" name="Rounded Rectangle 32"/>
          <p:cNvSpPr/>
          <p:nvPr/>
        </p:nvSpPr>
        <p:spPr>
          <a:xfrm>
            <a:off x="513780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cxnSp>
        <p:nvCxnSpPr>
          <p:cNvPr id="23" name="Straight Arrow Connector 23"/>
          <p:cNvCxnSpPr>
            <a:endCxn id="24" idx="0"/>
          </p:cNvCxnSpPr>
          <p:nvPr/>
        </p:nvCxnSpPr>
        <p:spPr>
          <a:xfrm flipH="1">
            <a:off x="4088445" y="2551343"/>
            <a:ext cx="7075" cy="547782"/>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4" name="Rounded Rectangle 32"/>
          <p:cNvSpPr/>
          <p:nvPr/>
        </p:nvSpPr>
        <p:spPr>
          <a:xfrm>
            <a:off x="364648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sp>
        <p:nvSpPr>
          <p:cNvPr id="25" name="Parallelogramma 24"/>
          <p:cNvSpPr/>
          <p:nvPr/>
        </p:nvSpPr>
        <p:spPr>
          <a:xfrm>
            <a:off x="290823" y="2324533"/>
            <a:ext cx="1415996" cy="412802"/>
          </a:xfrm>
          <a:prstGeom prst="parallelogram">
            <a:avLst/>
          </a:prstGeom>
          <a:solidFill>
            <a:schemeClr val="bg2">
              <a:lumMod val="90000"/>
            </a:schemeClr>
          </a:solidFill>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solidFill>
                  <a:schemeClr val="tx1"/>
                </a:solidFill>
                <a:latin typeface="Arial" pitchFamily="34" charset="0"/>
                <a:cs typeface="Arial" pitchFamily="34" charset="0"/>
              </a:rPr>
              <a:t>CEOS </a:t>
            </a:r>
            <a:r>
              <a:rPr lang="en-US" sz="1200" b="1" dirty="0" smtClean="0">
                <a:solidFill>
                  <a:schemeClr val="tx1"/>
                </a:solidFill>
                <a:latin typeface="Arial" pitchFamily="34" charset="0"/>
                <a:cs typeface="Arial" pitchFamily="34" charset="0"/>
              </a:rPr>
              <a:t>Satellite</a:t>
            </a:r>
            <a:r>
              <a:rPr lang="en-US" sz="1100" b="1" dirty="0" smtClean="0">
                <a:solidFill>
                  <a:schemeClr val="tx1"/>
                </a:solidFill>
                <a:latin typeface="Arial" pitchFamily="34" charset="0"/>
                <a:cs typeface="Arial" pitchFamily="34" charset="0"/>
              </a:rPr>
              <a:t> data</a:t>
            </a:r>
            <a:endParaRPr lang="it-IT" sz="1100" b="1" dirty="0">
              <a:solidFill>
                <a:schemeClr val="tx1"/>
              </a:solidFill>
              <a:latin typeface="Arial" pitchFamily="34" charset="0"/>
              <a:cs typeface="Arial" pitchFamily="34" charset="0"/>
            </a:endParaRPr>
          </a:p>
        </p:txBody>
      </p:sp>
      <p:sp>
        <p:nvSpPr>
          <p:cNvPr id="26" name="Parallelogramma 25"/>
          <p:cNvSpPr/>
          <p:nvPr/>
        </p:nvSpPr>
        <p:spPr>
          <a:xfrm flipH="1">
            <a:off x="306725" y="1727525"/>
            <a:ext cx="1415996" cy="412802"/>
          </a:xfrm>
          <a:prstGeom prst="parallelogram">
            <a:avLst/>
          </a:prstGeom>
          <a:solidFill>
            <a:schemeClr val="bg2">
              <a:lumMod val="90000"/>
            </a:schemeClr>
          </a:solidFill>
          <a:effectLst>
            <a:glow rad="635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solidFill>
                  <a:schemeClr val="tx1"/>
                </a:solidFill>
                <a:latin typeface="Arial" pitchFamily="34" charset="0"/>
                <a:cs typeface="Arial" pitchFamily="34" charset="0"/>
              </a:rPr>
              <a:t>In-situ data</a:t>
            </a:r>
            <a:endParaRPr lang="it-IT" sz="1200" b="1" dirty="0">
              <a:solidFill>
                <a:schemeClr val="tx1"/>
              </a:solidFill>
              <a:latin typeface="Arial" pitchFamily="34" charset="0"/>
              <a:cs typeface="Arial" pitchFamily="34" charset="0"/>
            </a:endParaRPr>
          </a:p>
        </p:txBody>
      </p:sp>
      <p:cxnSp>
        <p:nvCxnSpPr>
          <p:cNvPr id="27" name="Straight Arrow Connector 23"/>
          <p:cNvCxnSpPr>
            <a:stCxn id="19" idx="2"/>
            <a:endCxn id="20" idx="0"/>
          </p:cNvCxnSpPr>
          <p:nvPr/>
        </p:nvCxnSpPr>
        <p:spPr>
          <a:xfrm flipH="1">
            <a:off x="3807865" y="5112805"/>
            <a:ext cx="1078" cy="198619"/>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8" name="Disco magnetico 27"/>
          <p:cNvSpPr/>
          <p:nvPr/>
        </p:nvSpPr>
        <p:spPr>
          <a:xfrm>
            <a:off x="7621925" y="2972125"/>
            <a:ext cx="1066800" cy="990600"/>
          </a:xfrm>
          <a:prstGeom prst="flowChartMagneticDisk">
            <a:avLst/>
          </a:prstGeom>
          <a:gradFill flip="none" rotWithShape="1">
            <a:gsLst>
              <a:gs pos="0">
                <a:srgbClr val="FFC000"/>
              </a:gs>
              <a:gs pos="64999">
                <a:srgbClr val="F0EBD5"/>
              </a:gs>
              <a:gs pos="100000">
                <a:srgbClr val="D1C39F"/>
              </a:gs>
            </a:gsLst>
            <a:lin ang="16200000" scaled="0"/>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solidFill>
                  <a:schemeClr val="tx1"/>
                </a:solidFill>
                <a:latin typeface="Arial" pitchFamily="34" charset="0"/>
                <a:cs typeface="Arial" pitchFamily="34" charset="0"/>
              </a:rPr>
              <a:t>Virtual</a:t>
            </a:r>
          </a:p>
          <a:p>
            <a:pPr lvl="0"/>
            <a:r>
              <a:rPr lang="en-US" sz="1400" b="1" dirty="0" smtClean="0">
                <a:solidFill>
                  <a:schemeClr val="tx1"/>
                </a:solidFill>
                <a:latin typeface="Arial" pitchFamily="34" charset="0"/>
                <a:cs typeface="Arial" pitchFamily="34" charset="0"/>
              </a:rPr>
              <a:t>repository</a:t>
            </a:r>
            <a:endParaRPr lang="it-IT" sz="1400" dirty="0">
              <a:solidFill>
                <a:schemeClr val="tx1"/>
              </a:solidFill>
              <a:latin typeface="Arial" pitchFamily="34" charset="0"/>
            </a:endParaRPr>
          </a:p>
        </p:txBody>
      </p:sp>
      <p:sp>
        <p:nvSpPr>
          <p:cNvPr id="29" name="Rounded Rectangle 24"/>
          <p:cNvSpPr/>
          <p:nvPr/>
        </p:nvSpPr>
        <p:spPr>
          <a:xfrm>
            <a:off x="2150355"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#1</a:t>
            </a:r>
            <a:endParaRPr lang="en-US" sz="1400" b="1" dirty="0">
              <a:solidFill>
                <a:schemeClr val="tx1"/>
              </a:solidFill>
              <a:latin typeface="Arial" pitchFamily="34" charset="0"/>
              <a:cs typeface="Arial" pitchFamily="34" charset="0"/>
            </a:endParaRPr>
          </a:p>
        </p:txBody>
      </p:sp>
      <p:sp>
        <p:nvSpPr>
          <p:cNvPr id="30" name="Rounded Rectangle 29"/>
          <p:cNvSpPr/>
          <p:nvPr/>
        </p:nvSpPr>
        <p:spPr>
          <a:xfrm>
            <a:off x="3642202"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#2</a:t>
            </a:r>
            <a:endParaRPr lang="en-US" sz="1400" b="1" dirty="0">
              <a:solidFill>
                <a:schemeClr val="tx1"/>
              </a:solidFill>
              <a:latin typeface="Arial" pitchFamily="34" charset="0"/>
              <a:cs typeface="Arial" pitchFamily="34" charset="0"/>
            </a:endParaRPr>
          </a:p>
        </p:txBody>
      </p:sp>
      <p:sp>
        <p:nvSpPr>
          <p:cNvPr id="31" name="Rounded Rectangle 31"/>
          <p:cNvSpPr/>
          <p:nvPr/>
        </p:nvSpPr>
        <p:spPr>
          <a:xfrm>
            <a:off x="5126447"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135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#3</a:t>
            </a:r>
          </a:p>
        </p:txBody>
      </p:sp>
      <p:sp>
        <p:nvSpPr>
          <p:cNvPr id="32" name="Forma a L 31"/>
          <p:cNvSpPr/>
          <p:nvPr/>
        </p:nvSpPr>
        <p:spPr>
          <a:xfrm>
            <a:off x="306725" y="4470725"/>
            <a:ext cx="5562600" cy="2011180"/>
          </a:xfrm>
          <a:prstGeom prst="corner">
            <a:avLst>
              <a:gd name="adj1" fmla="val 22679"/>
              <a:gd name="adj2" fmla="val 73879"/>
            </a:avLst>
          </a:prstGeom>
          <a:gradFill>
            <a:gsLst>
              <a:gs pos="0">
                <a:schemeClr val="bg1">
                  <a:lumMod val="65000"/>
                </a:schemeClr>
              </a:gs>
              <a:gs pos="80000">
                <a:schemeClr val="bg1">
                  <a:lumMod val="85000"/>
                </a:schemeClr>
              </a:gs>
              <a:gs pos="100000">
                <a:schemeClr val="bg1">
                  <a:lumMod val="95000"/>
                </a:schemeClr>
              </a:gs>
            </a:gsLst>
            <a:path path="circle">
              <a:fillToRect l="-40000" t="-90000" r="140000" b="19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33" name="Rettangolo 32"/>
          <p:cNvSpPr/>
          <p:nvPr/>
        </p:nvSpPr>
        <p:spPr>
          <a:xfrm>
            <a:off x="319408" y="4714315"/>
            <a:ext cx="1378904" cy="1323439"/>
          </a:xfrm>
          <a:prstGeom prst="rect">
            <a:avLst/>
          </a:prstGeom>
        </p:spPr>
        <p:txBody>
          <a:bodyPr wrap="none">
            <a:spAutoFit/>
          </a:bodyPr>
          <a:lstStyle/>
          <a:p>
            <a:pPr algn="ctr"/>
            <a:r>
              <a:rPr lang="en-US" sz="1600" dirty="0" smtClean="0"/>
              <a:t>Collaborative</a:t>
            </a:r>
          </a:p>
          <a:p>
            <a:pPr algn="ctr"/>
            <a:r>
              <a:rPr lang="en-US" sz="1600" dirty="0" smtClean="0"/>
              <a:t>process</a:t>
            </a:r>
          </a:p>
          <a:p>
            <a:pPr algn="ctr"/>
            <a:r>
              <a:rPr lang="en-US" sz="1600" b="1" dirty="0" smtClean="0"/>
              <a:t>coordinated</a:t>
            </a:r>
          </a:p>
          <a:p>
            <a:pPr algn="ctr"/>
            <a:r>
              <a:rPr lang="en-US" sz="1600" b="1" dirty="0" smtClean="0"/>
              <a:t>by local</a:t>
            </a:r>
          </a:p>
          <a:p>
            <a:pPr algn="ctr"/>
            <a:r>
              <a:rPr lang="en-US" sz="1600" b="1" dirty="0" smtClean="0"/>
              <a:t>scientists</a:t>
            </a:r>
          </a:p>
        </p:txBody>
      </p:sp>
      <p:cxnSp>
        <p:nvCxnSpPr>
          <p:cNvPr id="34" name="Straight Arrow Connector 23"/>
          <p:cNvCxnSpPr/>
          <p:nvPr/>
        </p:nvCxnSpPr>
        <p:spPr>
          <a:xfrm>
            <a:off x="3811925" y="5842325"/>
            <a:ext cx="0" cy="182880"/>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35" name="Rettangolo 34"/>
          <p:cNvSpPr/>
          <p:nvPr/>
        </p:nvSpPr>
        <p:spPr>
          <a:xfrm>
            <a:off x="1797725" y="4476811"/>
            <a:ext cx="4068000" cy="1548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6" name="Arrotonda angolo stesso lato rettangolo 35"/>
          <p:cNvSpPr/>
          <p:nvPr/>
        </p:nvSpPr>
        <p:spPr>
          <a:xfrm>
            <a:off x="7469525" y="4775525"/>
            <a:ext cx="1371600" cy="1172980"/>
          </a:xfrm>
          <a:prstGeom prst="round2SameRect">
            <a:avLst/>
          </a:prstGeom>
          <a:solidFill>
            <a:srgbClr val="FFFF99"/>
          </a:solidFill>
          <a:ln>
            <a:noFill/>
          </a:ln>
          <a:effectLst>
            <a:glow rad="101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extrusionH="139700" contourW="44450" prstMaterial="matte">
            <a:bevelT w="63500" h="63500" prst="artDeco"/>
            <a:bevelB w="1143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Risk Managers &amp; Decision Makers</a:t>
            </a:r>
            <a:endParaRPr lang="it-IT" sz="1600" dirty="0">
              <a:solidFill>
                <a:schemeClr val="tx1"/>
              </a:solidFill>
              <a:latin typeface="Arial" pitchFamily="34" charset="0"/>
              <a:cs typeface="Arial" pitchFamily="34" charset="0"/>
            </a:endParaRPr>
          </a:p>
        </p:txBody>
      </p:sp>
      <p:sp>
        <p:nvSpPr>
          <p:cNvPr id="37" name="Rettangolo 36"/>
          <p:cNvSpPr/>
          <p:nvPr/>
        </p:nvSpPr>
        <p:spPr>
          <a:xfrm>
            <a:off x="6021725" y="4394525"/>
            <a:ext cx="1371600" cy="584775"/>
          </a:xfrm>
          <a:prstGeom prst="rect">
            <a:avLst/>
          </a:prstGeom>
        </p:spPr>
        <p:txBody>
          <a:bodyPr wrap="square">
            <a:spAutoFit/>
          </a:bodyPr>
          <a:lstStyle/>
          <a:p>
            <a:r>
              <a:rPr lang="en-US" sz="1600" b="1" dirty="0" smtClean="0">
                <a:solidFill>
                  <a:prstClr val="black"/>
                </a:solidFill>
                <a:cs typeface="Arial" pitchFamily="34" charset="0"/>
              </a:rPr>
              <a:t>Scientific information</a:t>
            </a:r>
            <a:endParaRPr lang="it-IT" dirty="0"/>
          </a:p>
        </p:txBody>
      </p:sp>
      <p:sp>
        <p:nvSpPr>
          <p:cNvPr id="38" name="Freccia a sinistra 37"/>
          <p:cNvSpPr/>
          <p:nvPr/>
        </p:nvSpPr>
        <p:spPr>
          <a:xfrm>
            <a:off x="6021725" y="5537525"/>
            <a:ext cx="1295400" cy="457200"/>
          </a:xfrm>
          <a:prstGeom prst="leftArrow">
            <a:avLst/>
          </a:prstGeom>
          <a:solidFill>
            <a:srgbClr val="AFD6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reccia a sinistra 38"/>
          <p:cNvSpPr/>
          <p:nvPr/>
        </p:nvSpPr>
        <p:spPr>
          <a:xfrm rot="10800000">
            <a:off x="6021725" y="4927925"/>
            <a:ext cx="1295400" cy="457200"/>
          </a:xfrm>
          <a:prstGeom prst="leftArrow">
            <a:avLst/>
          </a:prstGeom>
          <a:solidFill>
            <a:srgbClr val="AFD6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p:cNvSpPr/>
          <p:nvPr/>
        </p:nvSpPr>
        <p:spPr>
          <a:xfrm>
            <a:off x="6097925" y="5960971"/>
            <a:ext cx="1295400" cy="338554"/>
          </a:xfrm>
          <a:prstGeom prst="rect">
            <a:avLst/>
          </a:prstGeom>
        </p:spPr>
        <p:txBody>
          <a:bodyPr wrap="square">
            <a:spAutoFit/>
          </a:bodyPr>
          <a:lstStyle/>
          <a:p>
            <a:r>
              <a:rPr lang="en-US" sz="1600" b="1" dirty="0" smtClean="0">
                <a:solidFill>
                  <a:prstClr val="black"/>
                </a:solidFill>
                <a:cs typeface="Arial" pitchFamily="34" charset="0"/>
              </a:rPr>
              <a:t>User needs</a:t>
            </a:r>
            <a:endParaRPr lang="it-IT" dirty="0"/>
          </a:p>
        </p:txBody>
      </p:sp>
      <p:cxnSp>
        <p:nvCxnSpPr>
          <p:cNvPr id="41" name="Connettore 1 40"/>
          <p:cNvCxnSpPr>
            <a:stCxn id="28" idx="3"/>
            <a:endCxn id="36" idx="3"/>
          </p:cNvCxnSpPr>
          <p:nvPr/>
        </p:nvCxnSpPr>
        <p:spPr>
          <a:xfrm>
            <a:off x="8155325" y="3962725"/>
            <a:ext cx="0" cy="81280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42" name="Esplosione 2 41"/>
          <p:cNvSpPr/>
          <p:nvPr/>
        </p:nvSpPr>
        <p:spPr>
          <a:xfrm>
            <a:off x="5791201" y="1122145"/>
            <a:ext cx="3352800" cy="1615190"/>
          </a:xfrm>
          <a:prstGeom prst="irregularSeal2">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latin typeface="Arial" pitchFamily="34" charset="0"/>
                <a:cs typeface="Arial" pitchFamily="34" charset="0"/>
              </a:rPr>
              <a:t>Open </a:t>
            </a:r>
            <a:r>
              <a:rPr lang="it-IT" sz="1600" dirty="0" err="1" smtClean="0">
                <a:solidFill>
                  <a:schemeClr val="tx1"/>
                </a:solidFill>
                <a:latin typeface="Arial" pitchFamily="34" charset="0"/>
                <a:cs typeface="Arial" pitchFamily="34" charset="0"/>
              </a:rPr>
              <a:t>access</a:t>
            </a:r>
            <a:r>
              <a:rPr lang="it-IT" sz="1600" dirty="0" smtClean="0">
                <a:solidFill>
                  <a:schemeClr val="tx1"/>
                </a:solidFill>
                <a:latin typeface="Arial" pitchFamily="34" charset="0"/>
                <a:cs typeface="Arial" pitchFamily="34" charset="0"/>
              </a:rPr>
              <a:t> </a:t>
            </a:r>
            <a:r>
              <a:rPr lang="it-IT" sz="1600" dirty="0" err="1" smtClean="0">
                <a:solidFill>
                  <a:schemeClr val="tx1"/>
                </a:solidFill>
                <a:latin typeface="Arial" pitchFamily="34" charset="0"/>
                <a:cs typeface="Arial" pitchFamily="34" charset="0"/>
              </a:rPr>
              <a:t>to</a:t>
            </a:r>
            <a:r>
              <a:rPr lang="it-IT" sz="1600" dirty="0" smtClean="0">
                <a:solidFill>
                  <a:schemeClr val="tx1"/>
                </a:solidFill>
                <a:latin typeface="Arial" pitchFamily="34" charset="0"/>
                <a:cs typeface="Arial" pitchFamily="34" charset="0"/>
              </a:rPr>
              <a:t> data and </a:t>
            </a:r>
            <a:r>
              <a:rPr lang="it-IT" sz="1600" dirty="0" err="1" smtClean="0">
                <a:solidFill>
                  <a:schemeClr val="tx1"/>
                </a:solidFill>
                <a:latin typeface="Arial" pitchFamily="34" charset="0"/>
                <a:cs typeface="Arial" pitchFamily="34" charset="0"/>
              </a:rPr>
              <a:t>results</a:t>
            </a:r>
            <a:endParaRPr lang="it-IT" sz="1600" dirty="0">
              <a:solidFill>
                <a:schemeClr val="tx1"/>
              </a:solidFill>
              <a:latin typeface="Arial" pitchFamily="34" charset="0"/>
              <a:cs typeface="Arial" pitchFamily="34" charset="0"/>
            </a:endParaRPr>
          </a:p>
        </p:txBody>
      </p:sp>
      <p:sp>
        <p:nvSpPr>
          <p:cNvPr id="43" name="Ovale 42"/>
          <p:cNvSpPr/>
          <p:nvPr/>
        </p:nvSpPr>
        <p:spPr>
          <a:xfrm>
            <a:off x="138896" y="1481559"/>
            <a:ext cx="1764220" cy="149056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p:cNvSpPr/>
          <p:nvPr/>
        </p:nvSpPr>
        <p:spPr>
          <a:xfrm>
            <a:off x="1698312" y="2737335"/>
            <a:ext cx="7339123" cy="149056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Freccia bidirezionale orizzontale 44"/>
          <p:cNvSpPr/>
          <p:nvPr/>
        </p:nvSpPr>
        <p:spPr>
          <a:xfrm>
            <a:off x="3166949" y="2484437"/>
            <a:ext cx="363743" cy="1859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Freccia bidirezionale orizzontale 45"/>
          <p:cNvSpPr/>
          <p:nvPr/>
        </p:nvSpPr>
        <p:spPr>
          <a:xfrm>
            <a:off x="4668620" y="2491874"/>
            <a:ext cx="363743" cy="1859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Title 1"/>
          <p:cNvSpPr txBox="1">
            <a:spLocks/>
          </p:cNvSpPr>
          <p:nvPr/>
        </p:nvSpPr>
        <p:spPr>
          <a:xfrm>
            <a:off x="2057400" y="762000"/>
            <a:ext cx="4191000" cy="538797"/>
          </a:xfrm>
          <a:prstGeom prst="rect">
            <a:avLst/>
          </a:prstGeom>
        </p:spPr>
        <p:txBody>
          <a:bodyPr vert="horz" anchor="ctr">
            <a:noAutofit/>
          </a:bodyPr>
          <a:lstStyle/>
          <a:p>
            <a:pPr lvl="0" algn="ctr" fontAlgn="auto">
              <a:spcAft>
                <a:spcPts val="0"/>
              </a:spcAft>
            </a:pPr>
            <a:r>
              <a:rPr lang="it-IT" sz="3200" dirty="0" smtClean="0">
                <a:latin typeface="Calibri" pitchFamily="34" charset="0"/>
              </a:rPr>
              <a:t>GSNL 2.0:  h</a:t>
            </a:r>
            <a:r>
              <a:rPr kumimoji="0" lang="en-US" sz="3200" b="0" i="0" u="none" strike="noStrike" kern="1200" cap="none" spc="0" normalizeH="0" baseline="0" noProof="0" dirty="0" err="1" smtClean="0">
                <a:ln>
                  <a:noFill/>
                </a:ln>
                <a:effectLst/>
                <a:uLnTx/>
                <a:uFillTx/>
                <a:latin typeface="Calibri" pitchFamily="34" charset="0"/>
                <a:ea typeface="+mj-ea"/>
                <a:cs typeface="+mj-cs"/>
              </a:rPr>
              <a:t>ow</a:t>
            </a:r>
            <a:r>
              <a:rPr kumimoji="0" lang="en-US" sz="3200" b="0" i="0" u="none" strike="noStrike" kern="1200" cap="none" spc="0" normalizeH="0" baseline="0" noProof="0" dirty="0" smtClean="0">
                <a:ln>
                  <a:noFill/>
                </a:ln>
                <a:effectLst/>
                <a:uLnTx/>
                <a:uFillTx/>
                <a:latin typeface="Calibri" pitchFamily="34" charset="0"/>
                <a:ea typeface="+mj-ea"/>
                <a:cs typeface="+mj-cs"/>
              </a:rPr>
              <a:t> it 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nettore 1 3"/>
          <p:cNvCxnSpPr/>
          <p:nvPr/>
        </p:nvCxnSpPr>
        <p:spPr>
          <a:xfrm rot="10800000" flipV="1">
            <a:off x="1049645" y="3467425"/>
            <a:ext cx="6572280" cy="100330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0" y="5346149"/>
            <a:ext cx="9144000" cy="117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2 4"/>
          <p:cNvCxnSpPr/>
          <p:nvPr/>
        </p:nvCxnSpPr>
        <p:spPr>
          <a:xfrm>
            <a:off x="5838845" y="2062305"/>
            <a:ext cx="533400" cy="0"/>
          </a:xfrm>
          <a:prstGeom prst="straightConnector1">
            <a:avLst/>
          </a:prstGeom>
          <a:ln w="41275" cmpd="sng">
            <a:solidFill>
              <a:schemeClr val="accent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5838845" y="2367105"/>
            <a:ext cx="533400" cy="0"/>
          </a:xfrm>
          <a:prstGeom prst="straightConnector1">
            <a:avLst/>
          </a:prstGeom>
          <a:ln w="41275" cmpd="sng">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flipV="1">
            <a:off x="1718080" y="2056617"/>
            <a:ext cx="4419600" cy="9144"/>
          </a:xfrm>
          <a:prstGeom prst="rect">
            <a:avLst/>
          </a:prstGeom>
          <a:ln>
            <a:prstDash val="sysDash"/>
          </a:ln>
          <a:effectLst>
            <a:glow rad="635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it-IT" sz="1000" b="1" dirty="0">
              <a:solidFill>
                <a:schemeClr val="tx1"/>
              </a:solidFill>
              <a:latin typeface="Arial" pitchFamily="34" charset="0"/>
              <a:cs typeface="Arial" pitchFamily="34" charset="0"/>
            </a:endParaRPr>
          </a:p>
        </p:txBody>
      </p:sp>
      <p:sp>
        <p:nvSpPr>
          <p:cNvPr id="8" name="Rettangolo 7"/>
          <p:cNvSpPr/>
          <p:nvPr/>
        </p:nvSpPr>
        <p:spPr>
          <a:xfrm flipV="1">
            <a:off x="1718080" y="2356467"/>
            <a:ext cx="4419600" cy="9144"/>
          </a:xfrm>
          <a:prstGeom prst="rect">
            <a:avLst/>
          </a:prstGeom>
          <a:ln>
            <a:prstDash val="dash"/>
          </a:ln>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it-IT" sz="1000" b="1" dirty="0">
              <a:solidFill>
                <a:schemeClr val="tx1"/>
              </a:solidFill>
              <a:latin typeface="Arial" pitchFamily="34" charset="0"/>
              <a:cs typeface="Arial" pitchFamily="34" charset="0"/>
            </a:endParaRPr>
          </a:p>
        </p:txBody>
      </p:sp>
      <p:cxnSp>
        <p:nvCxnSpPr>
          <p:cNvPr id="9" name="Straight Arrow Connector 37"/>
          <p:cNvCxnSpPr>
            <a:stCxn id="13" idx="2"/>
            <a:endCxn id="27" idx="0"/>
          </p:cNvCxnSpPr>
          <p:nvPr/>
        </p:nvCxnSpPr>
        <p:spPr>
          <a:xfrm>
            <a:off x="2607965" y="3795275"/>
            <a:ext cx="122376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38"/>
          <p:cNvCxnSpPr>
            <a:stCxn id="19" idx="2"/>
            <a:endCxn id="27" idx="0"/>
          </p:cNvCxnSpPr>
          <p:nvPr/>
        </p:nvCxnSpPr>
        <p:spPr>
          <a:xfrm flipH="1">
            <a:off x="3831725" y="3795275"/>
            <a:ext cx="25672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1" name="Straight Arrow Connector 39"/>
          <p:cNvCxnSpPr>
            <a:stCxn id="17" idx="2"/>
            <a:endCxn id="27" idx="0"/>
          </p:cNvCxnSpPr>
          <p:nvPr/>
        </p:nvCxnSpPr>
        <p:spPr>
          <a:xfrm flipH="1">
            <a:off x="3831725" y="3795275"/>
            <a:ext cx="174804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2" name="Straight Arrow Connector 23"/>
          <p:cNvCxnSpPr>
            <a:endCxn id="13" idx="0"/>
          </p:cNvCxnSpPr>
          <p:nvPr/>
        </p:nvCxnSpPr>
        <p:spPr>
          <a:xfrm flipH="1">
            <a:off x="2607965" y="2560623"/>
            <a:ext cx="2729" cy="538502"/>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3" name="Rounded Rectangle 32"/>
          <p:cNvSpPr/>
          <p:nvPr/>
        </p:nvSpPr>
        <p:spPr>
          <a:xfrm>
            <a:off x="216600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sp>
        <p:nvSpPr>
          <p:cNvPr id="14" name="Rounded Rectangle 35"/>
          <p:cNvSpPr/>
          <p:nvPr/>
        </p:nvSpPr>
        <p:spPr>
          <a:xfrm>
            <a:off x="1900960" y="4546924"/>
            <a:ext cx="3815966" cy="565881"/>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Collaborative knowledge processing</a:t>
            </a:r>
          </a:p>
          <a:p>
            <a:pPr algn="ctr"/>
            <a:r>
              <a:rPr lang="en-US" sz="1400" dirty="0" smtClean="0">
                <a:solidFill>
                  <a:schemeClr val="tx1"/>
                </a:solidFill>
                <a:latin typeface="Arial" pitchFamily="34" charset="0"/>
                <a:cs typeface="Arial" pitchFamily="34" charset="0"/>
              </a:rPr>
              <a:t>(compare, validate, model, report)</a:t>
            </a:r>
            <a:endParaRPr lang="en-US" sz="1400" dirty="0">
              <a:solidFill>
                <a:schemeClr val="tx1"/>
              </a:solidFill>
              <a:latin typeface="Arial" pitchFamily="34" charset="0"/>
              <a:cs typeface="Arial" pitchFamily="34" charset="0"/>
            </a:endParaRPr>
          </a:p>
        </p:txBody>
      </p:sp>
      <p:sp>
        <p:nvSpPr>
          <p:cNvPr id="15" name="Rounded Rectangle 49"/>
          <p:cNvSpPr/>
          <p:nvPr/>
        </p:nvSpPr>
        <p:spPr>
          <a:xfrm>
            <a:off x="1903116" y="5311424"/>
            <a:ext cx="3809498" cy="53340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Consensus product generation</a:t>
            </a:r>
          </a:p>
          <a:p>
            <a:pPr algn="ctr"/>
            <a:r>
              <a:rPr lang="en-US" sz="1400" dirty="0" smtClean="0">
                <a:solidFill>
                  <a:schemeClr val="tx1"/>
                </a:solidFill>
                <a:latin typeface="Arial" pitchFamily="34" charset="0"/>
                <a:cs typeface="Arial" pitchFamily="34" charset="0"/>
              </a:rPr>
              <a:t>(hazard model, predictive scenario, etc.)</a:t>
            </a:r>
            <a:endParaRPr lang="en-US" sz="1400" dirty="0">
              <a:solidFill>
                <a:schemeClr val="tx1"/>
              </a:solidFill>
              <a:latin typeface="Arial" pitchFamily="34" charset="0"/>
              <a:cs typeface="Arial" pitchFamily="34" charset="0"/>
            </a:endParaRPr>
          </a:p>
        </p:txBody>
      </p:sp>
      <p:cxnSp>
        <p:nvCxnSpPr>
          <p:cNvPr id="16" name="Straight Arrow Connector 23"/>
          <p:cNvCxnSpPr>
            <a:endCxn id="17" idx="0"/>
          </p:cNvCxnSpPr>
          <p:nvPr/>
        </p:nvCxnSpPr>
        <p:spPr>
          <a:xfrm>
            <a:off x="5564525" y="2489525"/>
            <a:ext cx="15240" cy="609600"/>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7" name="Rounded Rectangle 32"/>
          <p:cNvSpPr/>
          <p:nvPr/>
        </p:nvSpPr>
        <p:spPr>
          <a:xfrm>
            <a:off x="513780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cxnSp>
        <p:nvCxnSpPr>
          <p:cNvPr id="18" name="Straight Arrow Connector 23"/>
          <p:cNvCxnSpPr>
            <a:endCxn id="19" idx="0"/>
          </p:cNvCxnSpPr>
          <p:nvPr/>
        </p:nvCxnSpPr>
        <p:spPr>
          <a:xfrm flipH="1">
            <a:off x="4088445" y="2551343"/>
            <a:ext cx="7075" cy="547782"/>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9" name="Rounded Rectangle 32"/>
          <p:cNvSpPr/>
          <p:nvPr/>
        </p:nvSpPr>
        <p:spPr>
          <a:xfrm>
            <a:off x="364648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sp>
        <p:nvSpPr>
          <p:cNvPr id="20" name="Parallelogramma 19"/>
          <p:cNvSpPr/>
          <p:nvPr/>
        </p:nvSpPr>
        <p:spPr>
          <a:xfrm>
            <a:off x="290823" y="2324533"/>
            <a:ext cx="1415996" cy="412802"/>
          </a:xfrm>
          <a:prstGeom prst="parallelogram">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solidFill>
                  <a:schemeClr val="tx1"/>
                </a:solidFill>
                <a:latin typeface="Arial" pitchFamily="34" charset="0"/>
                <a:cs typeface="Arial" pitchFamily="34" charset="0"/>
              </a:rPr>
              <a:t>CEOS </a:t>
            </a:r>
            <a:r>
              <a:rPr lang="en-US" sz="1200" b="1" dirty="0" smtClean="0">
                <a:solidFill>
                  <a:schemeClr val="tx1"/>
                </a:solidFill>
                <a:latin typeface="Arial" pitchFamily="34" charset="0"/>
                <a:cs typeface="Arial" pitchFamily="34" charset="0"/>
              </a:rPr>
              <a:t>Satellite</a:t>
            </a:r>
            <a:r>
              <a:rPr lang="en-US" sz="1100" b="1" dirty="0" smtClean="0">
                <a:solidFill>
                  <a:schemeClr val="tx1"/>
                </a:solidFill>
                <a:latin typeface="Arial" pitchFamily="34" charset="0"/>
                <a:cs typeface="Arial" pitchFamily="34" charset="0"/>
              </a:rPr>
              <a:t> data</a:t>
            </a:r>
            <a:endParaRPr lang="it-IT" sz="1100" b="1" dirty="0">
              <a:solidFill>
                <a:schemeClr val="tx1"/>
              </a:solidFill>
              <a:latin typeface="Arial" pitchFamily="34" charset="0"/>
              <a:cs typeface="Arial" pitchFamily="34" charset="0"/>
            </a:endParaRPr>
          </a:p>
        </p:txBody>
      </p:sp>
      <p:sp>
        <p:nvSpPr>
          <p:cNvPr id="21" name="Parallelogramma 20"/>
          <p:cNvSpPr/>
          <p:nvPr/>
        </p:nvSpPr>
        <p:spPr>
          <a:xfrm flipH="1">
            <a:off x="306725" y="1727525"/>
            <a:ext cx="1415996" cy="412802"/>
          </a:xfrm>
          <a:prstGeom prst="parallelogram">
            <a:avLst/>
          </a:prstGeom>
          <a:effectLst>
            <a:glow rad="635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solidFill>
                  <a:schemeClr val="tx1"/>
                </a:solidFill>
                <a:latin typeface="Arial" pitchFamily="34" charset="0"/>
                <a:cs typeface="Arial" pitchFamily="34" charset="0"/>
              </a:rPr>
              <a:t>In-situ data</a:t>
            </a:r>
            <a:endParaRPr lang="it-IT" sz="1200" b="1" dirty="0">
              <a:solidFill>
                <a:schemeClr val="tx1"/>
              </a:solidFill>
              <a:latin typeface="Arial" pitchFamily="34" charset="0"/>
              <a:cs typeface="Arial" pitchFamily="34" charset="0"/>
            </a:endParaRPr>
          </a:p>
        </p:txBody>
      </p:sp>
      <p:cxnSp>
        <p:nvCxnSpPr>
          <p:cNvPr id="22" name="Straight Arrow Connector 23"/>
          <p:cNvCxnSpPr>
            <a:stCxn id="14" idx="2"/>
            <a:endCxn id="15" idx="0"/>
          </p:cNvCxnSpPr>
          <p:nvPr/>
        </p:nvCxnSpPr>
        <p:spPr>
          <a:xfrm flipH="1">
            <a:off x="3807865" y="5112805"/>
            <a:ext cx="1078" cy="198619"/>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3" name="Disco magnetico 22"/>
          <p:cNvSpPr/>
          <p:nvPr/>
        </p:nvSpPr>
        <p:spPr>
          <a:xfrm>
            <a:off x="7621925" y="2972125"/>
            <a:ext cx="1066800" cy="990600"/>
          </a:xfrm>
          <a:prstGeom prst="flowChartMagneticDisk">
            <a:avLst/>
          </a:prstGeom>
          <a:gradFill flip="none" rotWithShape="1">
            <a:gsLst>
              <a:gs pos="0">
                <a:srgbClr val="FFC000"/>
              </a:gs>
              <a:gs pos="64999">
                <a:srgbClr val="F0EBD5"/>
              </a:gs>
              <a:gs pos="100000">
                <a:srgbClr val="D1C39F"/>
              </a:gs>
            </a:gsLst>
            <a:lin ang="16200000" scaled="0"/>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solidFill>
                  <a:schemeClr val="tx1"/>
                </a:solidFill>
                <a:latin typeface="Arial" pitchFamily="34" charset="0"/>
                <a:cs typeface="Arial" pitchFamily="34" charset="0"/>
              </a:rPr>
              <a:t>Virtual</a:t>
            </a:r>
          </a:p>
          <a:p>
            <a:pPr lvl="0"/>
            <a:r>
              <a:rPr lang="en-US" sz="1400" b="1" dirty="0" smtClean="0">
                <a:solidFill>
                  <a:schemeClr val="tx1"/>
                </a:solidFill>
                <a:latin typeface="Arial" pitchFamily="34" charset="0"/>
                <a:cs typeface="Arial" pitchFamily="34" charset="0"/>
              </a:rPr>
              <a:t>repository</a:t>
            </a:r>
            <a:endParaRPr lang="it-IT" sz="1400" dirty="0">
              <a:solidFill>
                <a:schemeClr val="tx1"/>
              </a:solidFill>
              <a:latin typeface="Arial" pitchFamily="34" charset="0"/>
            </a:endParaRPr>
          </a:p>
        </p:txBody>
      </p:sp>
      <p:sp>
        <p:nvSpPr>
          <p:cNvPr id="24" name="Forma a L 23"/>
          <p:cNvSpPr/>
          <p:nvPr/>
        </p:nvSpPr>
        <p:spPr>
          <a:xfrm>
            <a:off x="306725" y="4470725"/>
            <a:ext cx="5562600" cy="2011180"/>
          </a:xfrm>
          <a:prstGeom prst="corner">
            <a:avLst>
              <a:gd name="adj1" fmla="val 22679"/>
              <a:gd name="adj2" fmla="val 73879"/>
            </a:avLst>
          </a:prstGeom>
          <a:gradFill>
            <a:gsLst>
              <a:gs pos="0">
                <a:schemeClr val="bg1">
                  <a:lumMod val="65000"/>
                </a:schemeClr>
              </a:gs>
              <a:gs pos="80000">
                <a:schemeClr val="bg1">
                  <a:lumMod val="85000"/>
                </a:schemeClr>
              </a:gs>
              <a:gs pos="100000">
                <a:schemeClr val="bg1">
                  <a:lumMod val="95000"/>
                </a:schemeClr>
              </a:gs>
            </a:gsLst>
            <a:path path="circle">
              <a:fillToRect l="-40000" t="-90000" r="140000" b="19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5" name="Rettangolo 24"/>
          <p:cNvSpPr/>
          <p:nvPr/>
        </p:nvSpPr>
        <p:spPr>
          <a:xfrm>
            <a:off x="319408" y="4714315"/>
            <a:ext cx="1378904" cy="1323439"/>
          </a:xfrm>
          <a:prstGeom prst="rect">
            <a:avLst/>
          </a:prstGeom>
        </p:spPr>
        <p:txBody>
          <a:bodyPr wrap="none">
            <a:spAutoFit/>
          </a:bodyPr>
          <a:lstStyle/>
          <a:p>
            <a:pPr algn="ctr"/>
            <a:r>
              <a:rPr lang="en-US" sz="1600" dirty="0" smtClean="0"/>
              <a:t>Collaborative</a:t>
            </a:r>
          </a:p>
          <a:p>
            <a:pPr algn="ctr"/>
            <a:r>
              <a:rPr lang="en-US" sz="1600" dirty="0" smtClean="0"/>
              <a:t>process</a:t>
            </a:r>
          </a:p>
          <a:p>
            <a:pPr algn="ctr"/>
            <a:r>
              <a:rPr lang="en-US" sz="1600" b="1" dirty="0" smtClean="0"/>
              <a:t>coordinated</a:t>
            </a:r>
          </a:p>
          <a:p>
            <a:pPr algn="ctr"/>
            <a:r>
              <a:rPr lang="en-US" sz="1600" b="1" dirty="0" smtClean="0"/>
              <a:t>by local</a:t>
            </a:r>
          </a:p>
          <a:p>
            <a:pPr algn="ctr"/>
            <a:r>
              <a:rPr lang="en-US" sz="1600" b="1" dirty="0" smtClean="0"/>
              <a:t>scientists</a:t>
            </a:r>
          </a:p>
        </p:txBody>
      </p:sp>
      <p:cxnSp>
        <p:nvCxnSpPr>
          <p:cNvPr id="26" name="Straight Arrow Connector 23"/>
          <p:cNvCxnSpPr/>
          <p:nvPr/>
        </p:nvCxnSpPr>
        <p:spPr>
          <a:xfrm>
            <a:off x="3811925" y="5842325"/>
            <a:ext cx="0" cy="182880"/>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7" name="Rettangolo 26"/>
          <p:cNvSpPr/>
          <p:nvPr/>
        </p:nvSpPr>
        <p:spPr>
          <a:xfrm>
            <a:off x="1797725" y="4476811"/>
            <a:ext cx="4068000" cy="1548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8" name="Arrotonda angolo stesso lato rettangolo 27"/>
          <p:cNvSpPr/>
          <p:nvPr/>
        </p:nvSpPr>
        <p:spPr>
          <a:xfrm>
            <a:off x="7469525" y="4775525"/>
            <a:ext cx="1371600" cy="1172980"/>
          </a:xfrm>
          <a:prstGeom prst="round2SameRect">
            <a:avLst/>
          </a:prstGeom>
          <a:solidFill>
            <a:srgbClr val="FFFF99"/>
          </a:solidFill>
          <a:ln>
            <a:noFill/>
          </a:ln>
          <a:effectLst>
            <a:glow rad="101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extrusionH="139700" contourW="44450" prstMaterial="matte">
            <a:bevelT w="63500" h="63500" prst="artDeco"/>
            <a:bevelB w="1143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Risk Managers &amp; Decision Makers</a:t>
            </a:r>
            <a:endParaRPr lang="it-IT" sz="1600" dirty="0">
              <a:solidFill>
                <a:schemeClr val="tx1"/>
              </a:solidFill>
              <a:latin typeface="Arial" pitchFamily="34" charset="0"/>
              <a:cs typeface="Arial" pitchFamily="34" charset="0"/>
            </a:endParaRPr>
          </a:p>
        </p:txBody>
      </p:sp>
      <p:sp>
        <p:nvSpPr>
          <p:cNvPr id="29" name="Rettangolo 28"/>
          <p:cNvSpPr/>
          <p:nvPr/>
        </p:nvSpPr>
        <p:spPr>
          <a:xfrm>
            <a:off x="6021725" y="4394525"/>
            <a:ext cx="1371600" cy="584775"/>
          </a:xfrm>
          <a:prstGeom prst="rect">
            <a:avLst/>
          </a:prstGeom>
        </p:spPr>
        <p:txBody>
          <a:bodyPr wrap="square">
            <a:spAutoFit/>
          </a:bodyPr>
          <a:lstStyle/>
          <a:p>
            <a:r>
              <a:rPr lang="en-US" sz="1600" b="1" dirty="0" smtClean="0">
                <a:solidFill>
                  <a:prstClr val="black"/>
                </a:solidFill>
                <a:cs typeface="Arial" pitchFamily="34" charset="0"/>
              </a:rPr>
              <a:t>Scientific information</a:t>
            </a:r>
            <a:endParaRPr lang="it-IT" dirty="0"/>
          </a:p>
        </p:txBody>
      </p:sp>
      <p:sp>
        <p:nvSpPr>
          <p:cNvPr id="30" name="Freccia a sinistra 29"/>
          <p:cNvSpPr/>
          <p:nvPr/>
        </p:nvSpPr>
        <p:spPr>
          <a:xfrm>
            <a:off x="6021725" y="5537525"/>
            <a:ext cx="1295400" cy="457200"/>
          </a:xfrm>
          <a:prstGeom prst="leftArrow">
            <a:avLst/>
          </a:prstGeom>
          <a:solidFill>
            <a:srgbClr val="AFD6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a sinistra 30"/>
          <p:cNvSpPr/>
          <p:nvPr/>
        </p:nvSpPr>
        <p:spPr>
          <a:xfrm rot="10800000">
            <a:off x="6021725" y="4927925"/>
            <a:ext cx="1295400" cy="457200"/>
          </a:xfrm>
          <a:prstGeom prst="leftArrow">
            <a:avLst/>
          </a:prstGeom>
          <a:solidFill>
            <a:srgbClr val="AFD6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6097925" y="5960971"/>
            <a:ext cx="1295400" cy="338554"/>
          </a:xfrm>
          <a:prstGeom prst="rect">
            <a:avLst/>
          </a:prstGeom>
        </p:spPr>
        <p:txBody>
          <a:bodyPr wrap="square">
            <a:spAutoFit/>
          </a:bodyPr>
          <a:lstStyle/>
          <a:p>
            <a:r>
              <a:rPr lang="en-US" sz="1600" b="1" dirty="0" smtClean="0">
                <a:solidFill>
                  <a:prstClr val="black"/>
                </a:solidFill>
                <a:cs typeface="Arial" pitchFamily="34" charset="0"/>
              </a:rPr>
              <a:t>User needs</a:t>
            </a:r>
            <a:endParaRPr lang="it-IT" dirty="0"/>
          </a:p>
        </p:txBody>
      </p:sp>
      <p:cxnSp>
        <p:nvCxnSpPr>
          <p:cNvPr id="33" name="Connettore 1 32"/>
          <p:cNvCxnSpPr>
            <a:stCxn id="23" idx="3"/>
            <a:endCxn id="28" idx="3"/>
          </p:cNvCxnSpPr>
          <p:nvPr/>
        </p:nvCxnSpPr>
        <p:spPr>
          <a:xfrm>
            <a:off x="8155325" y="3962725"/>
            <a:ext cx="0" cy="81280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4" name="Rounded Rectangle 24"/>
          <p:cNvSpPr/>
          <p:nvPr/>
        </p:nvSpPr>
        <p:spPr>
          <a:xfrm>
            <a:off x="2150355"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#1</a:t>
            </a:r>
            <a:endParaRPr lang="en-US" sz="1400" b="1" dirty="0">
              <a:solidFill>
                <a:schemeClr val="tx1"/>
              </a:solidFill>
              <a:latin typeface="Arial" pitchFamily="34" charset="0"/>
              <a:cs typeface="Arial" pitchFamily="34" charset="0"/>
            </a:endParaRPr>
          </a:p>
        </p:txBody>
      </p:sp>
      <p:sp>
        <p:nvSpPr>
          <p:cNvPr id="35" name="Rounded Rectangle 29"/>
          <p:cNvSpPr/>
          <p:nvPr/>
        </p:nvSpPr>
        <p:spPr>
          <a:xfrm>
            <a:off x="3642202"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#2</a:t>
            </a:r>
            <a:endParaRPr lang="en-US" sz="1400" b="1" dirty="0">
              <a:solidFill>
                <a:schemeClr val="tx1"/>
              </a:solidFill>
              <a:latin typeface="Arial" pitchFamily="34" charset="0"/>
              <a:cs typeface="Arial" pitchFamily="34" charset="0"/>
            </a:endParaRPr>
          </a:p>
        </p:txBody>
      </p:sp>
      <p:sp>
        <p:nvSpPr>
          <p:cNvPr id="36" name="Rounded Rectangle 31"/>
          <p:cNvSpPr/>
          <p:nvPr/>
        </p:nvSpPr>
        <p:spPr>
          <a:xfrm>
            <a:off x="5126447"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135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#3</a:t>
            </a:r>
          </a:p>
        </p:txBody>
      </p:sp>
      <p:sp>
        <p:nvSpPr>
          <p:cNvPr id="37" name="Freccia bidirezionale orizzontale 36"/>
          <p:cNvSpPr/>
          <p:nvPr/>
        </p:nvSpPr>
        <p:spPr>
          <a:xfrm>
            <a:off x="3166949" y="2484437"/>
            <a:ext cx="363743" cy="1859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Freccia bidirezionale orizzontale 37"/>
          <p:cNvSpPr/>
          <p:nvPr/>
        </p:nvSpPr>
        <p:spPr>
          <a:xfrm>
            <a:off x="4668620" y="2491874"/>
            <a:ext cx="363743" cy="1859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421451" y="4380301"/>
            <a:ext cx="5687315" cy="2295882"/>
          </a:xfrm>
          <a:prstGeom prst="ellipse">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p:cNvSpPr/>
          <p:nvPr/>
        </p:nvSpPr>
        <p:spPr>
          <a:xfrm>
            <a:off x="1918020" y="1656300"/>
            <a:ext cx="4220556" cy="1290130"/>
          </a:xfrm>
          <a:prstGeom prst="ellipse">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Esplosione 2 40"/>
          <p:cNvSpPr/>
          <p:nvPr/>
        </p:nvSpPr>
        <p:spPr>
          <a:xfrm>
            <a:off x="5867400" y="1124069"/>
            <a:ext cx="3547092" cy="1755455"/>
          </a:xfrm>
          <a:prstGeom prst="irregularSeal2">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solidFill>
                  <a:schemeClr val="tx1"/>
                </a:solidFill>
                <a:latin typeface="Arial" pitchFamily="34" charset="0"/>
                <a:cs typeface="Arial" pitchFamily="34" charset="0"/>
              </a:rPr>
              <a:t>Coordination</a:t>
            </a:r>
            <a:r>
              <a:rPr lang="it-IT" sz="1600" dirty="0" smtClean="0">
                <a:solidFill>
                  <a:schemeClr val="tx1"/>
                </a:solidFill>
                <a:latin typeface="Arial" pitchFamily="34" charset="0"/>
                <a:cs typeface="Arial" pitchFamily="34" charset="0"/>
              </a:rPr>
              <a:t> and </a:t>
            </a:r>
            <a:r>
              <a:rPr lang="it-IT" sz="1600" dirty="0" err="1" smtClean="0">
                <a:solidFill>
                  <a:schemeClr val="tx1"/>
                </a:solidFill>
                <a:latin typeface="Arial" pitchFamily="34" charset="0"/>
                <a:cs typeface="Arial" pitchFamily="34" charset="0"/>
              </a:rPr>
              <a:t>collaboration</a:t>
            </a:r>
            <a:r>
              <a:rPr lang="it-IT" sz="1600" dirty="0" smtClean="0">
                <a:solidFill>
                  <a:schemeClr val="tx1"/>
                </a:solidFill>
                <a:latin typeface="Arial" pitchFamily="34" charset="0"/>
                <a:cs typeface="Arial" pitchFamily="34" charset="0"/>
              </a:rPr>
              <a:t> </a:t>
            </a:r>
            <a:endParaRPr lang="it-IT" sz="1600" dirty="0">
              <a:solidFill>
                <a:schemeClr val="tx1"/>
              </a:solidFill>
              <a:latin typeface="Arial" pitchFamily="34" charset="0"/>
              <a:cs typeface="Arial" pitchFamily="34" charset="0"/>
            </a:endParaRPr>
          </a:p>
        </p:txBody>
      </p:sp>
      <p:sp>
        <p:nvSpPr>
          <p:cNvPr id="44" name="Title 1"/>
          <p:cNvSpPr txBox="1">
            <a:spLocks/>
          </p:cNvSpPr>
          <p:nvPr/>
        </p:nvSpPr>
        <p:spPr>
          <a:xfrm>
            <a:off x="2057400" y="762000"/>
            <a:ext cx="4191000" cy="538797"/>
          </a:xfrm>
          <a:prstGeom prst="rect">
            <a:avLst/>
          </a:prstGeom>
        </p:spPr>
        <p:txBody>
          <a:bodyPr vert="horz" anchor="ctr">
            <a:noAutofit/>
          </a:bodyPr>
          <a:lstStyle/>
          <a:p>
            <a:pPr lvl="0" algn="ctr" fontAlgn="auto">
              <a:spcAft>
                <a:spcPts val="0"/>
              </a:spcAft>
            </a:pPr>
            <a:r>
              <a:rPr lang="it-IT" sz="3200" dirty="0" smtClean="0">
                <a:latin typeface="Calibri" pitchFamily="34" charset="0"/>
              </a:rPr>
              <a:t>GSNL 2.0:  h</a:t>
            </a:r>
            <a:r>
              <a:rPr kumimoji="0" lang="en-US" sz="3200" b="0" i="0" u="none" strike="noStrike" kern="1200" cap="none" spc="0" normalizeH="0" baseline="0" noProof="0" dirty="0" err="1" smtClean="0">
                <a:ln>
                  <a:noFill/>
                </a:ln>
                <a:effectLst/>
                <a:uLnTx/>
                <a:uFillTx/>
                <a:latin typeface="Calibri" pitchFamily="34" charset="0"/>
                <a:ea typeface="+mj-ea"/>
                <a:cs typeface="+mj-cs"/>
              </a:rPr>
              <a:t>ow</a:t>
            </a:r>
            <a:r>
              <a:rPr kumimoji="0" lang="en-US" sz="3200" b="0" i="0" u="none" strike="noStrike" kern="1200" cap="none" spc="0" normalizeH="0" baseline="0" noProof="0" dirty="0" smtClean="0">
                <a:ln>
                  <a:noFill/>
                </a:ln>
                <a:effectLst/>
                <a:uLnTx/>
                <a:uFillTx/>
                <a:latin typeface="Calibri" pitchFamily="34" charset="0"/>
                <a:ea typeface="+mj-ea"/>
                <a:cs typeface="+mj-cs"/>
              </a:rPr>
              <a:t> it 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Connettore 1 3"/>
          <p:cNvCxnSpPr/>
          <p:nvPr/>
        </p:nvCxnSpPr>
        <p:spPr>
          <a:xfrm rot="10800000" flipV="1">
            <a:off x="1049645" y="3467425"/>
            <a:ext cx="6572280" cy="100330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0" y="5346149"/>
            <a:ext cx="9144000" cy="117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2 4"/>
          <p:cNvCxnSpPr/>
          <p:nvPr/>
        </p:nvCxnSpPr>
        <p:spPr>
          <a:xfrm>
            <a:off x="5838845" y="2062305"/>
            <a:ext cx="533400" cy="0"/>
          </a:xfrm>
          <a:prstGeom prst="straightConnector1">
            <a:avLst/>
          </a:prstGeom>
          <a:ln w="41275" cmpd="sng">
            <a:solidFill>
              <a:schemeClr val="accent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5838845" y="2367105"/>
            <a:ext cx="533400" cy="0"/>
          </a:xfrm>
          <a:prstGeom prst="straightConnector1">
            <a:avLst/>
          </a:prstGeom>
          <a:ln w="41275" cmpd="sng">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flipV="1">
            <a:off x="1718080" y="2056617"/>
            <a:ext cx="4419600" cy="9144"/>
          </a:xfrm>
          <a:prstGeom prst="rect">
            <a:avLst/>
          </a:prstGeom>
          <a:ln>
            <a:prstDash val="sysDash"/>
          </a:ln>
          <a:effectLst>
            <a:glow rad="635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it-IT" sz="1000" b="1" dirty="0">
              <a:solidFill>
                <a:schemeClr val="tx1"/>
              </a:solidFill>
              <a:latin typeface="Arial" pitchFamily="34" charset="0"/>
              <a:cs typeface="Arial" pitchFamily="34" charset="0"/>
            </a:endParaRPr>
          </a:p>
        </p:txBody>
      </p:sp>
      <p:sp>
        <p:nvSpPr>
          <p:cNvPr id="8" name="Rettangolo 7"/>
          <p:cNvSpPr/>
          <p:nvPr/>
        </p:nvSpPr>
        <p:spPr>
          <a:xfrm flipV="1">
            <a:off x="1718080" y="2356467"/>
            <a:ext cx="4419600" cy="9144"/>
          </a:xfrm>
          <a:prstGeom prst="rect">
            <a:avLst/>
          </a:prstGeom>
          <a:ln>
            <a:prstDash val="dash"/>
          </a:ln>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it-IT" sz="1000" b="1" dirty="0">
              <a:solidFill>
                <a:schemeClr val="tx1"/>
              </a:solidFill>
              <a:latin typeface="Arial" pitchFamily="34" charset="0"/>
              <a:cs typeface="Arial" pitchFamily="34" charset="0"/>
            </a:endParaRPr>
          </a:p>
        </p:txBody>
      </p:sp>
      <p:cxnSp>
        <p:nvCxnSpPr>
          <p:cNvPr id="9" name="Straight Arrow Connector 37"/>
          <p:cNvCxnSpPr>
            <a:stCxn id="13" idx="2"/>
            <a:endCxn id="27" idx="0"/>
          </p:cNvCxnSpPr>
          <p:nvPr/>
        </p:nvCxnSpPr>
        <p:spPr>
          <a:xfrm>
            <a:off x="2607965" y="3795275"/>
            <a:ext cx="122376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38"/>
          <p:cNvCxnSpPr>
            <a:stCxn id="19" idx="2"/>
            <a:endCxn id="27" idx="0"/>
          </p:cNvCxnSpPr>
          <p:nvPr/>
        </p:nvCxnSpPr>
        <p:spPr>
          <a:xfrm flipH="1">
            <a:off x="3831725" y="3795275"/>
            <a:ext cx="25672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1" name="Straight Arrow Connector 39"/>
          <p:cNvCxnSpPr>
            <a:stCxn id="17" idx="2"/>
            <a:endCxn id="27" idx="0"/>
          </p:cNvCxnSpPr>
          <p:nvPr/>
        </p:nvCxnSpPr>
        <p:spPr>
          <a:xfrm flipH="1">
            <a:off x="3831725" y="3795275"/>
            <a:ext cx="174804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2" name="Straight Arrow Connector 23"/>
          <p:cNvCxnSpPr>
            <a:endCxn id="13" idx="0"/>
          </p:cNvCxnSpPr>
          <p:nvPr/>
        </p:nvCxnSpPr>
        <p:spPr>
          <a:xfrm flipH="1">
            <a:off x="2607965" y="2560623"/>
            <a:ext cx="2729" cy="538502"/>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3" name="Rounded Rectangle 32"/>
          <p:cNvSpPr/>
          <p:nvPr/>
        </p:nvSpPr>
        <p:spPr>
          <a:xfrm>
            <a:off x="216600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sp>
        <p:nvSpPr>
          <p:cNvPr id="14" name="Rounded Rectangle 35"/>
          <p:cNvSpPr/>
          <p:nvPr/>
        </p:nvSpPr>
        <p:spPr>
          <a:xfrm>
            <a:off x="1900960" y="4546924"/>
            <a:ext cx="3815966" cy="565881"/>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Collaborative knowledge processing</a:t>
            </a:r>
          </a:p>
          <a:p>
            <a:pPr algn="ctr"/>
            <a:r>
              <a:rPr lang="en-US" sz="1400" dirty="0" smtClean="0">
                <a:solidFill>
                  <a:schemeClr val="tx1"/>
                </a:solidFill>
                <a:latin typeface="Arial" pitchFamily="34" charset="0"/>
                <a:cs typeface="Arial" pitchFamily="34" charset="0"/>
              </a:rPr>
              <a:t>(compare, validate, model, report)</a:t>
            </a:r>
            <a:endParaRPr lang="en-US" sz="1400" dirty="0">
              <a:solidFill>
                <a:schemeClr val="tx1"/>
              </a:solidFill>
              <a:latin typeface="Arial" pitchFamily="34" charset="0"/>
              <a:cs typeface="Arial" pitchFamily="34" charset="0"/>
            </a:endParaRPr>
          </a:p>
        </p:txBody>
      </p:sp>
      <p:sp>
        <p:nvSpPr>
          <p:cNvPr id="15" name="Rounded Rectangle 49"/>
          <p:cNvSpPr/>
          <p:nvPr/>
        </p:nvSpPr>
        <p:spPr>
          <a:xfrm>
            <a:off x="1903116" y="5311424"/>
            <a:ext cx="3809498" cy="53340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Consensus product generation</a:t>
            </a:r>
          </a:p>
          <a:p>
            <a:pPr algn="ctr"/>
            <a:r>
              <a:rPr lang="en-US" sz="1400" dirty="0" smtClean="0">
                <a:solidFill>
                  <a:schemeClr val="tx1"/>
                </a:solidFill>
                <a:latin typeface="Arial" pitchFamily="34" charset="0"/>
                <a:cs typeface="Arial" pitchFamily="34" charset="0"/>
              </a:rPr>
              <a:t>(hazard model, predictive scenario, etc.)</a:t>
            </a:r>
            <a:endParaRPr lang="en-US" sz="1400" dirty="0">
              <a:solidFill>
                <a:schemeClr val="tx1"/>
              </a:solidFill>
              <a:latin typeface="Arial" pitchFamily="34" charset="0"/>
              <a:cs typeface="Arial" pitchFamily="34" charset="0"/>
            </a:endParaRPr>
          </a:p>
        </p:txBody>
      </p:sp>
      <p:cxnSp>
        <p:nvCxnSpPr>
          <p:cNvPr id="16" name="Straight Arrow Connector 23"/>
          <p:cNvCxnSpPr>
            <a:endCxn id="17" idx="0"/>
          </p:cNvCxnSpPr>
          <p:nvPr/>
        </p:nvCxnSpPr>
        <p:spPr>
          <a:xfrm>
            <a:off x="5564525" y="2489525"/>
            <a:ext cx="15240" cy="609600"/>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7" name="Rounded Rectangle 32"/>
          <p:cNvSpPr/>
          <p:nvPr/>
        </p:nvSpPr>
        <p:spPr>
          <a:xfrm>
            <a:off x="513780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cxnSp>
        <p:nvCxnSpPr>
          <p:cNvPr id="18" name="Straight Arrow Connector 23"/>
          <p:cNvCxnSpPr>
            <a:endCxn id="19" idx="0"/>
          </p:cNvCxnSpPr>
          <p:nvPr/>
        </p:nvCxnSpPr>
        <p:spPr>
          <a:xfrm flipH="1">
            <a:off x="4088445" y="2551343"/>
            <a:ext cx="7075" cy="547782"/>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9" name="Rounded Rectangle 32"/>
          <p:cNvSpPr/>
          <p:nvPr/>
        </p:nvSpPr>
        <p:spPr>
          <a:xfrm>
            <a:off x="364648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sp>
        <p:nvSpPr>
          <p:cNvPr id="20" name="Parallelogramma 19"/>
          <p:cNvSpPr/>
          <p:nvPr/>
        </p:nvSpPr>
        <p:spPr>
          <a:xfrm>
            <a:off x="290823" y="2324533"/>
            <a:ext cx="1415996" cy="412802"/>
          </a:xfrm>
          <a:prstGeom prst="parallelogram">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solidFill>
                  <a:schemeClr val="tx1"/>
                </a:solidFill>
                <a:latin typeface="Arial" pitchFamily="34" charset="0"/>
                <a:cs typeface="Arial" pitchFamily="34" charset="0"/>
              </a:rPr>
              <a:t>CEOS </a:t>
            </a:r>
            <a:r>
              <a:rPr lang="en-US" sz="1200" b="1" dirty="0" smtClean="0">
                <a:solidFill>
                  <a:schemeClr val="tx1"/>
                </a:solidFill>
                <a:latin typeface="Arial" pitchFamily="34" charset="0"/>
                <a:cs typeface="Arial" pitchFamily="34" charset="0"/>
              </a:rPr>
              <a:t>Satellite</a:t>
            </a:r>
            <a:r>
              <a:rPr lang="en-US" sz="1100" b="1" dirty="0" smtClean="0">
                <a:solidFill>
                  <a:schemeClr val="tx1"/>
                </a:solidFill>
                <a:latin typeface="Arial" pitchFamily="34" charset="0"/>
                <a:cs typeface="Arial" pitchFamily="34" charset="0"/>
              </a:rPr>
              <a:t> data</a:t>
            </a:r>
            <a:endParaRPr lang="it-IT" sz="1100" b="1" dirty="0">
              <a:solidFill>
                <a:schemeClr val="tx1"/>
              </a:solidFill>
              <a:latin typeface="Arial" pitchFamily="34" charset="0"/>
              <a:cs typeface="Arial" pitchFamily="34" charset="0"/>
            </a:endParaRPr>
          </a:p>
        </p:txBody>
      </p:sp>
      <p:sp>
        <p:nvSpPr>
          <p:cNvPr id="21" name="Parallelogramma 20"/>
          <p:cNvSpPr/>
          <p:nvPr/>
        </p:nvSpPr>
        <p:spPr>
          <a:xfrm flipH="1">
            <a:off x="306725" y="1727525"/>
            <a:ext cx="1415996" cy="412802"/>
          </a:xfrm>
          <a:prstGeom prst="parallelogram">
            <a:avLst/>
          </a:prstGeom>
          <a:effectLst>
            <a:glow rad="635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solidFill>
                  <a:schemeClr val="tx1"/>
                </a:solidFill>
                <a:latin typeface="Arial" pitchFamily="34" charset="0"/>
                <a:cs typeface="Arial" pitchFamily="34" charset="0"/>
              </a:rPr>
              <a:t>In-situ data</a:t>
            </a:r>
            <a:endParaRPr lang="it-IT" sz="1200" b="1" dirty="0">
              <a:solidFill>
                <a:schemeClr val="tx1"/>
              </a:solidFill>
              <a:latin typeface="Arial" pitchFamily="34" charset="0"/>
              <a:cs typeface="Arial" pitchFamily="34" charset="0"/>
            </a:endParaRPr>
          </a:p>
        </p:txBody>
      </p:sp>
      <p:cxnSp>
        <p:nvCxnSpPr>
          <p:cNvPr id="22" name="Straight Arrow Connector 23"/>
          <p:cNvCxnSpPr>
            <a:stCxn id="14" idx="2"/>
            <a:endCxn id="15" idx="0"/>
          </p:cNvCxnSpPr>
          <p:nvPr/>
        </p:nvCxnSpPr>
        <p:spPr>
          <a:xfrm flipH="1">
            <a:off x="3807865" y="5112805"/>
            <a:ext cx="1078" cy="198619"/>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3" name="Disco magnetico 22"/>
          <p:cNvSpPr/>
          <p:nvPr/>
        </p:nvSpPr>
        <p:spPr>
          <a:xfrm>
            <a:off x="7621925" y="2972125"/>
            <a:ext cx="1066800" cy="990600"/>
          </a:xfrm>
          <a:prstGeom prst="flowChartMagneticDisk">
            <a:avLst/>
          </a:prstGeom>
          <a:gradFill flip="none" rotWithShape="1">
            <a:gsLst>
              <a:gs pos="0">
                <a:srgbClr val="FFC000"/>
              </a:gs>
              <a:gs pos="64999">
                <a:srgbClr val="F0EBD5"/>
              </a:gs>
              <a:gs pos="100000">
                <a:srgbClr val="D1C39F"/>
              </a:gs>
            </a:gsLst>
            <a:lin ang="16200000" scaled="0"/>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solidFill>
                  <a:schemeClr val="tx1"/>
                </a:solidFill>
                <a:latin typeface="Arial" pitchFamily="34" charset="0"/>
                <a:cs typeface="Arial" pitchFamily="34" charset="0"/>
              </a:rPr>
              <a:t>Virtual</a:t>
            </a:r>
          </a:p>
          <a:p>
            <a:pPr lvl="0"/>
            <a:r>
              <a:rPr lang="en-US" sz="1400" b="1" dirty="0" smtClean="0">
                <a:solidFill>
                  <a:schemeClr val="tx1"/>
                </a:solidFill>
                <a:latin typeface="Arial" pitchFamily="34" charset="0"/>
                <a:cs typeface="Arial" pitchFamily="34" charset="0"/>
              </a:rPr>
              <a:t>repository</a:t>
            </a:r>
            <a:endParaRPr lang="it-IT" sz="1400" dirty="0">
              <a:solidFill>
                <a:schemeClr val="tx1"/>
              </a:solidFill>
              <a:latin typeface="Arial" pitchFamily="34" charset="0"/>
            </a:endParaRPr>
          </a:p>
        </p:txBody>
      </p:sp>
      <p:sp>
        <p:nvSpPr>
          <p:cNvPr id="24" name="Forma a L 23"/>
          <p:cNvSpPr/>
          <p:nvPr/>
        </p:nvSpPr>
        <p:spPr>
          <a:xfrm>
            <a:off x="306725" y="4470725"/>
            <a:ext cx="5562600" cy="2011180"/>
          </a:xfrm>
          <a:prstGeom prst="corner">
            <a:avLst>
              <a:gd name="adj1" fmla="val 22679"/>
              <a:gd name="adj2" fmla="val 73879"/>
            </a:avLst>
          </a:prstGeom>
          <a:gradFill>
            <a:gsLst>
              <a:gs pos="0">
                <a:schemeClr val="bg1">
                  <a:lumMod val="65000"/>
                </a:schemeClr>
              </a:gs>
              <a:gs pos="80000">
                <a:schemeClr val="bg1">
                  <a:lumMod val="85000"/>
                </a:schemeClr>
              </a:gs>
              <a:gs pos="100000">
                <a:schemeClr val="bg1">
                  <a:lumMod val="95000"/>
                </a:schemeClr>
              </a:gs>
            </a:gsLst>
            <a:path path="circle">
              <a:fillToRect l="-40000" t="-90000" r="140000" b="19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5" name="Rettangolo 24"/>
          <p:cNvSpPr/>
          <p:nvPr/>
        </p:nvSpPr>
        <p:spPr>
          <a:xfrm>
            <a:off x="319408" y="4714315"/>
            <a:ext cx="1378904" cy="1323439"/>
          </a:xfrm>
          <a:prstGeom prst="rect">
            <a:avLst/>
          </a:prstGeom>
        </p:spPr>
        <p:txBody>
          <a:bodyPr wrap="none">
            <a:spAutoFit/>
          </a:bodyPr>
          <a:lstStyle/>
          <a:p>
            <a:pPr algn="ctr"/>
            <a:r>
              <a:rPr lang="en-US" sz="1600" dirty="0" smtClean="0"/>
              <a:t>Collaborative</a:t>
            </a:r>
          </a:p>
          <a:p>
            <a:pPr algn="ctr"/>
            <a:r>
              <a:rPr lang="en-US" sz="1600" dirty="0" smtClean="0"/>
              <a:t>process</a:t>
            </a:r>
          </a:p>
          <a:p>
            <a:pPr algn="ctr"/>
            <a:r>
              <a:rPr lang="en-US" sz="1600" b="1" dirty="0" smtClean="0"/>
              <a:t>coordinated</a:t>
            </a:r>
          </a:p>
          <a:p>
            <a:pPr algn="ctr"/>
            <a:r>
              <a:rPr lang="en-US" sz="1600" b="1" dirty="0" smtClean="0"/>
              <a:t>by local</a:t>
            </a:r>
          </a:p>
          <a:p>
            <a:pPr algn="ctr"/>
            <a:r>
              <a:rPr lang="en-US" sz="1600" b="1" dirty="0" smtClean="0"/>
              <a:t>scientists</a:t>
            </a:r>
          </a:p>
        </p:txBody>
      </p:sp>
      <p:cxnSp>
        <p:nvCxnSpPr>
          <p:cNvPr id="26" name="Straight Arrow Connector 23"/>
          <p:cNvCxnSpPr/>
          <p:nvPr/>
        </p:nvCxnSpPr>
        <p:spPr>
          <a:xfrm>
            <a:off x="3811925" y="5842325"/>
            <a:ext cx="0" cy="182880"/>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7" name="Rettangolo 26"/>
          <p:cNvSpPr/>
          <p:nvPr/>
        </p:nvSpPr>
        <p:spPr>
          <a:xfrm>
            <a:off x="1797725" y="4476811"/>
            <a:ext cx="4068000" cy="1548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8" name="Arrotonda angolo stesso lato rettangolo 27"/>
          <p:cNvSpPr/>
          <p:nvPr/>
        </p:nvSpPr>
        <p:spPr>
          <a:xfrm>
            <a:off x="7469525" y="4775525"/>
            <a:ext cx="1371600" cy="1172980"/>
          </a:xfrm>
          <a:prstGeom prst="round2SameRect">
            <a:avLst/>
          </a:prstGeom>
          <a:solidFill>
            <a:srgbClr val="FFFF99"/>
          </a:solidFill>
          <a:ln>
            <a:noFill/>
          </a:ln>
          <a:effectLst>
            <a:glow rad="101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extrusionH="139700" contourW="44450" prstMaterial="matte">
            <a:bevelT w="63500" h="63500" prst="artDeco"/>
            <a:bevelB w="1143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Risk Managers &amp; Decision Makers</a:t>
            </a:r>
            <a:endParaRPr lang="it-IT" sz="1600" dirty="0">
              <a:solidFill>
                <a:schemeClr val="tx1"/>
              </a:solidFill>
              <a:latin typeface="Arial" pitchFamily="34" charset="0"/>
              <a:cs typeface="Arial" pitchFamily="34" charset="0"/>
            </a:endParaRPr>
          </a:p>
        </p:txBody>
      </p:sp>
      <p:sp>
        <p:nvSpPr>
          <p:cNvPr id="29" name="Rettangolo 28"/>
          <p:cNvSpPr/>
          <p:nvPr/>
        </p:nvSpPr>
        <p:spPr>
          <a:xfrm>
            <a:off x="6021725" y="4394525"/>
            <a:ext cx="1371600" cy="584775"/>
          </a:xfrm>
          <a:prstGeom prst="rect">
            <a:avLst/>
          </a:prstGeom>
        </p:spPr>
        <p:txBody>
          <a:bodyPr wrap="square">
            <a:spAutoFit/>
          </a:bodyPr>
          <a:lstStyle/>
          <a:p>
            <a:r>
              <a:rPr lang="en-US" sz="1600" b="1" dirty="0" smtClean="0">
                <a:solidFill>
                  <a:prstClr val="black"/>
                </a:solidFill>
                <a:cs typeface="Arial" pitchFamily="34" charset="0"/>
              </a:rPr>
              <a:t>Scientific information</a:t>
            </a:r>
            <a:endParaRPr lang="it-IT" dirty="0"/>
          </a:p>
        </p:txBody>
      </p:sp>
      <p:sp>
        <p:nvSpPr>
          <p:cNvPr id="30" name="Freccia a sinistra 29"/>
          <p:cNvSpPr/>
          <p:nvPr/>
        </p:nvSpPr>
        <p:spPr>
          <a:xfrm>
            <a:off x="6021725" y="5537525"/>
            <a:ext cx="1295400" cy="457200"/>
          </a:xfrm>
          <a:prstGeom prst="leftArrow">
            <a:avLst/>
          </a:prstGeom>
          <a:solidFill>
            <a:srgbClr val="AFD6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a sinistra 30"/>
          <p:cNvSpPr/>
          <p:nvPr/>
        </p:nvSpPr>
        <p:spPr>
          <a:xfrm rot="10800000">
            <a:off x="6021725" y="4927925"/>
            <a:ext cx="1295400" cy="457200"/>
          </a:xfrm>
          <a:prstGeom prst="leftArrow">
            <a:avLst/>
          </a:prstGeom>
          <a:solidFill>
            <a:srgbClr val="AFD6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6097925" y="5960971"/>
            <a:ext cx="1295400" cy="338554"/>
          </a:xfrm>
          <a:prstGeom prst="rect">
            <a:avLst/>
          </a:prstGeom>
        </p:spPr>
        <p:txBody>
          <a:bodyPr wrap="square">
            <a:spAutoFit/>
          </a:bodyPr>
          <a:lstStyle/>
          <a:p>
            <a:r>
              <a:rPr lang="en-US" sz="1600" b="1" dirty="0" smtClean="0">
                <a:solidFill>
                  <a:prstClr val="black"/>
                </a:solidFill>
                <a:cs typeface="Arial" pitchFamily="34" charset="0"/>
              </a:rPr>
              <a:t>User needs</a:t>
            </a:r>
            <a:endParaRPr lang="it-IT" dirty="0"/>
          </a:p>
        </p:txBody>
      </p:sp>
      <p:cxnSp>
        <p:nvCxnSpPr>
          <p:cNvPr id="33" name="Connettore 1 32"/>
          <p:cNvCxnSpPr>
            <a:stCxn id="23" idx="3"/>
            <a:endCxn id="28" idx="3"/>
          </p:cNvCxnSpPr>
          <p:nvPr/>
        </p:nvCxnSpPr>
        <p:spPr>
          <a:xfrm>
            <a:off x="8155325" y="3962725"/>
            <a:ext cx="0" cy="81280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4" name="Ovale 33"/>
          <p:cNvSpPr/>
          <p:nvPr/>
        </p:nvSpPr>
        <p:spPr>
          <a:xfrm>
            <a:off x="5723500" y="4038927"/>
            <a:ext cx="3066393" cy="2496640"/>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ounded Rectangle 24"/>
          <p:cNvSpPr/>
          <p:nvPr/>
        </p:nvSpPr>
        <p:spPr>
          <a:xfrm>
            <a:off x="2150355"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#1</a:t>
            </a:r>
            <a:endParaRPr lang="en-US" sz="1400" b="1" dirty="0">
              <a:solidFill>
                <a:schemeClr val="tx1"/>
              </a:solidFill>
              <a:latin typeface="Arial" pitchFamily="34" charset="0"/>
              <a:cs typeface="Arial" pitchFamily="34" charset="0"/>
            </a:endParaRPr>
          </a:p>
        </p:txBody>
      </p:sp>
      <p:sp>
        <p:nvSpPr>
          <p:cNvPr id="36" name="Rounded Rectangle 29"/>
          <p:cNvSpPr/>
          <p:nvPr/>
        </p:nvSpPr>
        <p:spPr>
          <a:xfrm>
            <a:off x="3642202"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#2</a:t>
            </a:r>
            <a:endParaRPr lang="en-US" sz="1400" b="1" dirty="0">
              <a:solidFill>
                <a:schemeClr val="tx1"/>
              </a:solidFill>
              <a:latin typeface="Arial" pitchFamily="34" charset="0"/>
              <a:cs typeface="Arial" pitchFamily="34" charset="0"/>
            </a:endParaRPr>
          </a:p>
        </p:txBody>
      </p:sp>
      <p:sp>
        <p:nvSpPr>
          <p:cNvPr id="37" name="Rounded Rectangle 31"/>
          <p:cNvSpPr/>
          <p:nvPr/>
        </p:nvSpPr>
        <p:spPr>
          <a:xfrm>
            <a:off x="5126447"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135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#3</a:t>
            </a:r>
          </a:p>
        </p:txBody>
      </p:sp>
      <p:sp>
        <p:nvSpPr>
          <p:cNvPr id="38" name="Freccia bidirezionale orizzontale 37"/>
          <p:cNvSpPr/>
          <p:nvPr/>
        </p:nvSpPr>
        <p:spPr>
          <a:xfrm>
            <a:off x="3166949" y="2484437"/>
            <a:ext cx="363743" cy="1859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reccia bidirezionale orizzontale 38"/>
          <p:cNvSpPr/>
          <p:nvPr/>
        </p:nvSpPr>
        <p:spPr>
          <a:xfrm>
            <a:off x="4668620" y="2491874"/>
            <a:ext cx="363743" cy="1859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Esplosione 2 39"/>
          <p:cNvSpPr/>
          <p:nvPr/>
        </p:nvSpPr>
        <p:spPr>
          <a:xfrm>
            <a:off x="5638799" y="1295400"/>
            <a:ext cx="3505201" cy="1595275"/>
          </a:xfrm>
          <a:prstGeom prst="irregularSeal2">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solidFill>
                  <a:schemeClr val="tx1"/>
                </a:solidFill>
                <a:latin typeface="Arial" pitchFamily="34" charset="0"/>
                <a:cs typeface="Arial" pitchFamily="34" charset="0"/>
              </a:rPr>
              <a:t>Dissemination</a:t>
            </a:r>
            <a:r>
              <a:rPr lang="it-IT" sz="1600" dirty="0" smtClean="0">
                <a:solidFill>
                  <a:schemeClr val="tx1"/>
                </a:solidFill>
                <a:latin typeface="Arial" pitchFamily="34" charset="0"/>
                <a:cs typeface="Arial" pitchFamily="34" charset="0"/>
              </a:rPr>
              <a:t> </a:t>
            </a:r>
            <a:r>
              <a:rPr lang="it-IT" sz="1600" dirty="0" err="1" smtClean="0">
                <a:solidFill>
                  <a:schemeClr val="tx1"/>
                </a:solidFill>
                <a:latin typeface="Arial" pitchFamily="34" charset="0"/>
                <a:cs typeface="Arial" pitchFamily="34" charset="0"/>
              </a:rPr>
              <a:t>to</a:t>
            </a:r>
            <a:r>
              <a:rPr lang="it-IT" sz="1600" dirty="0" smtClean="0">
                <a:solidFill>
                  <a:schemeClr val="tx1"/>
                </a:solidFill>
                <a:latin typeface="Arial" pitchFamily="34" charset="0"/>
                <a:cs typeface="Arial" pitchFamily="34" charset="0"/>
              </a:rPr>
              <a:t> </a:t>
            </a:r>
            <a:r>
              <a:rPr lang="it-IT" sz="1600" dirty="0" err="1" smtClean="0">
                <a:solidFill>
                  <a:schemeClr val="tx1"/>
                </a:solidFill>
                <a:latin typeface="Arial" pitchFamily="34" charset="0"/>
                <a:cs typeface="Arial" pitchFamily="34" charset="0"/>
              </a:rPr>
              <a:t>Decision</a:t>
            </a:r>
            <a:r>
              <a:rPr lang="it-IT" sz="1600" dirty="0" smtClean="0">
                <a:solidFill>
                  <a:schemeClr val="tx1"/>
                </a:solidFill>
                <a:latin typeface="Arial" pitchFamily="34" charset="0"/>
                <a:cs typeface="Arial" pitchFamily="34" charset="0"/>
              </a:rPr>
              <a:t> </a:t>
            </a:r>
            <a:r>
              <a:rPr lang="it-IT" sz="1600" dirty="0" err="1" smtClean="0">
                <a:solidFill>
                  <a:schemeClr val="tx1"/>
                </a:solidFill>
                <a:latin typeface="Arial" pitchFamily="34" charset="0"/>
                <a:cs typeface="Arial" pitchFamily="34" charset="0"/>
              </a:rPr>
              <a:t>makers</a:t>
            </a:r>
            <a:endParaRPr lang="it-IT" sz="1600" dirty="0">
              <a:solidFill>
                <a:schemeClr val="tx1"/>
              </a:solidFill>
              <a:latin typeface="Arial" pitchFamily="34" charset="0"/>
              <a:cs typeface="Arial" pitchFamily="34" charset="0"/>
            </a:endParaRPr>
          </a:p>
        </p:txBody>
      </p:sp>
      <p:sp>
        <p:nvSpPr>
          <p:cNvPr id="42" name="Title 1"/>
          <p:cNvSpPr txBox="1">
            <a:spLocks/>
          </p:cNvSpPr>
          <p:nvPr/>
        </p:nvSpPr>
        <p:spPr>
          <a:xfrm>
            <a:off x="2057400" y="762000"/>
            <a:ext cx="4191000" cy="538797"/>
          </a:xfrm>
          <a:prstGeom prst="rect">
            <a:avLst/>
          </a:prstGeom>
        </p:spPr>
        <p:txBody>
          <a:bodyPr vert="horz" anchor="ctr">
            <a:noAutofit/>
          </a:bodyPr>
          <a:lstStyle/>
          <a:p>
            <a:pPr lvl="0" algn="ctr" fontAlgn="auto">
              <a:spcAft>
                <a:spcPts val="0"/>
              </a:spcAft>
            </a:pPr>
            <a:r>
              <a:rPr lang="it-IT" sz="3200" dirty="0" smtClean="0">
                <a:latin typeface="Calibri" pitchFamily="34" charset="0"/>
              </a:rPr>
              <a:t>GSNL 2.0:  h</a:t>
            </a:r>
            <a:r>
              <a:rPr kumimoji="0" lang="en-US" sz="3200" b="0" i="0" u="none" strike="noStrike" kern="1200" cap="none" spc="0" normalizeH="0" baseline="0" noProof="0" dirty="0" err="1" smtClean="0">
                <a:ln>
                  <a:noFill/>
                </a:ln>
                <a:effectLst/>
                <a:uLnTx/>
                <a:uFillTx/>
                <a:latin typeface="Calibri" pitchFamily="34" charset="0"/>
                <a:ea typeface="+mj-ea"/>
                <a:cs typeface="+mj-cs"/>
              </a:rPr>
              <a:t>ow</a:t>
            </a:r>
            <a:r>
              <a:rPr kumimoji="0" lang="en-US" sz="3200" b="0" i="0" u="none" strike="noStrike" kern="1200" cap="none" spc="0" normalizeH="0" baseline="0" noProof="0" dirty="0" smtClean="0">
                <a:ln>
                  <a:noFill/>
                </a:ln>
                <a:effectLst/>
                <a:uLnTx/>
                <a:uFillTx/>
                <a:latin typeface="Calibri" pitchFamily="34" charset="0"/>
                <a:ea typeface="+mj-ea"/>
                <a:cs typeface="+mj-cs"/>
              </a:rPr>
              <a:t> it 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5346149"/>
            <a:ext cx="9144000" cy="117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 name="Connettore 1 3"/>
          <p:cNvCxnSpPr>
            <a:stCxn id="23" idx="2"/>
            <a:endCxn id="24" idx="3"/>
          </p:cNvCxnSpPr>
          <p:nvPr/>
        </p:nvCxnSpPr>
        <p:spPr>
          <a:xfrm rot="10800000" flipV="1">
            <a:off x="1049645" y="3467425"/>
            <a:ext cx="6572280" cy="1003300"/>
          </a:xfrm>
          <a:prstGeom prst="bentConnector2">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a:off x="5838845" y="2062305"/>
            <a:ext cx="533400" cy="0"/>
          </a:xfrm>
          <a:prstGeom prst="straightConnector1">
            <a:avLst/>
          </a:prstGeom>
          <a:ln w="41275" cmpd="sng">
            <a:solidFill>
              <a:schemeClr val="accent2">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5838845" y="2367105"/>
            <a:ext cx="533400" cy="0"/>
          </a:xfrm>
          <a:prstGeom prst="straightConnector1">
            <a:avLst/>
          </a:prstGeom>
          <a:ln w="41275" cmpd="sng">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flipV="1">
            <a:off x="1718080" y="2056617"/>
            <a:ext cx="4419600" cy="9144"/>
          </a:xfrm>
          <a:prstGeom prst="rect">
            <a:avLst/>
          </a:prstGeom>
          <a:ln>
            <a:prstDash val="sysDash"/>
          </a:ln>
          <a:effectLst>
            <a:glow rad="635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it-IT" sz="1000" b="1" dirty="0">
              <a:solidFill>
                <a:schemeClr val="tx1"/>
              </a:solidFill>
              <a:latin typeface="Arial" pitchFamily="34" charset="0"/>
              <a:cs typeface="Arial" pitchFamily="34" charset="0"/>
            </a:endParaRPr>
          </a:p>
        </p:txBody>
      </p:sp>
      <p:sp>
        <p:nvSpPr>
          <p:cNvPr id="8" name="Rettangolo 7"/>
          <p:cNvSpPr/>
          <p:nvPr/>
        </p:nvSpPr>
        <p:spPr>
          <a:xfrm flipV="1">
            <a:off x="1718080" y="2356467"/>
            <a:ext cx="4419600" cy="9144"/>
          </a:xfrm>
          <a:prstGeom prst="rect">
            <a:avLst/>
          </a:prstGeom>
          <a:ln>
            <a:prstDash val="dash"/>
          </a:ln>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it-IT" sz="1000" b="1" dirty="0">
              <a:solidFill>
                <a:schemeClr val="tx1"/>
              </a:solidFill>
              <a:latin typeface="Arial" pitchFamily="34" charset="0"/>
              <a:cs typeface="Arial" pitchFamily="34" charset="0"/>
            </a:endParaRPr>
          </a:p>
        </p:txBody>
      </p:sp>
      <p:cxnSp>
        <p:nvCxnSpPr>
          <p:cNvPr id="9" name="Straight Arrow Connector 37"/>
          <p:cNvCxnSpPr>
            <a:stCxn id="13" idx="2"/>
            <a:endCxn id="27" idx="0"/>
          </p:cNvCxnSpPr>
          <p:nvPr/>
        </p:nvCxnSpPr>
        <p:spPr>
          <a:xfrm>
            <a:off x="2607965" y="3795275"/>
            <a:ext cx="122376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38"/>
          <p:cNvCxnSpPr>
            <a:stCxn id="19" idx="2"/>
            <a:endCxn id="27" idx="0"/>
          </p:cNvCxnSpPr>
          <p:nvPr/>
        </p:nvCxnSpPr>
        <p:spPr>
          <a:xfrm flipH="1">
            <a:off x="3831725" y="3795275"/>
            <a:ext cx="25672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1" name="Straight Arrow Connector 39"/>
          <p:cNvCxnSpPr>
            <a:stCxn id="17" idx="2"/>
            <a:endCxn id="27" idx="0"/>
          </p:cNvCxnSpPr>
          <p:nvPr/>
        </p:nvCxnSpPr>
        <p:spPr>
          <a:xfrm flipH="1">
            <a:off x="3831725" y="3795275"/>
            <a:ext cx="1748040" cy="681536"/>
          </a:xfrm>
          <a:prstGeom prst="straightConnector1">
            <a:avLst/>
          </a:prstGeom>
          <a:ln w="12700">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12" name="Straight Arrow Connector 23"/>
          <p:cNvCxnSpPr>
            <a:endCxn id="13" idx="0"/>
          </p:cNvCxnSpPr>
          <p:nvPr/>
        </p:nvCxnSpPr>
        <p:spPr>
          <a:xfrm flipH="1">
            <a:off x="2607965" y="2560623"/>
            <a:ext cx="2729" cy="538502"/>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3" name="Rounded Rectangle 32"/>
          <p:cNvSpPr/>
          <p:nvPr/>
        </p:nvSpPr>
        <p:spPr>
          <a:xfrm>
            <a:off x="216600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sp>
        <p:nvSpPr>
          <p:cNvPr id="14" name="Rounded Rectangle 35"/>
          <p:cNvSpPr/>
          <p:nvPr/>
        </p:nvSpPr>
        <p:spPr>
          <a:xfrm>
            <a:off x="1900960" y="4546924"/>
            <a:ext cx="3815966" cy="565881"/>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Collaborative knowledge processing</a:t>
            </a:r>
          </a:p>
          <a:p>
            <a:pPr algn="ctr"/>
            <a:r>
              <a:rPr lang="en-US" sz="1400" dirty="0" smtClean="0">
                <a:solidFill>
                  <a:schemeClr val="tx1"/>
                </a:solidFill>
                <a:latin typeface="Arial" pitchFamily="34" charset="0"/>
                <a:cs typeface="Arial" pitchFamily="34" charset="0"/>
              </a:rPr>
              <a:t>(compare, validate, model, report)</a:t>
            </a:r>
            <a:endParaRPr lang="en-US" sz="1400" dirty="0">
              <a:solidFill>
                <a:schemeClr val="tx1"/>
              </a:solidFill>
              <a:latin typeface="Arial" pitchFamily="34" charset="0"/>
              <a:cs typeface="Arial" pitchFamily="34" charset="0"/>
            </a:endParaRPr>
          </a:p>
        </p:txBody>
      </p:sp>
      <p:sp>
        <p:nvSpPr>
          <p:cNvPr id="15" name="Rounded Rectangle 49"/>
          <p:cNvSpPr/>
          <p:nvPr/>
        </p:nvSpPr>
        <p:spPr>
          <a:xfrm>
            <a:off x="1903116" y="5311424"/>
            <a:ext cx="3809498" cy="53340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Consensus product generation</a:t>
            </a:r>
          </a:p>
          <a:p>
            <a:pPr algn="ctr"/>
            <a:r>
              <a:rPr lang="en-US" sz="1400" dirty="0" smtClean="0">
                <a:solidFill>
                  <a:schemeClr val="tx1"/>
                </a:solidFill>
                <a:latin typeface="Arial" pitchFamily="34" charset="0"/>
                <a:cs typeface="Arial" pitchFamily="34" charset="0"/>
              </a:rPr>
              <a:t>(hazard model, predictive scenario, etc.)</a:t>
            </a:r>
            <a:endParaRPr lang="en-US" sz="1400" dirty="0">
              <a:solidFill>
                <a:schemeClr val="tx1"/>
              </a:solidFill>
              <a:latin typeface="Arial" pitchFamily="34" charset="0"/>
              <a:cs typeface="Arial" pitchFamily="34" charset="0"/>
            </a:endParaRPr>
          </a:p>
        </p:txBody>
      </p:sp>
      <p:cxnSp>
        <p:nvCxnSpPr>
          <p:cNvPr id="16" name="Straight Arrow Connector 23"/>
          <p:cNvCxnSpPr>
            <a:endCxn id="17" idx="0"/>
          </p:cNvCxnSpPr>
          <p:nvPr/>
        </p:nvCxnSpPr>
        <p:spPr>
          <a:xfrm>
            <a:off x="5564525" y="2489525"/>
            <a:ext cx="15240" cy="609600"/>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7" name="Rounded Rectangle 32"/>
          <p:cNvSpPr/>
          <p:nvPr/>
        </p:nvSpPr>
        <p:spPr>
          <a:xfrm>
            <a:off x="513780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cxnSp>
        <p:nvCxnSpPr>
          <p:cNvPr id="18" name="Straight Arrow Connector 23"/>
          <p:cNvCxnSpPr>
            <a:endCxn id="19" idx="0"/>
          </p:cNvCxnSpPr>
          <p:nvPr/>
        </p:nvCxnSpPr>
        <p:spPr>
          <a:xfrm flipH="1">
            <a:off x="4088445" y="2551343"/>
            <a:ext cx="7075" cy="547782"/>
          </a:xfrm>
          <a:prstGeom prst="straightConnector1">
            <a:avLst/>
          </a:prstGeom>
          <a:ln w="952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9" name="Rounded Rectangle 32"/>
          <p:cNvSpPr/>
          <p:nvPr/>
        </p:nvSpPr>
        <p:spPr>
          <a:xfrm>
            <a:off x="3646485" y="3099125"/>
            <a:ext cx="883920" cy="696150"/>
          </a:xfrm>
          <a:prstGeom prst="roundRect">
            <a:avLst>
              <a:gd name="adj" fmla="val 8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latin typeface="Arial" pitchFamily="34" charset="0"/>
                <a:cs typeface="Arial" pitchFamily="34" charset="0"/>
              </a:rPr>
              <a:t>Science Product </a:t>
            </a:r>
            <a:endParaRPr lang="en-US" sz="1200" b="1" dirty="0">
              <a:solidFill>
                <a:schemeClr val="tx1"/>
              </a:solidFill>
              <a:latin typeface="Arial" pitchFamily="34" charset="0"/>
              <a:cs typeface="Arial" pitchFamily="34" charset="0"/>
            </a:endParaRPr>
          </a:p>
        </p:txBody>
      </p:sp>
      <p:sp>
        <p:nvSpPr>
          <p:cNvPr id="20" name="Parallelogramma 19"/>
          <p:cNvSpPr/>
          <p:nvPr/>
        </p:nvSpPr>
        <p:spPr>
          <a:xfrm>
            <a:off x="290823" y="2324533"/>
            <a:ext cx="1415996" cy="412802"/>
          </a:xfrm>
          <a:prstGeom prst="parallelogram">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solidFill>
                  <a:schemeClr val="tx1"/>
                </a:solidFill>
                <a:latin typeface="Arial" pitchFamily="34" charset="0"/>
                <a:cs typeface="Arial" pitchFamily="34" charset="0"/>
              </a:rPr>
              <a:t>CEOS </a:t>
            </a:r>
            <a:r>
              <a:rPr lang="en-US" sz="1200" b="1" dirty="0" smtClean="0">
                <a:solidFill>
                  <a:schemeClr val="tx1"/>
                </a:solidFill>
                <a:latin typeface="Arial" pitchFamily="34" charset="0"/>
                <a:cs typeface="Arial" pitchFamily="34" charset="0"/>
              </a:rPr>
              <a:t>Satellite</a:t>
            </a:r>
            <a:r>
              <a:rPr lang="en-US" sz="1100" b="1" dirty="0" smtClean="0">
                <a:solidFill>
                  <a:schemeClr val="tx1"/>
                </a:solidFill>
                <a:latin typeface="Arial" pitchFamily="34" charset="0"/>
                <a:cs typeface="Arial" pitchFamily="34" charset="0"/>
              </a:rPr>
              <a:t> data</a:t>
            </a:r>
            <a:endParaRPr lang="it-IT" sz="1100" b="1" dirty="0">
              <a:solidFill>
                <a:schemeClr val="tx1"/>
              </a:solidFill>
              <a:latin typeface="Arial" pitchFamily="34" charset="0"/>
              <a:cs typeface="Arial" pitchFamily="34" charset="0"/>
            </a:endParaRPr>
          </a:p>
        </p:txBody>
      </p:sp>
      <p:sp>
        <p:nvSpPr>
          <p:cNvPr id="21" name="Parallelogramma 20"/>
          <p:cNvSpPr/>
          <p:nvPr/>
        </p:nvSpPr>
        <p:spPr>
          <a:xfrm flipH="1">
            <a:off x="306725" y="1727525"/>
            <a:ext cx="1415996" cy="412802"/>
          </a:xfrm>
          <a:prstGeom prst="parallelogram">
            <a:avLst/>
          </a:prstGeom>
          <a:effectLst>
            <a:glow rad="635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solidFill>
                  <a:schemeClr val="tx1"/>
                </a:solidFill>
                <a:latin typeface="Arial" pitchFamily="34" charset="0"/>
                <a:cs typeface="Arial" pitchFamily="34" charset="0"/>
              </a:rPr>
              <a:t>In-situ data</a:t>
            </a:r>
            <a:endParaRPr lang="it-IT" sz="1200" b="1" dirty="0">
              <a:solidFill>
                <a:schemeClr val="tx1"/>
              </a:solidFill>
              <a:latin typeface="Arial" pitchFamily="34" charset="0"/>
              <a:cs typeface="Arial" pitchFamily="34" charset="0"/>
            </a:endParaRPr>
          </a:p>
        </p:txBody>
      </p:sp>
      <p:cxnSp>
        <p:nvCxnSpPr>
          <p:cNvPr id="22" name="Straight Arrow Connector 23"/>
          <p:cNvCxnSpPr>
            <a:stCxn id="14" idx="2"/>
            <a:endCxn id="15" idx="0"/>
          </p:cNvCxnSpPr>
          <p:nvPr/>
        </p:nvCxnSpPr>
        <p:spPr>
          <a:xfrm flipH="1">
            <a:off x="3807865" y="5112805"/>
            <a:ext cx="1078" cy="198619"/>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3" name="Disco magnetico 22"/>
          <p:cNvSpPr/>
          <p:nvPr/>
        </p:nvSpPr>
        <p:spPr>
          <a:xfrm>
            <a:off x="7621925" y="2972125"/>
            <a:ext cx="1066800" cy="990600"/>
          </a:xfrm>
          <a:prstGeom prst="flowChartMagneticDisk">
            <a:avLst/>
          </a:prstGeom>
          <a:gradFill flip="none" rotWithShape="1">
            <a:gsLst>
              <a:gs pos="0">
                <a:srgbClr val="FFC000"/>
              </a:gs>
              <a:gs pos="64999">
                <a:srgbClr val="F0EBD5"/>
              </a:gs>
              <a:gs pos="100000">
                <a:srgbClr val="D1C39F"/>
              </a:gs>
            </a:gsLst>
            <a:lin ang="16200000" scaled="0"/>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solidFill>
                  <a:schemeClr val="tx1"/>
                </a:solidFill>
                <a:latin typeface="Arial" pitchFamily="34" charset="0"/>
                <a:cs typeface="Arial" pitchFamily="34" charset="0"/>
              </a:rPr>
              <a:t>Virtual</a:t>
            </a:r>
          </a:p>
          <a:p>
            <a:pPr lvl="0"/>
            <a:r>
              <a:rPr lang="en-US" sz="1400" b="1" dirty="0" smtClean="0">
                <a:solidFill>
                  <a:schemeClr val="tx1"/>
                </a:solidFill>
                <a:latin typeface="Arial" pitchFamily="34" charset="0"/>
                <a:cs typeface="Arial" pitchFamily="34" charset="0"/>
              </a:rPr>
              <a:t>repository</a:t>
            </a:r>
            <a:endParaRPr lang="it-IT" sz="1400" dirty="0">
              <a:solidFill>
                <a:schemeClr val="tx1"/>
              </a:solidFill>
              <a:latin typeface="Arial" pitchFamily="34" charset="0"/>
            </a:endParaRPr>
          </a:p>
        </p:txBody>
      </p:sp>
      <p:sp>
        <p:nvSpPr>
          <p:cNvPr id="24" name="Forma a L 23"/>
          <p:cNvSpPr/>
          <p:nvPr/>
        </p:nvSpPr>
        <p:spPr>
          <a:xfrm>
            <a:off x="306725" y="4470725"/>
            <a:ext cx="5562600" cy="2011180"/>
          </a:xfrm>
          <a:prstGeom prst="corner">
            <a:avLst>
              <a:gd name="adj1" fmla="val 22679"/>
              <a:gd name="adj2" fmla="val 73879"/>
            </a:avLst>
          </a:prstGeom>
          <a:gradFill>
            <a:gsLst>
              <a:gs pos="0">
                <a:schemeClr val="bg1">
                  <a:lumMod val="65000"/>
                </a:schemeClr>
              </a:gs>
              <a:gs pos="80000">
                <a:schemeClr val="bg1">
                  <a:lumMod val="85000"/>
                </a:schemeClr>
              </a:gs>
              <a:gs pos="100000">
                <a:schemeClr val="bg1">
                  <a:lumMod val="95000"/>
                </a:schemeClr>
              </a:gs>
            </a:gsLst>
            <a:path path="circle">
              <a:fillToRect l="-40000" t="-90000" r="140000" b="19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25" name="Rettangolo 24"/>
          <p:cNvSpPr/>
          <p:nvPr/>
        </p:nvSpPr>
        <p:spPr>
          <a:xfrm>
            <a:off x="319408" y="4714315"/>
            <a:ext cx="1378904" cy="1323439"/>
          </a:xfrm>
          <a:prstGeom prst="rect">
            <a:avLst/>
          </a:prstGeom>
        </p:spPr>
        <p:txBody>
          <a:bodyPr wrap="none">
            <a:spAutoFit/>
          </a:bodyPr>
          <a:lstStyle/>
          <a:p>
            <a:pPr algn="ctr"/>
            <a:r>
              <a:rPr lang="en-US" sz="1600" dirty="0" smtClean="0"/>
              <a:t>Collaborative</a:t>
            </a:r>
          </a:p>
          <a:p>
            <a:pPr algn="ctr"/>
            <a:r>
              <a:rPr lang="en-US" sz="1600" dirty="0" smtClean="0"/>
              <a:t>process</a:t>
            </a:r>
          </a:p>
          <a:p>
            <a:pPr algn="ctr"/>
            <a:r>
              <a:rPr lang="en-US" sz="1600" b="1" dirty="0" smtClean="0"/>
              <a:t>coordinated</a:t>
            </a:r>
          </a:p>
          <a:p>
            <a:pPr algn="ctr"/>
            <a:r>
              <a:rPr lang="en-US" sz="1600" b="1" dirty="0" smtClean="0"/>
              <a:t>by local</a:t>
            </a:r>
          </a:p>
          <a:p>
            <a:pPr algn="ctr"/>
            <a:r>
              <a:rPr lang="en-US" sz="1600" b="1" dirty="0" smtClean="0"/>
              <a:t>scientists</a:t>
            </a:r>
          </a:p>
        </p:txBody>
      </p:sp>
      <p:cxnSp>
        <p:nvCxnSpPr>
          <p:cNvPr id="26" name="Straight Arrow Connector 23"/>
          <p:cNvCxnSpPr/>
          <p:nvPr/>
        </p:nvCxnSpPr>
        <p:spPr>
          <a:xfrm>
            <a:off x="3811925" y="5842325"/>
            <a:ext cx="0" cy="182880"/>
          </a:xfrm>
          <a:prstGeom prst="straightConnector1">
            <a:avLst/>
          </a:prstGeom>
          <a:ln w="28575">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7" name="Rettangolo 26"/>
          <p:cNvSpPr/>
          <p:nvPr/>
        </p:nvSpPr>
        <p:spPr>
          <a:xfrm>
            <a:off x="1797725" y="4476811"/>
            <a:ext cx="4068000" cy="1548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8" name="Arrotonda angolo stesso lato rettangolo 27"/>
          <p:cNvSpPr/>
          <p:nvPr/>
        </p:nvSpPr>
        <p:spPr>
          <a:xfrm>
            <a:off x="7469525" y="4775525"/>
            <a:ext cx="1371600" cy="1172980"/>
          </a:xfrm>
          <a:prstGeom prst="round2SameRect">
            <a:avLst/>
          </a:prstGeom>
          <a:solidFill>
            <a:srgbClr val="FFFF99"/>
          </a:solidFill>
          <a:ln>
            <a:noFill/>
          </a:ln>
          <a:effectLst>
            <a:glow rad="101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extrusionH="139700" contourW="44450" prstMaterial="matte">
            <a:bevelT w="63500" h="63500" prst="artDeco"/>
            <a:bevelB w="1143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Risk Managers &amp; Decision Makers</a:t>
            </a:r>
            <a:endParaRPr lang="it-IT" sz="1600" dirty="0">
              <a:solidFill>
                <a:schemeClr val="tx1"/>
              </a:solidFill>
              <a:latin typeface="Arial" pitchFamily="34" charset="0"/>
              <a:cs typeface="Arial" pitchFamily="34" charset="0"/>
            </a:endParaRPr>
          </a:p>
        </p:txBody>
      </p:sp>
      <p:sp>
        <p:nvSpPr>
          <p:cNvPr id="29" name="Rettangolo 28"/>
          <p:cNvSpPr/>
          <p:nvPr/>
        </p:nvSpPr>
        <p:spPr>
          <a:xfrm>
            <a:off x="6021725" y="4394525"/>
            <a:ext cx="1371600" cy="584775"/>
          </a:xfrm>
          <a:prstGeom prst="rect">
            <a:avLst/>
          </a:prstGeom>
        </p:spPr>
        <p:txBody>
          <a:bodyPr wrap="square">
            <a:spAutoFit/>
          </a:bodyPr>
          <a:lstStyle/>
          <a:p>
            <a:r>
              <a:rPr lang="en-US" sz="1600" b="1" dirty="0" smtClean="0">
                <a:solidFill>
                  <a:prstClr val="black"/>
                </a:solidFill>
                <a:cs typeface="Arial" pitchFamily="34" charset="0"/>
              </a:rPr>
              <a:t>Scientific information</a:t>
            </a:r>
            <a:endParaRPr lang="it-IT" dirty="0"/>
          </a:p>
        </p:txBody>
      </p:sp>
      <p:sp>
        <p:nvSpPr>
          <p:cNvPr id="30" name="Freccia a sinistra 29"/>
          <p:cNvSpPr/>
          <p:nvPr/>
        </p:nvSpPr>
        <p:spPr>
          <a:xfrm>
            <a:off x="6021725" y="5537525"/>
            <a:ext cx="1295400" cy="457200"/>
          </a:xfrm>
          <a:prstGeom prst="leftArrow">
            <a:avLst/>
          </a:prstGeom>
          <a:solidFill>
            <a:srgbClr val="AFD6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a sinistra 30"/>
          <p:cNvSpPr/>
          <p:nvPr/>
        </p:nvSpPr>
        <p:spPr>
          <a:xfrm rot="10800000">
            <a:off x="6021725" y="4927925"/>
            <a:ext cx="1295400" cy="457200"/>
          </a:xfrm>
          <a:prstGeom prst="leftArrow">
            <a:avLst/>
          </a:prstGeom>
          <a:solidFill>
            <a:srgbClr val="AFD6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6097925" y="5960971"/>
            <a:ext cx="1295400" cy="338554"/>
          </a:xfrm>
          <a:prstGeom prst="rect">
            <a:avLst/>
          </a:prstGeom>
        </p:spPr>
        <p:txBody>
          <a:bodyPr wrap="square">
            <a:spAutoFit/>
          </a:bodyPr>
          <a:lstStyle/>
          <a:p>
            <a:r>
              <a:rPr lang="en-US" sz="1600" b="1" dirty="0" smtClean="0">
                <a:solidFill>
                  <a:prstClr val="black"/>
                </a:solidFill>
                <a:cs typeface="Arial" pitchFamily="34" charset="0"/>
              </a:rPr>
              <a:t>User needs</a:t>
            </a:r>
            <a:endParaRPr lang="it-IT" dirty="0"/>
          </a:p>
        </p:txBody>
      </p:sp>
      <p:cxnSp>
        <p:nvCxnSpPr>
          <p:cNvPr id="33" name="Connettore 1 32"/>
          <p:cNvCxnSpPr>
            <a:stCxn id="23" idx="3"/>
            <a:endCxn id="28" idx="3"/>
          </p:cNvCxnSpPr>
          <p:nvPr/>
        </p:nvCxnSpPr>
        <p:spPr>
          <a:xfrm>
            <a:off x="8155325" y="3962725"/>
            <a:ext cx="0" cy="81280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4" name="Ovale 33"/>
          <p:cNvSpPr/>
          <p:nvPr/>
        </p:nvSpPr>
        <p:spPr>
          <a:xfrm>
            <a:off x="0" y="1447800"/>
            <a:ext cx="9144000" cy="5246914"/>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Esplosione 2 34"/>
          <p:cNvSpPr/>
          <p:nvPr/>
        </p:nvSpPr>
        <p:spPr>
          <a:xfrm>
            <a:off x="6172200" y="1124069"/>
            <a:ext cx="3242292" cy="1755455"/>
          </a:xfrm>
          <a:prstGeom prst="irregularSeal2">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latin typeface="Arial" pitchFamily="34" charset="0"/>
                <a:cs typeface="Arial" pitchFamily="34" charset="0"/>
              </a:rPr>
              <a:t>Open Science </a:t>
            </a:r>
            <a:r>
              <a:rPr lang="it-IT" sz="1600" dirty="0" err="1" smtClean="0">
                <a:solidFill>
                  <a:schemeClr val="tx1"/>
                </a:solidFill>
                <a:latin typeface="Arial" pitchFamily="34" charset="0"/>
                <a:cs typeface="Arial" pitchFamily="34" charset="0"/>
              </a:rPr>
              <a:t>Process</a:t>
            </a:r>
            <a:endParaRPr lang="it-IT" sz="1600" dirty="0">
              <a:solidFill>
                <a:schemeClr val="tx1"/>
              </a:solidFill>
              <a:latin typeface="Arial" pitchFamily="34" charset="0"/>
              <a:cs typeface="Arial" pitchFamily="34" charset="0"/>
            </a:endParaRPr>
          </a:p>
        </p:txBody>
      </p:sp>
      <p:sp>
        <p:nvSpPr>
          <p:cNvPr id="36" name="Rounded Rectangle 24"/>
          <p:cNvSpPr/>
          <p:nvPr/>
        </p:nvSpPr>
        <p:spPr>
          <a:xfrm>
            <a:off x="2150355"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#1</a:t>
            </a:r>
            <a:endParaRPr lang="en-US" sz="1400" b="1" dirty="0">
              <a:solidFill>
                <a:schemeClr val="tx1"/>
              </a:solidFill>
              <a:latin typeface="Arial" pitchFamily="34" charset="0"/>
              <a:cs typeface="Arial" pitchFamily="34" charset="0"/>
            </a:endParaRPr>
          </a:p>
        </p:txBody>
      </p:sp>
      <p:sp>
        <p:nvSpPr>
          <p:cNvPr id="37" name="Rounded Rectangle 29"/>
          <p:cNvSpPr/>
          <p:nvPr/>
        </p:nvSpPr>
        <p:spPr>
          <a:xfrm>
            <a:off x="3642202"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54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#2</a:t>
            </a:r>
            <a:endParaRPr lang="en-US" sz="1400" b="1" dirty="0">
              <a:solidFill>
                <a:schemeClr val="tx1"/>
              </a:solidFill>
              <a:latin typeface="Arial" pitchFamily="34" charset="0"/>
              <a:cs typeface="Arial" pitchFamily="34" charset="0"/>
            </a:endParaRPr>
          </a:p>
        </p:txBody>
      </p:sp>
      <p:sp>
        <p:nvSpPr>
          <p:cNvPr id="38" name="Rounded Rectangle 31"/>
          <p:cNvSpPr/>
          <p:nvPr/>
        </p:nvSpPr>
        <p:spPr>
          <a:xfrm>
            <a:off x="5126447" y="1889205"/>
            <a:ext cx="920678" cy="848130"/>
          </a:xfrm>
          <a:prstGeom prst="roundRect">
            <a:avLst>
              <a:gd name="adj" fmla="val 8667"/>
            </a:avLst>
          </a:prstGeom>
          <a:gradFill flip="none" rotWithShape="1">
            <a:gsLst>
              <a:gs pos="0">
                <a:srgbClr val="F5FF93">
                  <a:tint val="66000"/>
                  <a:satMod val="160000"/>
                </a:srgbClr>
              </a:gs>
              <a:gs pos="50000">
                <a:srgbClr val="F5FF93">
                  <a:tint val="44500"/>
                  <a:satMod val="160000"/>
                </a:srgbClr>
              </a:gs>
              <a:gs pos="100000">
                <a:srgbClr val="F5FF93">
                  <a:tint val="23500"/>
                  <a:satMod val="160000"/>
                </a:srgbClr>
              </a:gs>
            </a:gsLst>
            <a:lin ang="13500000" scaled="1"/>
            <a:tileRect/>
          </a:gra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Science Team #3</a:t>
            </a:r>
          </a:p>
        </p:txBody>
      </p:sp>
      <p:sp>
        <p:nvSpPr>
          <p:cNvPr id="39" name="Freccia bidirezionale orizzontale 38"/>
          <p:cNvSpPr/>
          <p:nvPr/>
        </p:nvSpPr>
        <p:spPr>
          <a:xfrm>
            <a:off x="3166949" y="2484437"/>
            <a:ext cx="363743" cy="1859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Freccia bidirezionale orizzontale 39"/>
          <p:cNvSpPr/>
          <p:nvPr/>
        </p:nvSpPr>
        <p:spPr>
          <a:xfrm>
            <a:off x="4668620" y="2491874"/>
            <a:ext cx="363743" cy="1859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Title 1"/>
          <p:cNvSpPr txBox="1">
            <a:spLocks/>
          </p:cNvSpPr>
          <p:nvPr/>
        </p:nvSpPr>
        <p:spPr>
          <a:xfrm>
            <a:off x="2057400" y="762000"/>
            <a:ext cx="4191000" cy="538797"/>
          </a:xfrm>
          <a:prstGeom prst="rect">
            <a:avLst/>
          </a:prstGeom>
        </p:spPr>
        <p:txBody>
          <a:bodyPr vert="horz" anchor="ctr">
            <a:noAutofit/>
          </a:bodyPr>
          <a:lstStyle/>
          <a:p>
            <a:pPr lvl="0" algn="ctr" fontAlgn="auto">
              <a:spcAft>
                <a:spcPts val="0"/>
              </a:spcAft>
            </a:pPr>
            <a:r>
              <a:rPr lang="it-IT" sz="3200" dirty="0" smtClean="0">
                <a:latin typeface="Calibri" pitchFamily="34" charset="0"/>
              </a:rPr>
              <a:t>GSNL 2.0:  h</a:t>
            </a:r>
            <a:r>
              <a:rPr kumimoji="0" lang="en-US" sz="3200" b="0" i="0" u="none" strike="noStrike" kern="1200" cap="none" spc="0" normalizeH="0" baseline="0" noProof="0" dirty="0" err="1" smtClean="0">
                <a:ln>
                  <a:noFill/>
                </a:ln>
                <a:effectLst/>
                <a:uLnTx/>
                <a:uFillTx/>
                <a:latin typeface="Calibri" pitchFamily="34" charset="0"/>
                <a:ea typeface="+mj-ea"/>
                <a:cs typeface="+mj-cs"/>
              </a:rPr>
              <a:t>ow</a:t>
            </a:r>
            <a:r>
              <a:rPr kumimoji="0" lang="en-US" sz="3200" b="0" i="0" u="none" strike="noStrike" kern="1200" cap="none" spc="0" normalizeH="0" baseline="0" noProof="0" dirty="0" smtClean="0">
                <a:ln>
                  <a:noFill/>
                </a:ln>
                <a:effectLst/>
                <a:uLnTx/>
                <a:uFillTx/>
                <a:latin typeface="Calibri" pitchFamily="34" charset="0"/>
                <a:ea typeface="+mj-ea"/>
                <a:cs typeface="+mj-cs"/>
              </a:rPr>
              <a:t> it 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04800" y="762000"/>
            <a:ext cx="8458200" cy="914400"/>
          </a:xfrm>
          <a:prstGeom prst="rect">
            <a:avLst/>
          </a:prstGeom>
        </p:spPr>
        <p:txBody>
          <a:bodyPr vert="horz" anchor="ctr">
            <a:noAutofit/>
          </a:bodyPr>
          <a:lstStyle/>
          <a:p>
            <a:pPr lvl="0" algn="ctr" fontAlgn="auto">
              <a:spcAft>
                <a:spcPts val="0"/>
              </a:spcAft>
              <a:defRPr/>
            </a:pPr>
            <a:r>
              <a:rPr lang="it-IT" sz="3600" dirty="0" smtClean="0">
                <a:latin typeface="Calibri" pitchFamily="34" charset="0"/>
                <a:ea typeface="+mj-ea"/>
                <a:cs typeface="+mj-cs"/>
              </a:rPr>
              <a:t>Supersite set up</a:t>
            </a:r>
            <a:endParaRPr lang="it-IT" sz="3600" dirty="0">
              <a:latin typeface="Calibri" pitchFamily="34" charset="0"/>
              <a:ea typeface="+mj-ea"/>
              <a:cs typeface="+mj-cs"/>
            </a:endParaRPr>
          </a:p>
        </p:txBody>
      </p:sp>
      <p:sp>
        <p:nvSpPr>
          <p:cNvPr id="7" name="Content Placeholder 2"/>
          <p:cNvSpPr>
            <a:spLocks noGrp="1"/>
          </p:cNvSpPr>
          <p:nvPr>
            <p:ph idx="1"/>
          </p:nvPr>
        </p:nvSpPr>
        <p:spPr>
          <a:xfrm>
            <a:off x="457200" y="1752600"/>
            <a:ext cx="8305800" cy="4525963"/>
          </a:xfrm>
        </p:spPr>
        <p:txBody>
          <a:bodyPr>
            <a:normAutofit fontScale="92500"/>
          </a:bodyPr>
          <a:lstStyle/>
          <a:p>
            <a:pPr marL="365760" lvl="1" indent="-256032">
              <a:buClr>
                <a:schemeClr val="accent3"/>
              </a:buClr>
              <a:buFont typeface="Georgia"/>
              <a:buChar char="•"/>
            </a:pPr>
            <a:r>
              <a:rPr lang="en-US" sz="2400" dirty="0" smtClean="0">
                <a:solidFill>
                  <a:schemeClr val="tx1"/>
                </a:solidFill>
                <a:latin typeface="Calibri" pitchFamily="34" charset="0"/>
              </a:rPr>
              <a:t>Proposals submitted by </a:t>
            </a:r>
            <a:r>
              <a:rPr lang="en-US" sz="2400" b="1" dirty="0" smtClean="0">
                <a:solidFill>
                  <a:schemeClr val="tx1"/>
                </a:solidFill>
                <a:latin typeface="Calibri" pitchFamily="34" charset="0"/>
              </a:rPr>
              <a:t>scientific teams </a:t>
            </a:r>
            <a:r>
              <a:rPr lang="en-US" sz="2400" dirty="0" smtClean="0">
                <a:solidFill>
                  <a:schemeClr val="tx1"/>
                </a:solidFill>
                <a:latin typeface="Calibri" pitchFamily="34" charset="0"/>
              </a:rPr>
              <a:t>(with institutional support).</a:t>
            </a:r>
          </a:p>
          <a:p>
            <a:pPr marL="365760" lvl="1" indent="-256032">
              <a:buClr>
                <a:schemeClr val="accent3"/>
              </a:buClr>
              <a:buFont typeface="Georgia"/>
              <a:buChar char="•"/>
            </a:pPr>
            <a:r>
              <a:rPr lang="en-US" sz="2400" dirty="0" smtClean="0">
                <a:solidFill>
                  <a:schemeClr val="tx1"/>
                </a:solidFill>
                <a:latin typeface="Calibri" pitchFamily="34" charset="0"/>
              </a:rPr>
              <a:t>Different categories:</a:t>
            </a:r>
          </a:p>
          <a:p>
            <a:pPr lvl="1"/>
            <a:r>
              <a:rPr lang="en-US" sz="2400" b="1" dirty="0" smtClean="0">
                <a:solidFill>
                  <a:schemeClr val="tx1"/>
                </a:solidFill>
                <a:latin typeface="Calibri" pitchFamily="34" charset="0"/>
              </a:rPr>
              <a:t>Permanent Supersites </a:t>
            </a:r>
            <a:r>
              <a:rPr lang="en-US" sz="2400" dirty="0" smtClean="0">
                <a:solidFill>
                  <a:schemeClr val="tx1"/>
                </a:solidFill>
                <a:latin typeface="Calibri" pitchFamily="34" charset="0"/>
              </a:rPr>
              <a:t>(long-term, one or few faults/volcanoes)</a:t>
            </a:r>
          </a:p>
          <a:p>
            <a:pPr lvl="1"/>
            <a:r>
              <a:rPr lang="en-US" sz="2400" b="1" dirty="0" smtClean="0">
                <a:solidFill>
                  <a:schemeClr val="tx1"/>
                </a:solidFill>
                <a:latin typeface="Calibri" pitchFamily="34" charset="0"/>
              </a:rPr>
              <a:t>Natural Laboratories </a:t>
            </a:r>
            <a:r>
              <a:rPr lang="en-US" sz="2400" dirty="0" smtClean="0">
                <a:solidFill>
                  <a:schemeClr val="tx1"/>
                </a:solidFill>
                <a:latin typeface="Calibri" pitchFamily="34" charset="0"/>
              </a:rPr>
              <a:t>(larger areas with multiple hazard sources)</a:t>
            </a:r>
          </a:p>
          <a:p>
            <a:pPr lvl="1"/>
            <a:r>
              <a:rPr lang="en-US" sz="2400" b="1" dirty="0" smtClean="0">
                <a:solidFill>
                  <a:schemeClr val="tx1"/>
                </a:solidFill>
                <a:latin typeface="Calibri" pitchFamily="34" charset="0"/>
              </a:rPr>
              <a:t>Event Supersites </a:t>
            </a:r>
            <a:r>
              <a:rPr lang="en-US" sz="2400" dirty="0" smtClean="0">
                <a:solidFill>
                  <a:schemeClr val="tx1"/>
                </a:solidFill>
                <a:latin typeface="Calibri" pitchFamily="34" charset="0"/>
              </a:rPr>
              <a:t>(large earthquakes or eruptions, short term)</a:t>
            </a:r>
          </a:p>
          <a:p>
            <a:r>
              <a:rPr lang="en-US" sz="2400" dirty="0" smtClean="0">
                <a:latin typeface="Calibri" pitchFamily="34" charset="0"/>
              </a:rPr>
              <a:t>Proposals evaluated by Advisory Committee (SAC) and space agencies (CEOS-DCT).</a:t>
            </a:r>
            <a:endParaRPr lang="en-US" sz="2400" b="1" dirty="0" smtClean="0">
              <a:latin typeface="Calibri" pitchFamily="34" charset="0"/>
            </a:endParaRPr>
          </a:p>
          <a:p>
            <a:r>
              <a:rPr lang="en-US" sz="2400" dirty="0" smtClean="0">
                <a:latin typeface="Calibri" pitchFamily="34" charset="0"/>
              </a:rPr>
              <a:t>Data provision commitments are taken by local monitoring agencies and by space agencies. </a:t>
            </a:r>
            <a:r>
              <a:rPr lang="en-US" sz="2400" b="1" dirty="0" smtClean="0">
                <a:latin typeface="Calibri" pitchFamily="34" charset="0"/>
              </a:rPr>
              <a:t>Data are open for the scientific community.</a:t>
            </a:r>
          </a:p>
          <a:p>
            <a:r>
              <a:rPr lang="en-US" sz="2400" dirty="0" smtClean="0">
                <a:latin typeface="Calibri" pitchFamily="34" charset="0"/>
              </a:rPr>
              <a:t>Funding and resources are </a:t>
            </a:r>
            <a:r>
              <a:rPr lang="en-US" sz="2400" b="1" dirty="0" smtClean="0">
                <a:latin typeface="Calibri" pitchFamily="34" charset="0"/>
              </a:rPr>
              <a:t>obtained externally</a:t>
            </a:r>
            <a:r>
              <a:rPr lang="en-US" sz="2400" dirty="0" smtClean="0">
                <a:latin typeface="Calibri" pitchFamily="34" charset="0"/>
              </a:rPr>
              <a:t>, leveraging on the Supersite framework.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304800" y="533400"/>
            <a:ext cx="8458200" cy="914400"/>
          </a:xfrm>
          <a:prstGeom prst="rect">
            <a:avLst/>
          </a:prstGeom>
        </p:spPr>
        <p:txBody>
          <a:bodyPr vert="horz" anchor="ctr">
            <a:noAutofit/>
          </a:bodyPr>
          <a:lstStyle/>
          <a:p>
            <a:pPr lvl="0" algn="ctr" fontAlgn="auto">
              <a:spcAft>
                <a:spcPts val="0"/>
              </a:spcAft>
              <a:defRPr/>
            </a:pPr>
            <a:r>
              <a:rPr lang="it-IT" sz="3200" dirty="0" err="1" smtClean="0">
                <a:latin typeface="Calibri" pitchFamily="34" charset="0"/>
                <a:ea typeface="+mj-ea"/>
                <a:cs typeface="+mj-cs"/>
              </a:rPr>
              <a:t>Permanent</a:t>
            </a:r>
            <a:r>
              <a:rPr lang="it-IT" sz="3200" dirty="0" smtClean="0">
                <a:latin typeface="Calibri" pitchFamily="34" charset="0"/>
                <a:ea typeface="+mj-ea"/>
                <a:cs typeface="+mj-cs"/>
              </a:rPr>
              <a:t> </a:t>
            </a:r>
            <a:r>
              <a:rPr lang="it-IT" sz="3200" dirty="0" err="1" smtClean="0">
                <a:latin typeface="Calibri" pitchFamily="34" charset="0"/>
                <a:ea typeface="+mj-ea"/>
                <a:cs typeface="+mj-cs"/>
              </a:rPr>
              <a:t>Supersites</a:t>
            </a:r>
            <a:endParaRPr lang="it-IT" sz="3200" dirty="0">
              <a:latin typeface="Calibri" pitchFamily="34" charset="0"/>
              <a:ea typeface="+mj-ea"/>
              <a:cs typeface="+mj-cs"/>
            </a:endParaRPr>
          </a:p>
        </p:txBody>
      </p:sp>
      <p:sp>
        <p:nvSpPr>
          <p:cNvPr id="7" name="Titolo 1"/>
          <p:cNvSpPr txBox="1">
            <a:spLocks/>
          </p:cNvSpPr>
          <p:nvPr/>
        </p:nvSpPr>
        <p:spPr>
          <a:xfrm>
            <a:off x="304800" y="5334000"/>
            <a:ext cx="8534400" cy="1371600"/>
          </a:xfrm>
          <a:prstGeom prst="rect">
            <a:avLst/>
          </a:prstGeom>
        </p:spPr>
        <p:txBody>
          <a:bodyPr vert="horz" anchor="ctr">
            <a:noAutofit/>
          </a:bodyPr>
          <a:lstStyle/>
          <a:p>
            <a:pPr lvl="0" algn="ctr" fontAlgn="auto">
              <a:spcAft>
                <a:spcPts val="0"/>
              </a:spcAft>
              <a:defRPr/>
            </a:pPr>
            <a:r>
              <a:rPr kumimoji="0" lang="it-IT" sz="2200" b="0" i="0" u="none" strike="noStrike" kern="1200" cap="none" spc="0" normalizeH="0" baseline="0" noProof="0" dirty="0" err="1" smtClean="0">
                <a:ln>
                  <a:noFill/>
                </a:ln>
                <a:solidFill>
                  <a:srgbClr val="C00000"/>
                </a:solidFill>
                <a:effectLst/>
                <a:uLnTx/>
                <a:uFillTx/>
                <a:latin typeface="Calibri" pitchFamily="34" charset="0"/>
                <a:ea typeface="+mj-ea"/>
                <a:cs typeface="+mj-cs"/>
              </a:rPr>
              <a:t>All</a:t>
            </a:r>
            <a:r>
              <a:rPr kumimoji="0" lang="it-IT" sz="2200" b="0" i="0" u="none" strike="noStrike" kern="1200" cap="none" spc="0" normalizeH="0" baseline="0" noProof="0" dirty="0" smtClean="0">
                <a:ln>
                  <a:noFill/>
                </a:ln>
                <a:solidFill>
                  <a:srgbClr val="C00000"/>
                </a:solidFill>
                <a:effectLst/>
                <a:uLnTx/>
                <a:uFillTx/>
                <a:latin typeface="Calibri" pitchFamily="34" charset="0"/>
                <a:ea typeface="+mj-ea"/>
                <a:cs typeface="+mj-cs"/>
              </a:rPr>
              <a:t> </a:t>
            </a:r>
            <a:r>
              <a:rPr kumimoji="0" lang="it-IT" sz="2200" b="0" i="0" u="none" strike="noStrike" kern="1200" cap="none" spc="0" normalizeH="0" noProof="0" dirty="0" err="1" smtClean="0">
                <a:ln>
                  <a:noFill/>
                </a:ln>
                <a:solidFill>
                  <a:srgbClr val="C00000"/>
                </a:solidFill>
                <a:effectLst/>
                <a:uLnTx/>
                <a:uFillTx/>
                <a:latin typeface="Calibri" pitchFamily="34" charset="0"/>
                <a:ea typeface="+mj-ea"/>
                <a:cs typeface="+mj-cs"/>
              </a:rPr>
              <a:t>Supersites</a:t>
            </a:r>
            <a:r>
              <a:rPr kumimoji="0" lang="it-IT" sz="2200" b="0" i="0" u="none" strike="noStrike" kern="1200" cap="none" spc="0" normalizeH="0" noProof="0" dirty="0" smtClean="0">
                <a:ln>
                  <a:noFill/>
                </a:ln>
                <a:solidFill>
                  <a:srgbClr val="C00000"/>
                </a:solidFill>
                <a:effectLst/>
                <a:uLnTx/>
                <a:uFillTx/>
                <a:latin typeface="Calibri" pitchFamily="34" charset="0"/>
                <a:ea typeface="+mj-ea"/>
                <a:cs typeface="+mj-cs"/>
              </a:rPr>
              <a:t> are </a:t>
            </a:r>
            <a:r>
              <a:rPr kumimoji="0" lang="it-IT" sz="2200" b="0" i="0" u="none" strike="noStrike" kern="1200" cap="none" spc="0" normalizeH="0" noProof="0" dirty="0" err="1" smtClean="0">
                <a:ln>
                  <a:noFill/>
                </a:ln>
                <a:solidFill>
                  <a:srgbClr val="C00000"/>
                </a:solidFill>
                <a:effectLst/>
                <a:uLnTx/>
                <a:uFillTx/>
                <a:latin typeface="Calibri" pitchFamily="34" charset="0"/>
                <a:ea typeface="+mj-ea"/>
                <a:cs typeface="+mj-cs"/>
              </a:rPr>
              <a:t>managed</a:t>
            </a:r>
            <a:r>
              <a:rPr kumimoji="0" lang="it-IT" sz="2200" b="0" i="0" u="none" strike="noStrike" kern="1200" cap="none" spc="0" normalizeH="0" noProof="0" dirty="0" smtClean="0">
                <a:ln>
                  <a:noFill/>
                </a:ln>
                <a:solidFill>
                  <a:srgbClr val="C00000"/>
                </a:solidFill>
                <a:effectLst/>
                <a:uLnTx/>
                <a:uFillTx/>
                <a:latin typeface="Calibri" pitchFamily="34" charset="0"/>
                <a:ea typeface="+mj-ea"/>
                <a:cs typeface="+mj-cs"/>
              </a:rPr>
              <a:t> </a:t>
            </a:r>
            <a:r>
              <a:rPr kumimoji="0" lang="it-IT" sz="2200" b="0" i="0" u="none" strike="noStrike" kern="1200" cap="none" spc="0" normalizeH="0" noProof="0" dirty="0" err="1" smtClean="0">
                <a:ln>
                  <a:noFill/>
                </a:ln>
                <a:solidFill>
                  <a:srgbClr val="C00000"/>
                </a:solidFill>
                <a:effectLst/>
                <a:uLnTx/>
                <a:uFillTx/>
                <a:latin typeface="Calibri" pitchFamily="34" charset="0"/>
                <a:ea typeface="+mj-ea"/>
                <a:cs typeface="+mj-cs"/>
              </a:rPr>
              <a:t>by</a:t>
            </a:r>
            <a:r>
              <a:rPr kumimoji="0" lang="it-IT" sz="2200" b="0" i="0" u="none" strike="noStrike" kern="1200" cap="none" spc="0" normalizeH="0" noProof="0" dirty="0" smtClean="0">
                <a:ln>
                  <a:noFill/>
                </a:ln>
                <a:solidFill>
                  <a:srgbClr val="C00000"/>
                </a:solidFill>
                <a:effectLst/>
                <a:uLnTx/>
                <a:uFillTx/>
                <a:latin typeface="Calibri" pitchFamily="34" charset="0"/>
                <a:ea typeface="+mj-ea"/>
                <a:cs typeface="+mj-cs"/>
              </a:rPr>
              <a:t> </a:t>
            </a:r>
            <a:r>
              <a:rPr kumimoji="0" lang="it-IT" sz="2200" b="0" i="0" u="none" strike="noStrike" kern="1200" cap="none" spc="0" normalizeH="0" noProof="0" dirty="0" err="1" smtClean="0">
                <a:ln>
                  <a:noFill/>
                </a:ln>
                <a:solidFill>
                  <a:srgbClr val="C00000"/>
                </a:solidFill>
                <a:effectLst/>
                <a:uLnTx/>
                <a:uFillTx/>
                <a:latin typeface="Calibri" pitchFamily="34" charset="0"/>
                <a:ea typeface="+mj-ea"/>
                <a:cs typeface="+mj-cs"/>
              </a:rPr>
              <a:t>institutions</a:t>
            </a:r>
            <a:r>
              <a:rPr kumimoji="0" lang="it-IT" sz="2200" b="0" i="0" u="none" strike="noStrike" kern="1200" cap="none" spc="0" normalizeH="0" noProof="0" dirty="0" smtClean="0">
                <a:ln>
                  <a:noFill/>
                </a:ln>
                <a:solidFill>
                  <a:srgbClr val="C00000"/>
                </a:solidFill>
                <a:effectLst/>
                <a:uLnTx/>
                <a:uFillTx/>
                <a:latin typeface="Calibri" pitchFamily="34" charset="0"/>
                <a:ea typeface="+mj-ea"/>
                <a:cs typeface="+mj-cs"/>
              </a:rPr>
              <a:t> </a:t>
            </a:r>
            <a:r>
              <a:rPr kumimoji="0" lang="it-IT" sz="2200" b="0" i="0" u="none" strike="noStrike" kern="1200" cap="none" spc="0" normalizeH="0" noProof="0" dirty="0" err="1" smtClean="0">
                <a:ln>
                  <a:noFill/>
                </a:ln>
                <a:solidFill>
                  <a:srgbClr val="C00000"/>
                </a:solidFill>
                <a:effectLst/>
                <a:uLnTx/>
                <a:uFillTx/>
                <a:latin typeface="Calibri" pitchFamily="34" charset="0"/>
                <a:ea typeface="+mj-ea"/>
                <a:cs typeface="+mj-cs"/>
              </a:rPr>
              <a:t>which</a:t>
            </a:r>
            <a:r>
              <a:rPr kumimoji="0" lang="it-IT" sz="2200" b="0" i="0" u="none" strike="noStrike" kern="1200" cap="none" spc="0" normalizeH="0" noProof="0" dirty="0" smtClean="0">
                <a:ln>
                  <a:noFill/>
                </a:ln>
                <a:solidFill>
                  <a:srgbClr val="C00000"/>
                </a:solidFill>
                <a:effectLst/>
                <a:uLnTx/>
                <a:uFillTx/>
                <a:latin typeface="Calibri" pitchFamily="34" charset="0"/>
                <a:ea typeface="+mj-ea"/>
                <a:cs typeface="+mj-cs"/>
              </a:rPr>
              <a:t> </a:t>
            </a:r>
            <a:r>
              <a:rPr kumimoji="0" lang="it-IT" sz="2200" b="0" i="0" u="none" strike="noStrike" kern="1200" cap="none" spc="0" normalizeH="0" noProof="0" dirty="0" err="1" smtClean="0">
                <a:ln>
                  <a:noFill/>
                </a:ln>
                <a:solidFill>
                  <a:srgbClr val="C00000"/>
                </a:solidFill>
                <a:effectLst/>
                <a:uLnTx/>
                <a:uFillTx/>
                <a:latin typeface="Calibri" pitchFamily="34" charset="0"/>
                <a:ea typeface="+mj-ea"/>
                <a:cs typeface="+mj-cs"/>
              </a:rPr>
              <a:t>have</a:t>
            </a:r>
            <a:r>
              <a:rPr kumimoji="0" lang="it-IT" sz="2200" b="0" i="0" u="none" strike="noStrike" kern="1200" cap="none" spc="0" normalizeH="0" noProof="0" dirty="0" smtClean="0">
                <a:ln>
                  <a:noFill/>
                </a:ln>
                <a:solidFill>
                  <a:srgbClr val="C00000"/>
                </a:solidFill>
                <a:effectLst/>
                <a:uLnTx/>
                <a:uFillTx/>
                <a:latin typeface="Calibri" pitchFamily="34" charset="0"/>
                <a:ea typeface="+mj-ea"/>
                <a:cs typeface="+mj-cs"/>
              </a:rPr>
              <a:t> a </a:t>
            </a:r>
            <a:r>
              <a:rPr kumimoji="0" lang="it-IT" sz="2200" b="0" i="0" u="none" strike="noStrike" kern="1200" cap="none" spc="0" normalizeH="0" noProof="0" dirty="0" err="1" smtClean="0">
                <a:ln>
                  <a:noFill/>
                </a:ln>
                <a:solidFill>
                  <a:srgbClr val="C00000"/>
                </a:solidFill>
                <a:effectLst/>
                <a:uLnTx/>
                <a:uFillTx/>
                <a:latin typeface="Calibri" pitchFamily="34" charset="0"/>
                <a:ea typeface="+mj-ea"/>
                <a:cs typeface="+mj-cs"/>
              </a:rPr>
              <a:t>formal</a:t>
            </a:r>
            <a:r>
              <a:rPr kumimoji="0" lang="it-IT" sz="2200" b="0" i="0" u="none" strike="noStrike" kern="1200" cap="none" spc="0" normalizeH="0" noProof="0" dirty="0" smtClean="0">
                <a:ln>
                  <a:noFill/>
                </a:ln>
                <a:solidFill>
                  <a:srgbClr val="C00000"/>
                </a:solidFill>
                <a:effectLst/>
                <a:uLnTx/>
                <a:uFillTx/>
                <a:latin typeface="Calibri" pitchFamily="34" charset="0"/>
                <a:ea typeface="+mj-ea"/>
                <a:cs typeface="+mj-cs"/>
              </a:rPr>
              <a:t> mandate </a:t>
            </a:r>
            <a:r>
              <a:rPr kumimoji="0" lang="it-IT" sz="2200" b="0" i="0" u="none" strike="noStrike" kern="1200" cap="none" spc="0" normalizeH="0" noProof="0" dirty="0" err="1" smtClean="0">
                <a:ln>
                  <a:noFill/>
                </a:ln>
                <a:solidFill>
                  <a:srgbClr val="C00000"/>
                </a:solidFill>
                <a:effectLst/>
                <a:uLnTx/>
                <a:uFillTx/>
                <a:latin typeface="Calibri" pitchFamily="34" charset="0"/>
                <a:ea typeface="+mj-ea"/>
                <a:cs typeface="+mj-cs"/>
              </a:rPr>
              <a:t>for</a:t>
            </a:r>
            <a:r>
              <a:rPr kumimoji="0" lang="it-IT" sz="2200" b="0" i="0" u="none" strike="noStrike" kern="1200" cap="none" spc="0" normalizeH="0" noProof="0" dirty="0" smtClean="0">
                <a:ln>
                  <a:noFill/>
                </a:ln>
                <a:solidFill>
                  <a:srgbClr val="C00000"/>
                </a:solidFill>
                <a:effectLst/>
                <a:uLnTx/>
                <a:uFillTx/>
                <a:latin typeface="Calibri" pitchFamily="34" charset="0"/>
                <a:ea typeface="+mj-ea"/>
                <a:cs typeface="+mj-cs"/>
              </a:rPr>
              <a:t> </a:t>
            </a:r>
            <a:r>
              <a:rPr kumimoji="0" lang="it-IT" sz="2200" b="0" i="0" strike="noStrike" kern="1200" cap="none" spc="0" normalizeH="0" noProof="0" dirty="0" err="1" smtClean="0">
                <a:ln>
                  <a:noFill/>
                </a:ln>
                <a:solidFill>
                  <a:srgbClr val="C00000"/>
                </a:solidFill>
                <a:effectLst/>
                <a:uLnTx/>
                <a:uFillTx/>
                <a:latin typeface="Calibri" pitchFamily="34" charset="0"/>
                <a:ea typeface="+mj-ea"/>
                <a:cs typeface="+mj-cs"/>
              </a:rPr>
              <a:t>providing</a:t>
            </a:r>
            <a:r>
              <a:rPr kumimoji="0" lang="it-IT" sz="2200" b="0" i="0" strike="noStrike" kern="1200" cap="none" spc="0" normalizeH="0" noProof="0" dirty="0" smtClean="0">
                <a:ln>
                  <a:noFill/>
                </a:ln>
                <a:solidFill>
                  <a:srgbClr val="C00000"/>
                </a:solidFill>
                <a:effectLst/>
                <a:uLnTx/>
                <a:uFillTx/>
                <a:latin typeface="Calibri" pitchFamily="34" charset="0"/>
                <a:ea typeface="+mj-ea"/>
                <a:cs typeface="+mj-cs"/>
              </a:rPr>
              <a:t> </a:t>
            </a:r>
            <a:r>
              <a:rPr kumimoji="0" lang="it-IT" sz="2200" b="0" i="0" strike="noStrike" kern="1200" cap="none" spc="0" normalizeH="0" noProof="0" dirty="0" err="1" smtClean="0">
                <a:ln>
                  <a:noFill/>
                </a:ln>
                <a:solidFill>
                  <a:srgbClr val="C00000"/>
                </a:solidFill>
                <a:effectLst/>
                <a:uLnTx/>
                <a:uFillTx/>
                <a:latin typeface="Calibri" pitchFamily="34" charset="0"/>
                <a:ea typeface="+mj-ea"/>
                <a:cs typeface="+mj-cs"/>
              </a:rPr>
              <a:t>scientific</a:t>
            </a:r>
            <a:r>
              <a:rPr kumimoji="0" lang="it-IT" sz="2200" b="0" i="0" strike="noStrike" kern="1200" cap="none" spc="0" normalizeH="0" noProof="0" dirty="0" smtClean="0">
                <a:ln>
                  <a:noFill/>
                </a:ln>
                <a:solidFill>
                  <a:srgbClr val="C00000"/>
                </a:solidFill>
                <a:effectLst/>
                <a:uLnTx/>
                <a:uFillTx/>
                <a:latin typeface="Calibri" pitchFamily="34" charset="0"/>
                <a:ea typeface="+mj-ea"/>
                <a:cs typeface="+mj-cs"/>
              </a:rPr>
              <a:t> </a:t>
            </a:r>
            <a:r>
              <a:rPr kumimoji="0" lang="it-IT" sz="2200" b="0" i="0" u="sng" strike="noStrike" kern="1200" cap="none" spc="0" normalizeH="0" noProof="0" dirty="0" err="1" smtClean="0">
                <a:ln>
                  <a:noFill/>
                </a:ln>
                <a:solidFill>
                  <a:srgbClr val="C00000"/>
                </a:solidFill>
                <a:effectLst/>
                <a:uLnTx/>
                <a:uFillTx/>
                <a:latin typeface="Calibri" pitchFamily="34" charset="0"/>
                <a:ea typeface="+mj-ea"/>
                <a:cs typeface="+mj-cs"/>
              </a:rPr>
              <a:t>support</a:t>
            </a:r>
            <a:r>
              <a:rPr kumimoji="0" lang="it-IT" sz="2200" b="0" i="0" u="sng" strike="noStrike" kern="1200" cap="none" spc="0" normalizeH="0" noProof="0" dirty="0" smtClean="0">
                <a:ln>
                  <a:noFill/>
                </a:ln>
                <a:solidFill>
                  <a:srgbClr val="C00000"/>
                </a:solidFill>
                <a:effectLst/>
                <a:uLnTx/>
                <a:uFillTx/>
                <a:latin typeface="Calibri" pitchFamily="34" charset="0"/>
                <a:ea typeface="+mj-ea"/>
                <a:cs typeface="+mj-cs"/>
              </a:rPr>
              <a:t> </a:t>
            </a:r>
            <a:r>
              <a:rPr kumimoji="0" lang="it-IT" sz="2200" b="0" i="0" u="sng" strike="noStrike" kern="1200" cap="none" spc="0" normalizeH="0" noProof="0" dirty="0" err="1" smtClean="0">
                <a:ln>
                  <a:noFill/>
                </a:ln>
                <a:solidFill>
                  <a:srgbClr val="C00000"/>
                </a:solidFill>
                <a:effectLst/>
                <a:uLnTx/>
                <a:uFillTx/>
                <a:latin typeface="Calibri" pitchFamily="34" charset="0"/>
                <a:ea typeface="+mj-ea"/>
                <a:cs typeface="+mj-cs"/>
              </a:rPr>
              <a:t>to</a:t>
            </a:r>
            <a:r>
              <a:rPr kumimoji="0" lang="it-IT" sz="2200" b="0" i="0" u="sng" strike="noStrike" kern="1200" cap="none" spc="0" normalizeH="0" noProof="0" dirty="0" smtClean="0">
                <a:ln>
                  <a:noFill/>
                </a:ln>
                <a:solidFill>
                  <a:srgbClr val="C00000"/>
                </a:solidFill>
                <a:effectLst/>
                <a:uLnTx/>
                <a:uFillTx/>
                <a:latin typeface="Calibri" pitchFamily="34" charset="0"/>
                <a:ea typeface="+mj-ea"/>
                <a:cs typeface="+mj-cs"/>
              </a:rPr>
              <a:t> </a:t>
            </a:r>
            <a:r>
              <a:rPr kumimoji="0" lang="it-IT" sz="2200" b="0" i="0" u="sng" strike="noStrike" kern="1200" cap="none" spc="0" normalizeH="0" noProof="0" dirty="0" err="1" smtClean="0">
                <a:ln>
                  <a:noFill/>
                </a:ln>
                <a:solidFill>
                  <a:srgbClr val="C00000"/>
                </a:solidFill>
                <a:effectLst/>
                <a:uLnTx/>
                <a:uFillTx/>
                <a:latin typeface="Calibri" pitchFamily="34" charset="0"/>
                <a:ea typeface="+mj-ea"/>
                <a:cs typeface="+mj-cs"/>
              </a:rPr>
              <a:t>local</a:t>
            </a:r>
            <a:r>
              <a:rPr kumimoji="0" lang="it-IT" sz="2200" b="0" i="0" u="sng" strike="noStrike" kern="1200" cap="none" spc="0" normalizeH="0" noProof="0" dirty="0" smtClean="0">
                <a:ln>
                  <a:noFill/>
                </a:ln>
                <a:solidFill>
                  <a:srgbClr val="C00000"/>
                </a:solidFill>
                <a:effectLst/>
                <a:uLnTx/>
                <a:uFillTx/>
                <a:latin typeface="Calibri" pitchFamily="34" charset="0"/>
                <a:ea typeface="+mj-ea"/>
                <a:cs typeface="+mj-cs"/>
              </a:rPr>
              <a:t> DRM </a:t>
            </a:r>
            <a:r>
              <a:rPr kumimoji="0" lang="it-IT" sz="2200" b="0" i="0" u="sng" strike="noStrike" kern="1200" cap="none" spc="0" normalizeH="0" noProof="0" dirty="0" err="1" smtClean="0">
                <a:ln>
                  <a:noFill/>
                </a:ln>
                <a:solidFill>
                  <a:srgbClr val="C00000"/>
                </a:solidFill>
                <a:effectLst/>
                <a:uLnTx/>
                <a:uFillTx/>
                <a:latin typeface="Calibri" pitchFamily="34" charset="0"/>
                <a:ea typeface="+mj-ea"/>
                <a:cs typeface="+mj-cs"/>
              </a:rPr>
              <a:t>agencies</a:t>
            </a:r>
            <a:endParaRPr kumimoji="0" lang="it-IT" sz="2200" b="0" i="0" u="sng" strike="noStrike" kern="1200" cap="none" spc="0" normalizeH="0" noProof="0" dirty="0" smtClean="0">
              <a:ln>
                <a:noFill/>
              </a:ln>
              <a:solidFill>
                <a:srgbClr val="C00000"/>
              </a:solidFill>
              <a:effectLst/>
              <a:uLnTx/>
              <a:uFillTx/>
              <a:latin typeface="Calibri" pitchFamily="34" charset="0"/>
              <a:ea typeface="+mj-ea"/>
              <a:cs typeface="+mj-cs"/>
            </a:endParaRPr>
          </a:p>
        </p:txBody>
      </p:sp>
      <p:graphicFrame>
        <p:nvGraphicFramePr>
          <p:cNvPr id="6" name="Tabella 5"/>
          <p:cNvGraphicFramePr>
            <a:graphicFrameLocks noGrp="1"/>
          </p:cNvGraphicFramePr>
          <p:nvPr/>
        </p:nvGraphicFramePr>
        <p:xfrm>
          <a:off x="457200" y="1371600"/>
          <a:ext cx="8229600" cy="4008120"/>
        </p:xfrm>
        <a:graphic>
          <a:graphicData uri="http://schemas.openxmlformats.org/drawingml/2006/table">
            <a:tbl>
              <a:tblPr firstRow="1" bandRow="1">
                <a:tableStyleId>{5C22544A-7EE6-4342-B048-85BDC9FD1C3A}</a:tableStyleId>
              </a:tblPr>
              <a:tblGrid>
                <a:gridCol w="707923"/>
                <a:gridCol w="3025877"/>
                <a:gridCol w="1981200"/>
                <a:gridCol w="2514600"/>
              </a:tblGrid>
              <a:tr h="370840">
                <a:tc>
                  <a:txBody>
                    <a:bodyPr/>
                    <a:lstStyle/>
                    <a:p>
                      <a:endParaRPr lang="it-IT" dirty="0">
                        <a:solidFill>
                          <a:schemeClr val="tx1"/>
                        </a:solidFill>
                        <a:latin typeface="Calibri" pitchFamily="34" charset="0"/>
                      </a:endParaRPr>
                    </a:p>
                  </a:txBody>
                  <a:tcPr>
                    <a:solidFill>
                      <a:schemeClr val="accent1">
                        <a:lumMod val="60000"/>
                        <a:lumOff val="40000"/>
                      </a:schemeClr>
                    </a:solidFill>
                  </a:tcPr>
                </a:tc>
                <a:tc>
                  <a:txBody>
                    <a:bodyPr/>
                    <a:lstStyle/>
                    <a:p>
                      <a:r>
                        <a:rPr lang="it-IT" dirty="0" smtClean="0">
                          <a:solidFill>
                            <a:schemeClr val="tx1"/>
                          </a:solidFill>
                          <a:latin typeface="Calibri" pitchFamily="34" charset="0"/>
                        </a:rPr>
                        <a:t>Supersite</a:t>
                      </a:r>
                      <a:endParaRPr lang="it-IT" dirty="0">
                        <a:solidFill>
                          <a:schemeClr val="tx1"/>
                        </a:solidFill>
                        <a:latin typeface="Calibri" pitchFamily="34" charset="0"/>
                      </a:endParaRPr>
                    </a:p>
                  </a:txBody>
                  <a:tcPr>
                    <a:solidFill>
                      <a:schemeClr val="accent1">
                        <a:lumMod val="60000"/>
                        <a:lumOff val="40000"/>
                      </a:schemeClr>
                    </a:solidFill>
                  </a:tcPr>
                </a:tc>
                <a:tc>
                  <a:txBody>
                    <a:bodyPr/>
                    <a:lstStyle/>
                    <a:p>
                      <a:r>
                        <a:rPr lang="it-IT" dirty="0" err="1" smtClean="0">
                          <a:solidFill>
                            <a:schemeClr val="tx1"/>
                          </a:solidFill>
                          <a:latin typeface="Calibri" pitchFamily="34" charset="0"/>
                        </a:rPr>
                        <a:t>Coordinator</a:t>
                      </a:r>
                      <a:endParaRPr lang="it-IT" dirty="0">
                        <a:solidFill>
                          <a:schemeClr val="tx1"/>
                        </a:solidFill>
                        <a:latin typeface="Calibri" pitchFamily="34" charset="0"/>
                      </a:endParaRPr>
                    </a:p>
                  </a:txBody>
                  <a:tcPr>
                    <a:solidFill>
                      <a:schemeClr val="accent1">
                        <a:lumMod val="60000"/>
                        <a:lumOff val="40000"/>
                      </a:schemeClr>
                    </a:solidFill>
                  </a:tcPr>
                </a:tc>
                <a:tc>
                  <a:txBody>
                    <a:bodyPr/>
                    <a:lstStyle/>
                    <a:p>
                      <a:r>
                        <a:rPr lang="it-IT" dirty="0" err="1" smtClean="0">
                          <a:solidFill>
                            <a:schemeClr val="tx1"/>
                          </a:solidFill>
                          <a:latin typeface="Calibri" pitchFamily="34" charset="0"/>
                        </a:rPr>
                        <a:t>Institution</a:t>
                      </a:r>
                      <a:endParaRPr lang="it-IT" dirty="0">
                        <a:solidFill>
                          <a:schemeClr val="tx1"/>
                        </a:solidFill>
                        <a:latin typeface="Calibri" pitchFamily="34" charset="0"/>
                      </a:endParaRPr>
                    </a:p>
                  </a:txBody>
                  <a:tcPr>
                    <a:solidFill>
                      <a:schemeClr val="accent1">
                        <a:lumMod val="60000"/>
                        <a:lumOff val="40000"/>
                      </a:schemeClr>
                    </a:solidFill>
                  </a:tcPr>
                </a:tc>
              </a:tr>
              <a:tr h="370840">
                <a:tc>
                  <a:txBody>
                    <a:bodyPr/>
                    <a:lstStyle/>
                    <a:p>
                      <a:r>
                        <a:rPr lang="it-IT" dirty="0" smtClean="0">
                          <a:latin typeface="Calibri" pitchFamily="34" charset="0"/>
                        </a:rPr>
                        <a:t>1</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Hawaiian volcanoes </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M. Poland</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USGS-HVO</a:t>
                      </a:r>
                      <a:endParaRPr lang="it-IT" dirty="0">
                        <a:latin typeface="Calibri" pitchFamily="34" charset="0"/>
                      </a:endParaRPr>
                    </a:p>
                  </a:txBody>
                  <a:tcPr/>
                </a:tc>
              </a:tr>
              <a:tr h="370840">
                <a:tc>
                  <a:txBody>
                    <a:bodyPr/>
                    <a:lstStyle/>
                    <a:p>
                      <a:r>
                        <a:rPr lang="it-IT" dirty="0" smtClean="0">
                          <a:latin typeface="Calibri" pitchFamily="34" charset="0"/>
                        </a:rPr>
                        <a:t>2</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Icelandic volcanoes </a:t>
                      </a:r>
                      <a:endParaRPr lang="it-IT" dirty="0">
                        <a:latin typeface="Calibri" pitchFamily="34" charset="0"/>
                      </a:endParaRPr>
                    </a:p>
                  </a:txBody>
                  <a:tcPr/>
                </a:tc>
                <a:tc>
                  <a:txBody>
                    <a:bodyPr/>
                    <a:lstStyle/>
                    <a:p>
                      <a:r>
                        <a:rPr lang="en-US" sz="2000" dirty="0" smtClean="0">
                          <a:latin typeface="Calibri" pitchFamily="34" charset="0"/>
                          <a:ea typeface="Calibri" pitchFamily="34" charset="0"/>
                          <a:cs typeface="Cambria-Bold" charset="0"/>
                        </a:rPr>
                        <a:t>F. </a:t>
                      </a:r>
                      <a:r>
                        <a:rPr lang="en-US" sz="1800" dirty="0" err="1" smtClean="0">
                          <a:solidFill>
                            <a:prstClr val="black"/>
                          </a:solidFill>
                          <a:latin typeface="Calibri" pitchFamily="34" charset="0"/>
                          <a:cs typeface="Arial" pitchFamily="34" charset="0"/>
                        </a:rPr>
                        <a:t>Sigmundsson</a:t>
                      </a:r>
                      <a:r>
                        <a:rPr lang="en-US" sz="1800" dirty="0" smtClean="0">
                          <a:solidFill>
                            <a:prstClr val="black"/>
                          </a:solidFill>
                          <a:latin typeface="Calibri" pitchFamily="34" charset="0"/>
                          <a:cs typeface="Arial" pitchFamily="34" charset="0"/>
                        </a:rPr>
                        <a:t>, </a:t>
                      </a:r>
                    </a:p>
                    <a:p>
                      <a:r>
                        <a:rPr lang="en-US" sz="1800" dirty="0" smtClean="0">
                          <a:solidFill>
                            <a:prstClr val="black"/>
                          </a:solidFill>
                          <a:latin typeface="Calibri" pitchFamily="34" charset="0"/>
                          <a:cs typeface="Arial" pitchFamily="34" charset="0"/>
                        </a:rPr>
                        <a:t>K. </a:t>
                      </a:r>
                      <a:r>
                        <a:rPr lang="en-US" sz="1800" dirty="0" err="1" smtClean="0">
                          <a:solidFill>
                            <a:prstClr val="black"/>
                          </a:solidFill>
                          <a:latin typeface="Calibri" pitchFamily="34" charset="0"/>
                          <a:cs typeface="Arial" pitchFamily="34" charset="0"/>
                        </a:rPr>
                        <a:t>Vogfjord</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Univ. of Iceland</a:t>
                      </a:r>
                    </a:p>
                    <a:p>
                      <a:r>
                        <a:rPr lang="en-US" sz="1800" dirty="0" smtClean="0">
                          <a:latin typeface="Calibri" pitchFamily="34" charset="0"/>
                        </a:rPr>
                        <a:t>Iceland Met. Office</a:t>
                      </a:r>
                      <a:endParaRPr lang="it-IT" dirty="0">
                        <a:latin typeface="Calibri" pitchFamily="34" charset="0"/>
                      </a:endParaRPr>
                    </a:p>
                  </a:txBody>
                  <a:tcPr/>
                </a:tc>
              </a:tr>
              <a:tr h="370840">
                <a:tc>
                  <a:txBody>
                    <a:bodyPr/>
                    <a:lstStyle/>
                    <a:p>
                      <a:r>
                        <a:rPr lang="it-IT" dirty="0" smtClean="0">
                          <a:latin typeface="Calibri" pitchFamily="34" charset="0"/>
                        </a:rPr>
                        <a:t>3</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Etna volcano </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G. Puglisi</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INGV - Catania</a:t>
                      </a:r>
                      <a:endParaRPr lang="it-IT" dirty="0">
                        <a:latin typeface="Calibri" pitchFamily="34" charset="0"/>
                      </a:endParaRPr>
                    </a:p>
                  </a:txBody>
                  <a:tcPr/>
                </a:tc>
              </a:tr>
              <a:tr h="370840">
                <a:tc>
                  <a:txBody>
                    <a:bodyPr/>
                    <a:lstStyle/>
                    <a:p>
                      <a:r>
                        <a:rPr lang="it-IT" dirty="0" smtClean="0">
                          <a:latin typeface="Calibri" pitchFamily="34" charset="0"/>
                        </a:rPr>
                        <a:t>4</a:t>
                      </a:r>
                      <a:endParaRPr lang="it-IT" dirty="0">
                        <a:latin typeface="Calibri" pitchFamily="34" charset="0"/>
                      </a:endParaRPr>
                    </a:p>
                  </a:txBody>
                  <a:tcPr/>
                </a:tc>
                <a:tc>
                  <a:txBody>
                    <a:bodyPr/>
                    <a:lstStyle/>
                    <a:p>
                      <a:r>
                        <a:rPr lang="en-US" sz="1800" dirty="0" err="1" smtClean="0">
                          <a:latin typeface="Calibri" pitchFamily="34" charset="0"/>
                          <a:ea typeface="Calibri" pitchFamily="34" charset="0"/>
                          <a:cs typeface="Cambria-Bold" charset="0"/>
                        </a:rPr>
                        <a:t>Campi</a:t>
                      </a:r>
                      <a:r>
                        <a:rPr lang="en-US" sz="1800" dirty="0" smtClean="0">
                          <a:latin typeface="Calibri" pitchFamily="34" charset="0"/>
                          <a:ea typeface="Calibri" pitchFamily="34" charset="0"/>
                          <a:cs typeface="Cambria-Bold" charset="0"/>
                        </a:rPr>
                        <a:t> </a:t>
                      </a:r>
                      <a:r>
                        <a:rPr lang="en-US" sz="1800" dirty="0" err="1" smtClean="0">
                          <a:latin typeface="Calibri" pitchFamily="34" charset="0"/>
                          <a:ea typeface="Calibri" pitchFamily="34" charset="0"/>
                          <a:cs typeface="Cambria-Bold" charset="0"/>
                        </a:rPr>
                        <a:t>Flegrei</a:t>
                      </a:r>
                      <a:r>
                        <a:rPr lang="en-US" sz="1800" dirty="0" smtClean="0">
                          <a:latin typeface="Calibri" pitchFamily="34" charset="0"/>
                          <a:ea typeface="Calibri" pitchFamily="34" charset="0"/>
                          <a:cs typeface="Cambria-Bold" charset="0"/>
                        </a:rPr>
                        <a:t> volcano </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S. </a:t>
                      </a:r>
                      <a:r>
                        <a:rPr lang="en-US" sz="1800" dirty="0" err="1" smtClean="0">
                          <a:latin typeface="Calibri" pitchFamily="34" charset="0"/>
                          <a:ea typeface="Calibri" pitchFamily="34" charset="0"/>
                          <a:cs typeface="Cambria-Bold" charset="0"/>
                        </a:rPr>
                        <a:t>Borgstrom</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INGV - Naples</a:t>
                      </a:r>
                      <a:endParaRPr lang="it-IT" dirty="0">
                        <a:latin typeface="Calibri" pitchFamily="34" charset="0"/>
                      </a:endParaRPr>
                    </a:p>
                  </a:txBody>
                  <a:tcPr/>
                </a:tc>
              </a:tr>
              <a:tr h="370840">
                <a:tc>
                  <a:txBody>
                    <a:bodyPr/>
                    <a:lstStyle/>
                    <a:p>
                      <a:r>
                        <a:rPr lang="it-IT" dirty="0" smtClean="0">
                          <a:latin typeface="Calibri" pitchFamily="34" charset="0"/>
                        </a:rPr>
                        <a:t>5</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Western North Anatolian Fault </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S. </a:t>
                      </a:r>
                      <a:r>
                        <a:rPr lang="en-US" sz="1800" dirty="0" err="1" smtClean="0">
                          <a:latin typeface="Calibri" pitchFamily="34" charset="0"/>
                          <a:ea typeface="Calibri" pitchFamily="34" charset="0"/>
                          <a:cs typeface="Cambria-Bold" charset="0"/>
                        </a:rPr>
                        <a:t>Ergintav</a:t>
                      </a:r>
                      <a:r>
                        <a:rPr lang="en-US" sz="1800" dirty="0" smtClean="0">
                          <a:latin typeface="Calibri" pitchFamily="34" charset="0"/>
                          <a:ea typeface="Calibri" pitchFamily="34" charset="0"/>
                          <a:cs typeface="Cambria-Bold" charset="0"/>
                        </a:rPr>
                        <a:t>, </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KOERI</a:t>
                      </a:r>
                      <a:endParaRPr lang="it-IT" dirty="0">
                        <a:latin typeface="Calibri" pitchFamily="34" charset="0"/>
                      </a:endParaRPr>
                    </a:p>
                  </a:txBody>
                  <a:tcPr/>
                </a:tc>
              </a:tr>
              <a:tr h="370840">
                <a:tc>
                  <a:txBody>
                    <a:bodyPr/>
                    <a:lstStyle/>
                    <a:p>
                      <a:r>
                        <a:rPr lang="it-IT" dirty="0" smtClean="0">
                          <a:latin typeface="Calibri" pitchFamily="34" charset="0"/>
                        </a:rPr>
                        <a:t>6</a:t>
                      </a:r>
                      <a:endParaRPr lang="it-IT" dirty="0">
                        <a:latin typeface="Calibri" pitchFamily="34" charset="0"/>
                      </a:endParaRPr>
                    </a:p>
                  </a:txBody>
                  <a:tcPr/>
                </a:tc>
                <a:tc>
                  <a:txBody>
                    <a:bodyPr/>
                    <a:lstStyle/>
                    <a:p>
                      <a:r>
                        <a:rPr lang="en-US" sz="1800" dirty="0" err="1" smtClean="0">
                          <a:latin typeface="Calibri" pitchFamily="34" charset="0"/>
                          <a:ea typeface="Calibri" pitchFamily="34" charset="0"/>
                          <a:cs typeface="Cambria-Bold" charset="0"/>
                        </a:rPr>
                        <a:t>Taupo</a:t>
                      </a:r>
                      <a:r>
                        <a:rPr lang="en-US" sz="1800" dirty="0" smtClean="0">
                          <a:latin typeface="Calibri" pitchFamily="34" charset="0"/>
                          <a:ea typeface="Calibri" pitchFamily="34" charset="0"/>
                          <a:cs typeface="Cambria-Bold" charset="0"/>
                        </a:rPr>
                        <a:t> Volcano </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I. </a:t>
                      </a:r>
                      <a:r>
                        <a:rPr lang="en-US" sz="1800" dirty="0" err="1" smtClean="0">
                          <a:latin typeface="Calibri" pitchFamily="34" charset="0"/>
                          <a:ea typeface="Calibri" pitchFamily="34" charset="0"/>
                          <a:cs typeface="Cambria-Bold" charset="0"/>
                        </a:rPr>
                        <a:t>Hamling</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GNS Science</a:t>
                      </a:r>
                      <a:endParaRPr lang="it-IT" dirty="0">
                        <a:latin typeface="Calibri" pitchFamily="34" charset="0"/>
                      </a:endParaRPr>
                    </a:p>
                  </a:txBody>
                  <a:tcPr/>
                </a:tc>
              </a:tr>
              <a:tr h="370840">
                <a:tc>
                  <a:txBody>
                    <a:bodyPr/>
                    <a:lstStyle/>
                    <a:p>
                      <a:r>
                        <a:rPr lang="it-IT" dirty="0" smtClean="0">
                          <a:latin typeface="Calibri" pitchFamily="34" charset="0"/>
                        </a:rPr>
                        <a:t>7</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Ecuador volcanoes </a:t>
                      </a:r>
                      <a:endParaRPr lang="it-IT" dirty="0">
                        <a:latin typeface="Calibri" pitchFamily="34" charset="0"/>
                      </a:endParaRPr>
                    </a:p>
                  </a:txBody>
                  <a:tcPr/>
                </a:tc>
                <a:tc>
                  <a:txBody>
                    <a:bodyPr/>
                    <a:lstStyle/>
                    <a:p>
                      <a:r>
                        <a:rPr lang="en-US" sz="1800" dirty="0" smtClean="0">
                          <a:latin typeface="Calibri" pitchFamily="34" charset="0"/>
                          <a:ea typeface="Calibri" pitchFamily="34" charset="0"/>
                          <a:cs typeface="Cambria-Bold" charset="0"/>
                        </a:rPr>
                        <a:t>P. </a:t>
                      </a:r>
                      <a:r>
                        <a:rPr lang="en-US" sz="1800" dirty="0" err="1" smtClean="0">
                          <a:latin typeface="Calibri" pitchFamily="34" charset="0"/>
                          <a:ea typeface="Calibri" pitchFamily="34" charset="0"/>
                          <a:cs typeface="Cambria-Bold" charset="0"/>
                        </a:rPr>
                        <a:t>Mothes</a:t>
                      </a:r>
                      <a:endParaRPr lang="it-IT" dirty="0">
                        <a:latin typeface="Calibri" pitchFamily="34" charset="0"/>
                      </a:endParaRPr>
                    </a:p>
                  </a:txBody>
                  <a:tcPr/>
                </a:tc>
                <a:tc>
                  <a:txBody>
                    <a:bodyPr/>
                    <a:lstStyle/>
                    <a:p>
                      <a:r>
                        <a:rPr lang="en-US" sz="1800" dirty="0" err="1" smtClean="0">
                          <a:latin typeface="Calibri" pitchFamily="34" charset="0"/>
                          <a:ea typeface="Calibri" pitchFamily="34" charset="0"/>
                          <a:cs typeface="Cambria-Bold" charset="0"/>
                        </a:rPr>
                        <a:t>Instituto</a:t>
                      </a:r>
                      <a:r>
                        <a:rPr lang="en-US" sz="1800" dirty="0" smtClean="0">
                          <a:latin typeface="Calibri" pitchFamily="34" charset="0"/>
                          <a:ea typeface="Calibri" pitchFamily="34" charset="0"/>
                          <a:cs typeface="Cambria-Bold" charset="0"/>
                        </a:rPr>
                        <a:t> </a:t>
                      </a:r>
                      <a:r>
                        <a:rPr lang="en-US" sz="1800" dirty="0" err="1" smtClean="0">
                          <a:latin typeface="Calibri" pitchFamily="34" charset="0"/>
                          <a:ea typeface="Calibri" pitchFamily="34" charset="0"/>
                          <a:cs typeface="Cambria-Bold" charset="0"/>
                        </a:rPr>
                        <a:t>Geofísico</a:t>
                      </a:r>
                      <a:r>
                        <a:rPr lang="en-US" sz="1800" dirty="0" smtClean="0">
                          <a:latin typeface="Calibri" pitchFamily="34" charset="0"/>
                          <a:ea typeface="Calibri" pitchFamily="34" charset="0"/>
                          <a:cs typeface="Cambria-Bold" charset="0"/>
                        </a:rPr>
                        <a:t>, EPN</a:t>
                      </a:r>
                      <a:endParaRPr lang="it-IT" dirty="0">
                        <a:latin typeface="Calibri"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latin typeface="Calibri" pitchFamily="34" charset="0"/>
                        </a:rPr>
                        <a:t>8</a:t>
                      </a:r>
                      <a:endParaRPr lang="it-IT"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err="1" smtClean="0">
                          <a:latin typeface="Calibri" pitchFamily="34" charset="0"/>
                        </a:rPr>
                        <a:t>Corinth</a:t>
                      </a:r>
                      <a:r>
                        <a:rPr lang="it-IT" dirty="0" smtClean="0">
                          <a:latin typeface="Calibri" pitchFamily="34" charset="0"/>
                        </a:rPr>
                        <a:t> </a:t>
                      </a:r>
                      <a:r>
                        <a:rPr lang="it-IT" dirty="0" err="1" smtClean="0">
                          <a:latin typeface="Calibri" pitchFamily="34" charset="0"/>
                        </a:rPr>
                        <a:t>Gulf</a:t>
                      </a:r>
                      <a:r>
                        <a:rPr lang="it-IT" dirty="0" smtClean="0">
                          <a:latin typeface="Calibri" pitchFamily="34" charset="0"/>
                        </a:rPr>
                        <a:t>/</a:t>
                      </a:r>
                      <a:r>
                        <a:rPr lang="it-IT" dirty="0" err="1" smtClean="0">
                          <a:latin typeface="Calibri" pitchFamily="34" charset="0"/>
                        </a:rPr>
                        <a:t>Ionian</a:t>
                      </a:r>
                      <a:r>
                        <a:rPr lang="it-IT" dirty="0" smtClean="0">
                          <a:latin typeface="Calibri" pitchFamily="34" charset="0"/>
                        </a:rPr>
                        <a:t> Is.</a:t>
                      </a:r>
                      <a:endParaRPr lang="it-IT" dirty="0">
                        <a:latin typeface="Calibri" pitchFamily="34" charset="0"/>
                      </a:endParaRPr>
                    </a:p>
                  </a:txBody>
                  <a:tcPr/>
                </a:tc>
                <a:tc>
                  <a:txBody>
                    <a:bodyPr/>
                    <a:lstStyle/>
                    <a:p>
                      <a:r>
                        <a:rPr lang="it-IT" dirty="0" smtClean="0">
                          <a:latin typeface="Calibri" pitchFamily="34" charset="0"/>
                        </a:rPr>
                        <a:t>A. </a:t>
                      </a:r>
                      <a:r>
                        <a:rPr lang="it-IT" dirty="0" err="1" smtClean="0">
                          <a:latin typeface="Calibri" pitchFamily="34" charset="0"/>
                        </a:rPr>
                        <a:t>Savvaidis</a:t>
                      </a:r>
                      <a:endParaRPr lang="it-IT" dirty="0">
                        <a:latin typeface="Calibri" pitchFamily="34" charset="0"/>
                      </a:endParaRPr>
                    </a:p>
                  </a:txBody>
                  <a:tcPr/>
                </a:tc>
                <a:tc>
                  <a:txBody>
                    <a:bodyPr/>
                    <a:lstStyle/>
                    <a:p>
                      <a:r>
                        <a:rPr lang="it-IT" dirty="0" smtClean="0">
                          <a:latin typeface="Calibri" pitchFamily="34" charset="0"/>
                        </a:rPr>
                        <a:t>ITSAK</a:t>
                      </a:r>
                      <a:endParaRPr lang="it-IT" dirty="0">
                        <a:latin typeface="Calibri"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latin typeface="Calibri" pitchFamily="34" charset="0"/>
                        </a:rPr>
                        <a:t>Tbc</a:t>
                      </a:r>
                      <a:endParaRPr lang="it-IT"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latin typeface="Calibri" pitchFamily="34" charset="0"/>
                        </a:rPr>
                        <a:t>San</a:t>
                      </a:r>
                      <a:r>
                        <a:rPr lang="it-IT" baseline="0" dirty="0" smtClean="0">
                          <a:latin typeface="Calibri" pitchFamily="34" charset="0"/>
                        </a:rPr>
                        <a:t> </a:t>
                      </a:r>
                      <a:r>
                        <a:rPr lang="it-IT" baseline="0" dirty="0" err="1" smtClean="0">
                          <a:latin typeface="Calibri" pitchFamily="34" charset="0"/>
                        </a:rPr>
                        <a:t>Andreas</a:t>
                      </a:r>
                      <a:r>
                        <a:rPr lang="it-IT" baseline="0" dirty="0" smtClean="0">
                          <a:latin typeface="Calibri" pitchFamily="34" charset="0"/>
                        </a:rPr>
                        <a:t> Fault NL</a:t>
                      </a:r>
                      <a:endParaRPr lang="it-IT" dirty="0">
                        <a:latin typeface="Calibri" pitchFamily="34" charset="0"/>
                      </a:endParaRPr>
                    </a:p>
                  </a:txBody>
                  <a:tcPr/>
                </a:tc>
                <a:tc>
                  <a:txBody>
                    <a:bodyPr/>
                    <a:lstStyle/>
                    <a:p>
                      <a:r>
                        <a:rPr lang="it-IT" dirty="0" smtClean="0">
                          <a:latin typeface="Calibri" pitchFamily="34" charset="0"/>
                        </a:rPr>
                        <a:t>C. </a:t>
                      </a:r>
                      <a:r>
                        <a:rPr lang="it-IT" dirty="0" err="1" smtClean="0">
                          <a:latin typeface="Calibri" pitchFamily="34" charset="0"/>
                        </a:rPr>
                        <a:t>Wicks</a:t>
                      </a:r>
                      <a:endParaRPr lang="it-IT" dirty="0">
                        <a:latin typeface="Calibri" pitchFamily="34" charset="0"/>
                      </a:endParaRPr>
                    </a:p>
                  </a:txBody>
                  <a:tcPr/>
                </a:tc>
                <a:tc>
                  <a:txBody>
                    <a:bodyPr/>
                    <a:lstStyle/>
                    <a:p>
                      <a:r>
                        <a:rPr lang="it-IT" dirty="0" smtClean="0">
                          <a:latin typeface="Calibri" pitchFamily="34" charset="0"/>
                        </a:rPr>
                        <a:t>USGS</a:t>
                      </a:r>
                      <a:endParaRPr lang="it-IT" dirty="0">
                        <a:latin typeface="Calibri" pitchFamily="34" charset="0"/>
                      </a:endParaRPr>
                    </a:p>
                  </a:txBody>
                  <a:tcPr/>
                </a:tc>
              </a:tr>
            </a:tbl>
          </a:graphicData>
        </a:graphic>
      </p:graphicFrame>
      <p:sp>
        <p:nvSpPr>
          <p:cNvPr id="5" name="Ovale 4"/>
          <p:cNvSpPr/>
          <p:nvPr/>
        </p:nvSpPr>
        <p:spPr>
          <a:xfrm>
            <a:off x="6019800" y="1066800"/>
            <a:ext cx="2362200" cy="449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amonto">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11889</TotalTime>
  <Words>2168</Words>
  <Application>Microsoft Office PowerPoint</Application>
  <PresentationFormat>Presentazione su schermo (4:3)</PresentationFormat>
  <Paragraphs>397</Paragraphs>
  <Slides>37</Slides>
  <Notes>17</Notes>
  <HiddenSlides>0</HiddenSlides>
  <MMClips>0</MMClips>
  <ScaleCrop>false</ScaleCrop>
  <HeadingPairs>
    <vt:vector size="4" baseType="variant">
      <vt:variant>
        <vt:lpstr>Tema</vt:lpstr>
      </vt:variant>
      <vt:variant>
        <vt:i4>2</vt:i4>
      </vt:variant>
      <vt:variant>
        <vt:lpstr>Titoli diapositive</vt:lpstr>
      </vt:variant>
      <vt:variant>
        <vt:i4>37</vt:i4>
      </vt:variant>
    </vt:vector>
  </HeadingPairs>
  <TitlesOfParts>
    <vt:vector size="39" baseType="lpstr">
      <vt:lpstr>Personalizza struttura</vt:lpstr>
      <vt:lpstr>Tramonto</vt:lpstr>
      <vt:lpstr>The GEO Geohazard Supersites initiative: promoting Geohazard Science and its fast uptake in Disaster Risk Reduction</vt:lpstr>
      <vt:lpstr>Diapositiva 2</vt:lpstr>
      <vt:lpstr>Diapositiva 3</vt:lpstr>
      <vt:lpstr>Diapositiva 4</vt:lpstr>
      <vt:lpstr>Diapositiva 5</vt:lpstr>
      <vt:lpstr>Diapositiva 6</vt:lpstr>
      <vt:lpstr>Diapositiva 7</vt:lpstr>
      <vt:lpstr>Diapositiva 8</vt:lpstr>
      <vt:lpstr>Diapositiva 9</vt:lpstr>
      <vt:lpstr>How to access Supersite data</vt:lpstr>
      <vt:lpstr>Open SAR data (2014-2016)</vt:lpstr>
      <vt:lpstr>Open in situ data (Iceland Supersite)</vt:lpstr>
      <vt:lpstr>Open in situ data (Mt.Etna Supersite)</vt:lpstr>
      <vt:lpstr>Further services</vt:lpstr>
      <vt:lpstr>Diapositiva 15</vt:lpstr>
      <vt:lpstr>Diapositiva 16</vt:lpstr>
      <vt:lpstr>Diapositiva 17</vt:lpstr>
      <vt:lpstr>Diapositiva 18</vt:lpstr>
      <vt:lpstr>Diapositiva 19</vt:lpstr>
      <vt:lpstr>TSX monitoring of White  Island, New Zealand Supersite</vt:lpstr>
      <vt:lpstr>New Zealand Supersite TSX Spotlight Ascending time-series</vt:lpstr>
      <vt:lpstr>Diapositiva 22</vt:lpstr>
      <vt:lpstr>The Marmara Supersite</vt:lpstr>
      <vt:lpstr>Diapositiva 24</vt:lpstr>
      <vt:lpstr> Marmara Supersite InSAR in very good agreement with GPS  Data allow to model a steady, shallow fault creep</vt:lpstr>
      <vt:lpstr>Diapositiva 26</vt:lpstr>
      <vt:lpstr>Diapositiva 27</vt:lpstr>
      <vt:lpstr>Diapositiva 28</vt:lpstr>
      <vt:lpstr>Access to open research products</vt:lpstr>
      <vt:lpstr>Diapositiva 30</vt:lpstr>
      <vt:lpstr>Diapositiva 31</vt:lpstr>
      <vt:lpstr>Diapositiva 32</vt:lpstr>
      <vt:lpstr>Diapositiva 33</vt:lpstr>
      <vt:lpstr>Diapositiva 34</vt:lpstr>
      <vt:lpstr>Diapositiva 35</vt:lpstr>
      <vt:lpstr>Diapositiva 36</vt:lpstr>
      <vt:lpstr>Diapositiva 37</vt:lpstr>
    </vt:vector>
  </TitlesOfParts>
  <Company>INGV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Stefano</dc:creator>
  <cp:lastModifiedBy>Stefano</cp:lastModifiedBy>
  <cp:revision>453</cp:revision>
  <dcterms:created xsi:type="dcterms:W3CDTF">2010-06-14T07:49:16Z</dcterms:created>
  <dcterms:modified xsi:type="dcterms:W3CDTF">2016-11-06T10:39:45Z</dcterms:modified>
</cp:coreProperties>
</file>