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92" r:id="rId2"/>
    <p:sldId id="316" r:id="rId3"/>
    <p:sldId id="317" r:id="rId4"/>
    <p:sldId id="343" r:id="rId5"/>
    <p:sldId id="318" r:id="rId6"/>
    <p:sldId id="303" r:id="rId7"/>
    <p:sldId id="304" r:id="rId8"/>
    <p:sldId id="293" r:id="rId9"/>
    <p:sldId id="265" r:id="rId10"/>
    <p:sldId id="305" r:id="rId11"/>
    <p:sldId id="335" r:id="rId12"/>
    <p:sldId id="336" r:id="rId13"/>
    <p:sldId id="337" r:id="rId14"/>
    <p:sldId id="338" r:id="rId15"/>
    <p:sldId id="339" r:id="rId16"/>
    <p:sldId id="342" r:id="rId17"/>
    <p:sldId id="301" r:id="rId18"/>
    <p:sldId id="268" r:id="rId19"/>
    <p:sldId id="270" r:id="rId20"/>
    <p:sldId id="274" r:id="rId21"/>
    <p:sldId id="271" r:id="rId22"/>
    <p:sldId id="273" r:id="rId23"/>
    <p:sldId id="322" r:id="rId24"/>
    <p:sldId id="328" r:id="rId25"/>
    <p:sldId id="331" r:id="rId26"/>
    <p:sldId id="290" r:id="rId27"/>
    <p:sldId id="327" r:id="rId28"/>
    <p:sldId id="341" r:id="rId29"/>
    <p:sldId id="340" r:id="rId30"/>
    <p:sldId id="330" r:id="rId31"/>
    <p:sldId id="329" r:id="rId32"/>
    <p:sldId id="324" r:id="rId33"/>
    <p:sldId id="307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2961" autoAdjust="0"/>
    <p:restoredTop sz="95135" autoAdjust="0"/>
  </p:normalViewPr>
  <p:slideViewPr>
    <p:cSldViewPr>
      <p:cViewPr>
        <p:scale>
          <a:sx n="80" d="100"/>
          <a:sy n="80" d="100"/>
        </p:scale>
        <p:origin x="-2682" y="-8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347" y="-8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974473-FDE7-4236-8008-DCB4E1568875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5047C-B463-480B-8E7A-48748D74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8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Side</a:t>
            </a:r>
            <a:r>
              <a:rPr lang="en-US" baseline="0" dirty="0" smtClean="0"/>
              <a:t> Event P</a:t>
            </a:r>
            <a:r>
              <a:rPr lang="en-US" dirty="0" smtClean="0"/>
              <a:t>urpose: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follow up to last year’s side event on LC and a 2 day workshop in May exploring new paths forward for generating LC products.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Goals: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3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Expansion occurs on</a:t>
            </a:r>
            <a:r>
              <a:rPr lang="en-US" baseline="0" dirty="0" smtClean="0"/>
              <a:t> multiple fronts: spatial, classes, accuracy, availability—and is inevitable—already happening.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9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2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8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8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Advances:</a:t>
            </a:r>
          </a:p>
          <a:p>
            <a:r>
              <a:rPr lang="en-US" dirty="0" smtClean="0"/>
              <a:t>More data available</a:t>
            </a:r>
          </a:p>
          <a:p>
            <a:r>
              <a:rPr lang="en-US" dirty="0" smtClean="0"/>
              <a:t>Improved</a:t>
            </a:r>
            <a:r>
              <a:rPr lang="en-US" baseline="0" dirty="0" smtClean="0"/>
              <a:t> algorithms (esp. </a:t>
            </a:r>
            <a:r>
              <a:rPr lang="en-US" baseline="0" dirty="0" err="1" smtClean="0"/>
              <a:t>multitemporal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Greatly increase processing capability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Vision:</a:t>
            </a:r>
            <a:r>
              <a:rPr lang="en-US" i="1" dirty="0" smtClean="0"/>
              <a:t> A sustainable operational system that generates land cover datasets according to specific user requirements for geographic scope and the number and types of classes; datasets can be generated on a regular basis using consistent methods and with needed accuracy.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7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 A</a:t>
            </a:r>
            <a:r>
              <a:rPr lang="en-US" baseline="0" dirty="0" smtClean="0"/>
              <a:t> follow up to last year’s side event on LC and a 2 day workshop in May exploring new paths forward for generating LC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9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Side</a:t>
            </a:r>
            <a:r>
              <a:rPr lang="en-US" baseline="0" dirty="0" smtClean="0"/>
              <a:t> Event P</a:t>
            </a:r>
            <a:r>
              <a:rPr lang="en-US" dirty="0" smtClean="0"/>
              <a:t>urpose: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follow up to last year’s side event on LC and a 2 day workshop in May exploring new paths forward for generating LC products.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Goals: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3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Advances:</a:t>
            </a:r>
          </a:p>
          <a:p>
            <a:r>
              <a:rPr lang="en-US" dirty="0" smtClean="0"/>
              <a:t>More data available</a:t>
            </a:r>
          </a:p>
          <a:p>
            <a:r>
              <a:rPr lang="en-US" dirty="0" smtClean="0"/>
              <a:t>Improved</a:t>
            </a:r>
            <a:r>
              <a:rPr lang="en-US" baseline="0" dirty="0" smtClean="0"/>
              <a:t> algorithms (esp. </a:t>
            </a:r>
            <a:r>
              <a:rPr lang="en-US" baseline="0" dirty="0" err="1" smtClean="0"/>
              <a:t>multitemporal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Greatly increase processing capability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Vision:</a:t>
            </a:r>
            <a:r>
              <a:rPr lang="en-US" i="1" dirty="0" smtClean="0"/>
              <a:t> A sustainable operational system that generates land cover datasets according to specific user requirements for geographic scope and the number and types of classes; datasets can be generated on a regular basis using consistent methods and with needed accuracy.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33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Advances:</a:t>
            </a:r>
          </a:p>
          <a:p>
            <a:r>
              <a:rPr lang="en-US" dirty="0" smtClean="0"/>
              <a:t>More data available</a:t>
            </a:r>
          </a:p>
          <a:p>
            <a:r>
              <a:rPr lang="en-US" dirty="0" smtClean="0"/>
              <a:t>Improved</a:t>
            </a:r>
            <a:r>
              <a:rPr lang="en-US" baseline="0" dirty="0" smtClean="0"/>
              <a:t> algorithms (esp. </a:t>
            </a:r>
            <a:r>
              <a:rPr lang="en-US" baseline="0" dirty="0" err="1" smtClean="0"/>
              <a:t>multitemporal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Greatly increase processing capability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Vision:</a:t>
            </a:r>
            <a:r>
              <a:rPr lang="en-US" i="1" dirty="0" smtClean="0"/>
              <a:t> A sustainable operational system that generates land cover datasets according to specific user requirements for geographic scope and the number and types of classes; datasets can be generated on a regular basis using consistent methods and with needed accuracy.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8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LCMAP is just an example that proves that the suggested approach is possible</a:t>
            </a:r>
          </a:p>
          <a:p>
            <a:endParaRPr lang="en-US" dirty="0" smtClean="0"/>
          </a:p>
          <a:p>
            <a:r>
              <a:rPr lang="en-US" dirty="0" smtClean="0"/>
              <a:t>Note that accuracy is probably more dependent on good data</a:t>
            </a:r>
            <a:r>
              <a:rPr lang="en-US" baseline="0" dirty="0" smtClean="0"/>
              <a:t> and good reference data </a:t>
            </a:r>
            <a:r>
              <a:rPr lang="en-US" dirty="0" smtClean="0"/>
              <a:t>than on new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2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Advances:</a:t>
            </a:r>
          </a:p>
          <a:p>
            <a:r>
              <a:rPr lang="en-US" dirty="0" smtClean="0"/>
              <a:t>More data available</a:t>
            </a:r>
          </a:p>
          <a:p>
            <a:r>
              <a:rPr lang="en-US" dirty="0" smtClean="0"/>
              <a:t>Improved</a:t>
            </a:r>
            <a:r>
              <a:rPr lang="en-US" baseline="0" dirty="0" smtClean="0"/>
              <a:t> algorithms (esp. </a:t>
            </a:r>
            <a:r>
              <a:rPr lang="en-US" baseline="0" dirty="0" err="1" smtClean="0"/>
              <a:t>multitemporal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Greatly increase processing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4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LCMAP is just an example that proves that the suggested approach is possible</a:t>
            </a:r>
          </a:p>
          <a:p>
            <a:endParaRPr lang="en-US" dirty="0" smtClean="0"/>
          </a:p>
          <a:p>
            <a:r>
              <a:rPr lang="en-US" dirty="0" smtClean="0"/>
              <a:t>Note that accuracy is probably more dependent on good data</a:t>
            </a:r>
            <a:r>
              <a:rPr lang="en-US" baseline="0" dirty="0" smtClean="0"/>
              <a:t> and good reference data </a:t>
            </a:r>
            <a:r>
              <a:rPr lang="en-US" dirty="0" smtClean="0"/>
              <a:t>than on new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7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LCMAP is just an example that proves that the suggested approach is possible</a:t>
            </a:r>
          </a:p>
          <a:p>
            <a:endParaRPr lang="en-US" dirty="0" smtClean="0"/>
          </a:p>
          <a:p>
            <a:r>
              <a:rPr lang="en-US" dirty="0" smtClean="0"/>
              <a:t>Note that accuracy is probably more dependent on good data</a:t>
            </a:r>
            <a:r>
              <a:rPr lang="en-US" baseline="0" dirty="0" smtClean="0"/>
              <a:t> and good reference data </a:t>
            </a:r>
            <a:r>
              <a:rPr lang="en-US" dirty="0" smtClean="0"/>
              <a:t>than on new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1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21650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912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3" descr="06_circles_lowres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22192" y="170657"/>
            <a:ext cx="1276017" cy="4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54726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r="46414"/>
          <a:stretch/>
        </p:blipFill>
        <p:spPr bwMode="auto">
          <a:xfrm>
            <a:off x="179513" y="149771"/>
            <a:ext cx="2499294" cy="54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79513" y="5877272"/>
            <a:ext cx="33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Gary Geller</a:t>
            </a:r>
          </a:p>
          <a:p>
            <a:r>
              <a:rPr lang="en-US" sz="1200" b="0" dirty="0" smtClean="0"/>
              <a:t>Senior Expert for Biodiversity and Ecosystems</a:t>
            </a:r>
          </a:p>
          <a:p>
            <a:r>
              <a:rPr lang="en-US" sz="1200" b="0" dirty="0" smtClean="0"/>
              <a:t>GEO Secretariat</a:t>
            </a:r>
          </a:p>
          <a:p>
            <a:r>
              <a:rPr lang="en-US" sz="1200" b="0" dirty="0" smtClean="0"/>
              <a:t>ggeller@geosec.org</a:t>
            </a:r>
            <a:endParaRPr lang="en-US" sz="1200" b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6912768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908720"/>
            <a:chOff x="0" y="0"/>
            <a:chExt cx="9144000" cy="908720"/>
          </a:xfrm>
          <a:solidFill>
            <a:schemeClr val="bg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908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3" descr="06_circles_lowres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188640"/>
              <a:ext cx="1276017" cy="4831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Image 4" descr="Picture strips-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91440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r="46414"/>
          <a:stretch/>
        </p:blipFill>
        <p:spPr bwMode="auto">
          <a:xfrm>
            <a:off x="179513" y="149771"/>
            <a:ext cx="2499294" cy="54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06_circles_low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45644" b="7425"/>
          <a:stretch/>
        </p:blipFill>
        <p:spPr bwMode="auto">
          <a:xfrm>
            <a:off x="313409" y="6475703"/>
            <a:ext cx="1878759" cy="3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4104456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716016" y="764704"/>
            <a:ext cx="4104456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45644" b="7425"/>
          <a:stretch/>
        </p:blipFill>
        <p:spPr bwMode="auto">
          <a:xfrm>
            <a:off x="313409" y="6475703"/>
            <a:ext cx="1878759" cy="3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45644" b="7425"/>
          <a:stretch/>
        </p:blipFill>
        <p:spPr bwMode="auto">
          <a:xfrm>
            <a:off x="313409" y="6475703"/>
            <a:ext cx="1878759" cy="3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45644" b="7425"/>
          <a:stretch/>
        </p:blipFill>
        <p:spPr bwMode="auto">
          <a:xfrm>
            <a:off x="313409" y="6475703"/>
            <a:ext cx="1878759" cy="3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19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45644" b="7425"/>
          <a:stretch/>
        </p:blipFill>
        <p:spPr bwMode="auto">
          <a:xfrm>
            <a:off x="313409" y="6475703"/>
            <a:ext cx="1878759" cy="3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124744"/>
            <a:ext cx="9144000" cy="34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28728"/>
            <a:ext cx="64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9513" y="149771"/>
            <a:ext cx="8718696" cy="542925"/>
            <a:chOff x="179513" y="149771"/>
            <a:chExt cx="8718696" cy="542925"/>
          </a:xfrm>
        </p:grpSpPr>
        <p:pic>
          <p:nvPicPr>
            <p:cNvPr id="13" name="Picture 3" descr="06_circles_lowres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170657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GEO BON Word Header"/>
            <p:cNvPicPr>
              <a:picLocks noChangeAspect="1" noChangeArrowheads="1"/>
            </p:cNvPicPr>
            <p:nvPr userDrawn="1"/>
          </p:nvPicPr>
          <p:blipFill rotWithShape="1">
            <a:blip r:embed="rId3" cstate="print"/>
            <a:srcRect r="46414"/>
            <a:stretch/>
          </p:blipFill>
          <p:spPr bwMode="auto">
            <a:xfrm>
              <a:off x="179513" y="149771"/>
              <a:ext cx="2499294" cy="542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1888"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23528" y="306896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</a:rPr>
              <a:t>Thank you</a:t>
            </a:r>
            <a:endParaRPr lang="en-GB" sz="4400" b="1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GEO BON Word Header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46414"/>
          <a:stretch/>
        </p:blipFill>
        <p:spPr bwMode="auto">
          <a:xfrm>
            <a:off x="179513" y="149771"/>
            <a:ext cx="2499294" cy="54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50" r:id="rId3"/>
    <p:sldLayoutId id="2147483652" r:id="rId4"/>
    <p:sldLayoutId id="2147483654" r:id="rId5"/>
    <p:sldLayoutId id="2147483682" r:id="rId6"/>
    <p:sldLayoutId id="2147483655" r:id="rId7"/>
    <p:sldLayoutId id="2147483649" r:id="rId8"/>
    <p:sldLayoutId id="2147483674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5196007"/>
            <a:ext cx="3456384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/>
              <a:t>Gary Geller </a:t>
            </a:r>
            <a:r>
              <a:rPr lang="en-GB" b="1" dirty="0" smtClean="0"/>
              <a:t>&amp; André </a:t>
            </a:r>
            <a:r>
              <a:rPr lang="en-GB" b="1" dirty="0" err="1"/>
              <a:t>Obregón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GEO </a:t>
            </a:r>
            <a:r>
              <a:rPr lang="en-GB" b="1" dirty="0" smtClean="0"/>
              <a:t>Secretariat</a:t>
            </a:r>
          </a:p>
          <a:p>
            <a:r>
              <a:rPr lang="en-GB" b="1" dirty="0" smtClean="0"/>
              <a:t>8 November 2016</a:t>
            </a:r>
            <a:endParaRPr lang="en-GB" b="1" dirty="0"/>
          </a:p>
          <a:p>
            <a:endParaRPr lang="en-GB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Land Cover Side Event:</a:t>
            </a:r>
            <a:br>
              <a:rPr lang="en-US" sz="4000" dirty="0" smtClean="0"/>
            </a:br>
            <a:r>
              <a:rPr lang="en-US" sz="3100" dirty="0" smtClean="0"/>
              <a:t>A new path forward for generating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02295"/>
            <a:ext cx="3796970" cy="1320552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  <a:t>GEO-XIII Plenary</a:t>
            </a:r>
            <a:b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</a:br>
            <a: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  <a:t>St. Petersburg</a:t>
            </a:r>
            <a:b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</a:br>
            <a: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  <a:t>Russian Federation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560763"/>
            <a:ext cx="6683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4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Infrastructure: simplify application of satellite data</a:t>
            </a:r>
          </a:p>
          <a:p>
            <a:r>
              <a:rPr lang="en-US" dirty="0" smtClean="0"/>
              <a:t>Pixel--not scene--based</a:t>
            </a:r>
          </a:p>
          <a:p>
            <a:r>
              <a:rPr lang="en-US" dirty="0" smtClean="0"/>
              <a:t>Stack of data with every pixel aligned</a:t>
            </a:r>
          </a:p>
          <a:p>
            <a:r>
              <a:rPr lang="en-US" dirty="0" smtClean="0"/>
              <a:t>Basic processing done </a:t>
            </a:r>
            <a:r>
              <a:rPr lang="en-US" dirty="0" smtClean="0">
                <a:sym typeface="Wingdings" panose="05000000000000000000" pitchFamily="2" charset="2"/>
              </a:rPr>
              <a:t> “Analysis Ready Data”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CEOS “Data Cube in a Box”</a:t>
            </a:r>
          </a:p>
          <a:p>
            <a:r>
              <a:rPr lang="en-US" dirty="0" smtClean="0"/>
              <a:t>Different flavors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9785"/>
            <a:ext cx="4248472" cy="3184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454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5845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736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5845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09596" y="3882914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918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5845" y="3861048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09596" y="3882914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2" name="TextBox 41"/>
          <p:cNvSpPr txBox="1"/>
          <p:nvPr/>
        </p:nvSpPr>
        <p:spPr>
          <a:xfrm>
            <a:off x="5590419" y="2131547"/>
            <a:ext cx="69649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/>
              <a:t>User-provided</a:t>
            </a:r>
          </a:p>
          <a:p>
            <a:pPr algn="ctr">
              <a:lnSpc>
                <a:spcPts val="1200"/>
              </a:lnSpc>
            </a:pPr>
            <a:r>
              <a:rPr lang="en-US" sz="1350" dirty="0"/>
              <a:t>training data</a:t>
            </a:r>
          </a:p>
        </p:txBody>
      </p:sp>
      <p:sp>
        <p:nvSpPr>
          <p:cNvPr id="44" name="Arc 43"/>
          <p:cNvSpPr/>
          <p:nvPr/>
        </p:nvSpPr>
        <p:spPr>
          <a:xfrm rot="4586618">
            <a:off x="3365214" y="1507211"/>
            <a:ext cx="2891751" cy="979770"/>
          </a:xfrm>
          <a:prstGeom prst="arc">
            <a:avLst>
              <a:gd name="adj1" fmla="val 15817688"/>
              <a:gd name="adj2" fmla="val 21258475"/>
            </a:avLst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626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5845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893" y="1988840"/>
            <a:ext cx="69649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smtClean="0"/>
              <a:t>Training data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/>
              <a:t>database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62464" y="2431448"/>
            <a:ext cx="506429" cy="905108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4104" y="1758623"/>
            <a:ext cx="446667" cy="27926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09596" y="3862495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358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1560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893" y="1988840"/>
            <a:ext cx="69649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/>
              <a:t>Reference</a:t>
            </a:r>
          </a:p>
          <a:p>
            <a:pPr algn="ctr">
              <a:lnSpc>
                <a:spcPts val="1200"/>
              </a:lnSpc>
            </a:pPr>
            <a:r>
              <a:rPr lang="en-US" sz="1350" dirty="0"/>
              <a:t>database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62464" y="2431448"/>
            <a:ext cx="506429" cy="905108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4104" y="1758623"/>
            <a:ext cx="446667" cy="27926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09596" y="3862495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411" y="3508299"/>
            <a:ext cx="900272" cy="298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Validation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9219" y="4291184"/>
            <a:ext cx="1001450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b="1" dirty="0"/>
              <a:t>Validated</a:t>
            </a:r>
          </a:p>
          <a:p>
            <a:pPr algn="ctr">
              <a:lnSpc>
                <a:spcPts val="1200"/>
              </a:lnSpc>
            </a:pPr>
            <a:r>
              <a:rPr lang="en-US" sz="1350" b="1" dirty="0"/>
              <a:t>map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7082838" y="3597306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85130" y="2402808"/>
            <a:ext cx="1402999" cy="1023637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35" y="4769417"/>
            <a:ext cx="744507" cy="531791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 rot="5400000">
            <a:off x="7762164" y="4010547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14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1560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893" y="1988840"/>
            <a:ext cx="69649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/>
              <a:t>Reference</a:t>
            </a:r>
          </a:p>
          <a:p>
            <a:pPr algn="ctr">
              <a:lnSpc>
                <a:spcPts val="1200"/>
              </a:lnSpc>
            </a:pPr>
            <a:r>
              <a:rPr lang="en-US" sz="1350" dirty="0"/>
              <a:t>database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62464" y="2431448"/>
            <a:ext cx="506429" cy="905108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4104" y="1758623"/>
            <a:ext cx="446667" cy="27926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09596" y="3862495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411" y="3508299"/>
            <a:ext cx="900272" cy="298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Validation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9219" y="4291184"/>
            <a:ext cx="1001450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b="1" dirty="0"/>
              <a:t>Validated</a:t>
            </a:r>
          </a:p>
          <a:p>
            <a:pPr algn="ctr">
              <a:lnSpc>
                <a:spcPts val="1200"/>
              </a:lnSpc>
            </a:pPr>
            <a:r>
              <a:rPr lang="en-US" sz="1350" b="1" dirty="0"/>
              <a:t>map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7082838" y="3597306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85130" y="2402808"/>
            <a:ext cx="1402999" cy="1023637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35" y="4769417"/>
            <a:ext cx="744507" cy="53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7645243" y="5733256"/>
            <a:ext cx="720066" cy="650627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 rot="5400000">
            <a:off x="7762164" y="4010547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9" name="Right Arrow 68"/>
          <p:cNvSpPr/>
          <p:nvPr/>
        </p:nvSpPr>
        <p:spPr>
          <a:xfrm rot="5400000">
            <a:off x="7762164" y="5472319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740352" y="6497960"/>
            <a:ext cx="792088" cy="3600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799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5845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893" y="1988840"/>
            <a:ext cx="69649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/>
              <a:t>Reference</a:t>
            </a:r>
          </a:p>
          <a:p>
            <a:pPr algn="ctr">
              <a:lnSpc>
                <a:spcPts val="1200"/>
              </a:lnSpc>
            </a:pPr>
            <a:r>
              <a:rPr lang="en-US" sz="1350" dirty="0"/>
              <a:t>database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62464" y="2431448"/>
            <a:ext cx="506429" cy="905108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4104" y="1758623"/>
            <a:ext cx="446667" cy="27926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09596" y="3882914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411" y="3508299"/>
            <a:ext cx="900272" cy="298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Validation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9219" y="4291184"/>
            <a:ext cx="1001450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b="1" dirty="0"/>
              <a:t>Validated</a:t>
            </a:r>
          </a:p>
          <a:p>
            <a:pPr algn="ctr">
              <a:lnSpc>
                <a:spcPts val="1200"/>
              </a:lnSpc>
            </a:pPr>
            <a:r>
              <a:rPr lang="en-US" sz="1350" b="1" dirty="0"/>
              <a:t>map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7082838" y="3597306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47" name="Group 46"/>
          <p:cNvGrpSpPr/>
          <p:nvPr/>
        </p:nvGrpSpPr>
        <p:grpSpPr>
          <a:xfrm>
            <a:off x="6277091" y="4787229"/>
            <a:ext cx="674888" cy="617902"/>
            <a:chOff x="8498026" y="911937"/>
            <a:chExt cx="899850" cy="82386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8026" y="911937"/>
              <a:ext cx="734968" cy="52497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0467" y="1061383"/>
              <a:ext cx="734968" cy="52497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2908" y="1210829"/>
              <a:ext cx="734968" cy="524977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6061067" y="5492267"/>
            <a:ext cx="1183759" cy="457013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LC Change</a:t>
            </a:r>
          </a:p>
          <a:p>
            <a:pPr algn="ctr"/>
            <a:r>
              <a:rPr lang="en-US" sz="1350" b="1" dirty="0"/>
              <a:t>products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85130" y="2402808"/>
            <a:ext cx="1402999" cy="1023637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35" y="4769417"/>
            <a:ext cx="744507" cy="53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7645243" y="5733256"/>
            <a:ext cx="720066" cy="650627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 rot="5400000">
            <a:off x="7762164" y="4010547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9" name="Right Arrow 68"/>
          <p:cNvSpPr/>
          <p:nvPr/>
        </p:nvSpPr>
        <p:spPr>
          <a:xfrm rot="5400000">
            <a:off x="7762164" y="5472319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0" name="Right Arrow 69"/>
          <p:cNvSpPr/>
          <p:nvPr/>
        </p:nvSpPr>
        <p:spPr>
          <a:xfrm rot="10800000">
            <a:off x="7078532" y="497959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740352" y="6497960"/>
            <a:ext cx="792088" cy="3600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1" name="Right Arrow 70"/>
          <p:cNvSpPr/>
          <p:nvPr/>
        </p:nvSpPr>
        <p:spPr>
          <a:xfrm rot="1540424">
            <a:off x="7245152" y="5866839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797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good reference data</a:t>
            </a:r>
          </a:p>
          <a:p>
            <a:pPr lvl="1"/>
            <a:r>
              <a:rPr lang="en-US" dirty="0" smtClean="0"/>
              <a:t>Share it</a:t>
            </a:r>
          </a:p>
          <a:p>
            <a:pPr lvl="1"/>
            <a:r>
              <a:rPr lang="en-US" dirty="0" smtClean="0"/>
              <a:t>Develop curated database</a:t>
            </a:r>
          </a:p>
          <a:p>
            <a:pPr lvl="1"/>
            <a:r>
              <a:rPr lang="en-US" dirty="0" smtClean="0"/>
              <a:t>Develop sharing tools</a:t>
            </a:r>
          </a:p>
          <a:p>
            <a:r>
              <a:rPr lang="en-US" dirty="0" smtClean="0"/>
              <a:t>Data volume (for large areas)</a:t>
            </a:r>
          </a:p>
          <a:p>
            <a:pPr lvl="1"/>
            <a:r>
              <a:rPr lang="en-US" dirty="0" smtClean="0"/>
              <a:t>Downloading impractical</a:t>
            </a:r>
            <a:endParaRPr lang="en-US" dirty="0"/>
          </a:p>
          <a:p>
            <a:pPr lvl="2"/>
            <a:r>
              <a:rPr lang="en-US" dirty="0"/>
              <a:t>Cloud-based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/>
              <a:t>Processing resources</a:t>
            </a:r>
          </a:p>
          <a:p>
            <a:pPr lvl="1"/>
            <a:r>
              <a:rPr lang="en-US" dirty="0" smtClean="0"/>
              <a:t>Technically do-able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of automated methods</a:t>
            </a:r>
          </a:p>
          <a:p>
            <a:pPr lvl="1"/>
            <a:r>
              <a:rPr lang="en-US" dirty="0" smtClean="0"/>
              <a:t>High quality training data</a:t>
            </a:r>
          </a:p>
          <a:p>
            <a:pPr lvl="1"/>
            <a:r>
              <a:rPr lang="en-US" dirty="0" smtClean="0"/>
              <a:t>Lots of input data</a:t>
            </a:r>
            <a:endParaRPr lang="en-US" dirty="0"/>
          </a:p>
          <a:p>
            <a:r>
              <a:rPr lang="en-US" dirty="0" smtClean="0"/>
              <a:t>Validation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Non-technical challenges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 smtClean="0"/>
              <a:t>Capacity</a:t>
            </a:r>
            <a:endParaRPr lang="en-US" dirty="0"/>
          </a:p>
          <a:p>
            <a:pPr lvl="1"/>
            <a:r>
              <a:rPr lang="en-US" dirty="0" smtClean="0"/>
              <a:t>Cultural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Event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you up to date</a:t>
            </a:r>
          </a:p>
          <a:p>
            <a:endParaRPr lang="en-US" dirty="0" smtClean="0"/>
          </a:p>
          <a:p>
            <a:r>
              <a:rPr lang="en-US" dirty="0" smtClean="0"/>
              <a:t>Convey results of Rotterdam workshop and follow-on discussions</a:t>
            </a:r>
          </a:p>
          <a:p>
            <a:r>
              <a:rPr lang="en-US" dirty="0" smtClean="0"/>
              <a:t>Hear your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We Be Optimistic?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YES!</a:t>
            </a:r>
          </a:p>
          <a:p>
            <a:endParaRPr lang="en-US" sz="1200" dirty="0" smtClean="0"/>
          </a:p>
          <a:p>
            <a:r>
              <a:rPr lang="en-US" dirty="0" smtClean="0"/>
              <a:t>USGS LCMAP system</a:t>
            </a:r>
          </a:p>
          <a:p>
            <a:r>
              <a:rPr lang="en-US" dirty="0" smtClean="0"/>
              <a:t>Tsinghua automated processing system</a:t>
            </a:r>
          </a:p>
          <a:p>
            <a:r>
              <a:rPr lang="en-US" dirty="0"/>
              <a:t>Single layer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Forests: Hansen/UMD/GEE/WRI</a:t>
            </a:r>
            <a:endParaRPr lang="en-US" dirty="0"/>
          </a:p>
          <a:p>
            <a:pPr lvl="1"/>
            <a:r>
              <a:rPr lang="en-US" dirty="0" smtClean="0"/>
              <a:t>Water: JRC/GEE</a:t>
            </a:r>
            <a:endParaRPr lang="en-US" dirty="0"/>
          </a:p>
          <a:p>
            <a:pPr lvl="1"/>
            <a:r>
              <a:rPr lang="en-US" dirty="0" smtClean="0"/>
              <a:t>Urban</a:t>
            </a:r>
            <a:endParaRPr lang="en-US" dirty="0"/>
          </a:p>
          <a:p>
            <a:r>
              <a:rPr lang="en-US" dirty="0" smtClean="0"/>
              <a:t>CEOS Data Cube in a Box</a:t>
            </a:r>
          </a:p>
          <a:p>
            <a:endParaRPr lang="en-US" sz="1200" dirty="0" smtClean="0"/>
          </a:p>
          <a:p>
            <a:r>
              <a:rPr lang="en-US" dirty="0" smtClean="0"/>
              <a:t>More data</a:t>
            </a:r>
          </a:p>
          <a:p>
            <a:r>
              <a:rPr lang="en-US" dirty="0" smtClean="0"/>
              <a:t>Improved algorithms</a:t>
            </a:r>
          </a:p>
          <a:p>
            <a:r>
              <a:rPr lang="en-US" dirty="0" smtClean="0"/>
              <a:t>Increased computing capabilities</a:t>
            </a:r>
          </a:p>
          <a:p>
            <a:endParaRPr lang="en-US" sz="1200" dirty="0"/>
          </a:p>
          <a:p>
            <a:r>
              <a:rPr lang="en-US" dirty="0" smtClean="0"/>
              <a:t>Is this easy?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Implementation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down, centralized approaches</a:t>
            </a:r>
          </a:p>
          <a:p>
            <a:pPr lvl="1"/>
            <a:r>
              <a:rPr lang="en-US" dirty="0"/>
              <a:t>Global or coordinated </a:t>
            </a:r>
            <a:r>
              <a:rPr lang="en-US" dirty="0" smtClean="0"/>
              <a:t>regional</a:t>
            </a:r>
          </a:p>
          <a:p>
            <a:pPr lvl="1"/>
            <a:endParaRPr lang="en-US" sz="1200" dirty="0"/>
          </a:p>
          <a:p>
            <a:r>
              <a:rPr lang="en-US" dirty="0" smtClean="0"/>
              <a:t>Bottom up, organic approaches</a:t>
            </a:r>
          </a:p>
          <a:p>
            <a:pPr lvl="1"/>
            <a:r>
              <a:rPr lang="en-US" dirty="0"/>
              <a:t>Multiple, independent </a:t>
            </a:r>
            <a:r>
              <a:rPr lang="en-US" dirty="0" smtClean="0"/>
              <a:t>organizations and people</a:t>
            </a:r>
            <a:endParaRPr lang="en-US" dirty="0"/>
          </a:p>
          <a:p>
            <a:pPr lvl="1"/>
            <a:r>
              <a:rPr lang="en-US" dirty="0" smtClean="0"/>
              <a:t>Option to use CEOS “Data Cube in a Box”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</a:t>
            </a:r>
            <a:r>
              <a:rPr lang="en-US" dirty="0"/>
              <a:t>expansion</a:t>
            </a:r>
          </a:p>
          <a:p>
            <a:r>
              <a:rPr lang="en-US" dirty="0"/>
              <a:t>Address challenges one at a </a:t>
            </a:r>
            <a:r>
              <a:rPr lang="en-US" dirty="0" smtClean="0"/>
              <a:t>time</a:t>
            </a:r>
          </a:p>
          <a:p>
            <a:r>
              <a:rPr lang="en-US" dirty="0"/>
              <a:t>Socialize the concept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broad buy-in</a:t>
            </a:r>
          </a:p>
          <a:p>
            <a:endParaRPr lang="en-US" dirty="0" smtClean="0"/>
          </a:p>
          <a:p>
            <a:r>
              <a:rPr lang="en-US" dirty="0" smtClean="0"/>
              <a:t>Bring players together: discuss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932040" y="2060848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USGS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LCMAP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on Multiple Fronts</a:t>
            </a:r>
            <a:endParaRPr lang="en-US" dirty="0"/>
          </a:p>
        </p:txBody>
      </p:sp>
      <p:sp>
        <p:nvSpPr>
          <p:cNvPr id="65" name="Right Arrow 64"/>
          <p:cNvSpPr/>
          <p:nvPr/>
        </p:nvSpPr>
        <p:spPr>
          <a:xfrm rot="13947458" flipV="1">
            <a:off x="1444345" y="4723437"/>
            <a:ext cx="3672408" cy="7200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0" name="Right Arrow 69"/>
          <p:cNvSpPr/>
          <p:nvPr/>
        </p:nvSpPr>
        <p:spPr>
          <a:xfrm rot="16200000" flipV="1">
            <a:off x="2843807" y="4293097"/>
            <a:ext cx="3672408" cy="72006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1" name="Right Arrow 70"/>
          <p:cNvSpPr/>
          <p:nvPr/>
        </p:nvSpPr>
        <p:spPr>
          <a:xfrm rot="16947788" flipV="1">
            <a:off x="3383250" y="4355374"/>
            <a:ext cx="3672408" cy="7200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2" name="Right Arrow 71"/>
          <p:cNvSpPr/>
          <p:nvPr/>
        </p:nvSpPr>
        <p:spPr>
          <a:xfrm rot="18773475" flipV="1">
            <a:off x="4484016" y="4834798"/>
            <a:ext cx="3672408" cy="7200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3" name="Right Arrow 72"/>
          <p:cNvSpPr/>
          <p:nvPr/>
        </p:nvSpPr>
        <p:spPr>
          <a:xfrm rot="14844804" flipV="1">
            <a:off x="1997305" y="4456741"/>
            <a:ext cx="3672408" cy="7200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4" name="TextBox 73"/>
          <p:cNvSpPr txBox="1"/>
          <p:nvPr/>
        </p:nvSpPr>
        <p:spPr>
          <a:xfrm>
            <a:off x="1115616" y="2780928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Tsinghua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Portal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51920" y="1628800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Single Layer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Forests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Water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Urban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39752" y="2276872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CEOS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Data Cube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64288" y="2996952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Others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China?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EC?</a:t>
            </a:r>
          </a:p>
        </p:txBody>
      </p:sp>
      <p:sp>
        <p:nvSpPr>
          <p:cNvPr id="13" name="Right Arrow 12"/>
          <p:cNvSpPr/>
          <p:nvPr/>
        </p:nvSpPr>
        <p:spPr>
          <a:xfrm rot="17872654" flipV="1">
            <a:off x="3986241" y="4528885"/>
            <a:ext cx="3672408" cy="7200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5940152" y="2492896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GADC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011888" y="5872551"/>
            <a:ext cx="4936376" cy="940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2334" y="3055694"/>
            <a:ext cx="4429906" cy="25633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Approach: One Possibility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614585" y="1988840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/>
              <a:t>Standards</a:t>
            </a:r>
          </a:p>
          <a:p>
            <a:pPr algn="ctr"/>
            <a:r>
              <a:rPr lang="en-US" b="1" dirty="0" smtClean="0"/>
              <a:t>&amp; agreements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65061" y="764704"/>
            <a:ext cx="182614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Consortium of </a:t>
            </a:r>
          </a:p>
          <a:p>
            <a:pPr algn="ctr"/>
            <a:r>
              <a:rPr lang="en-US" b="1" dirty="0" smtClean="0"/>
              <a:t>organizations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29157" y="1535746"/>
            <a:ext cx="0" cy="3810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23893" y="2492896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8502" y="4117722"/>
            <a:ext cx="1808188" cy="58884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b="1" dirty="0" smtClean="0"/>
              <a:t>Independent,</a:t>
            </a:r>
          </a:p>
          <a:p>
            <a:r>
              <a:rPr lang="en-US" b="1" dirty="0"/>
              <a:t>c</a:t>
            </a:r>
            <a:r>
              <a:rPr lang="en-US" b="1" dirty="0" smtClean="0"/>
              <a:t>oordinated</a:t>
            </a:r>
          </a:p>
          <a:p>
            <a:r>
              <a:rPr lang="en-US" b="1" dirty="0" smtClean="0"/>
              <a:t>systems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7885" y="3839328"/>
            <a:ext cx="115929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9002" y="4665122"/>
            <a:ext cx="117211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b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17254" y="4005064"/>
            <a:ext cx="115929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c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68766" y="3851756"/>
            <a:ext cx="117211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d</a:t>
            </a:r>
            <a:endParaRPr lang="en-US" b="1" dirty="0"/>
          </a:p>
        </p:txBody>
      </p:sp>
      <p:cxnSp>
        <p:nvCxnSpPr>
          <p:cNvPr id="25" name="Straight Arrow Connector 24"/>
          <p:cNvCxnSpPr>
            <a:endCxn id="13" idx="0"/>
          </p:cNvCxnSpPr>
          <p:nvPr/>
        </p:nvCxnSpPr>
        <p:spPr>
          <a:xfrm flipH="1">
            <a:off x="2400948" y="4271331"/>
            <a:ext cx="544282" cy="18441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7" idx="0"/>
          </p:cNvCxnSpPr>
          <p:nvPr/>
        </p:nvCxnSpPr>
        <p:spPr>
          <a:xfrm flipH="1">
            <a:off x="4473824" y="4509120"/>
            <a:ext cx="26980" cy="16063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6" idx="0"/>
          </p:cNvCxnSpPr>
          <p:nvPr/>
        </p:nvCxnSpPr>
        <p:spPr>
          <a:xfrm flipH="1">
            <a:off x="3459214" y="5089700"/>
            <a:ext cx="51251" cy="102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8" idx="0"/>
          </p:cNvCxnSpPr>
          <p:nvPr/>
        </p:nvCxnSpPr>
        <p:spPr>
          <a:xfrm>
            <a:off x="5327448" y="4337380"/>
            <a:ext cx="141946" cy="17781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01964" y="6115500"/>
            <a:ext cx="597967" cy="4830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58954" y="6114342"/>
            <a:ext cx="600519" cy="4830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67066" y="6115500"/>
            <a:ext cx="613516" cy="4830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75178" y="6115500"/>
            <a:ext cx="588431" cy="4830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043496" y="5807829"/>
            <a:ext cx="1632601" cy="97828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b="1" dirty="0" smtClean="0"/>
              <a:t>Large-area,</a:t>
            </a:r>
          </a:p>
          <a:p>
            <a:r>
              <a:rPr lang="en-US" b="1" dirty="0"/>
              <a:t>c</a:t>
            </a:r>
            <a:r>
              <a:rPr lang="en-US" b="1" dirty="0" smtClean="0"/>
              <a:t>ombined</a:t>
            </a:r>
          </a:p>
          <a:p>
            <a:r>
              <a:rPr lang="en-US" b="1" dirty="0"/>
              <a:t>p</a:t>
            </a:r>
            <a:r>
              <a:rPr lang="en-US" b="1" dirty="0" smtClean="0"/>
              <a:t>roduct?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54898" y="597659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35018" y="601029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43130" y="599318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96278" y="267052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2259" y="4810418"/>
            <a:ext cx="117211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n</a:t>
            </a:r>
            <a:endParaRPr lang="en-US" b="1" dirty="0"/>
          </a:p>
        </p:txBody>
      </p:sp>
      <p:cxnSp>
        <p:nvCxnSpPr>
          <p:cNvPr id="44" name="Straight Arrow Connector 43"/>
          <p:cNvCxnSpPr>
            <a:endCxn id="49" idx="0"/>
          </p:cNvCxnSpPr>
          <p:nvPr/>
        </p:nvCxnSpPr>
        <p:spPr>
          <a:xfrm>
            <a:off x="6188929" y="5308043"/>
            <a:ext cx="348218" cy="8062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242931" y="6114342"/>
            <a:ext cx="588431" cy="4830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40413" y="597192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6163148"/>
            <a:ext cx="536729" cy="38337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 rot="16200000">
            <a:off x="5077782" y="4316575"/>
            <a:ext cx="828244" cy="243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/>
              <a:t>.</a:t>
            </a:r>
            <a:r>
              <a:rPr lang="en-US" sz="4800" b="1" dirty="0" smtClean="0"/>
              <a:t>..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994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 animBg="1"/>
      <p:bldP spid="36" grpId="0" animBg="1"/>
      <p:bldP spid="37" grpId="0" animBg="1"/>
      <p:bldP spid="38" grpId="0" animBg="1"/>
      <p:bldP spid="39" grpId="0" animBg="1"/>
      <p:bldP spid="16" grpId="0"/>
      <p:bldP spid="35" grpId="0"/>
      <p:bldP spid="41" grpId="0"/>
      <p:bldP spid="49" grpId="0" animBg="1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011888" y="5872551"/>
            <a:ext cx="4936376" cy="940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2334" y="3055694"/>
            <a:ext cx="4429906" cy="25633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Possibility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614585" y="1988840"/>
            <a:ext cx="1632601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dirty="0" smtClean="0"/>
              <a:t>Standards</a:t>
            </a:r>
          </a:p>
          <a:p>
            <a:pPr algn="ctr"/>
            <a:r>
              <a:rPr lang="en-US" b="1" dirty="0" smtClean="0"/>
              <a:t>&amp; agreements?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45825" y="764704"/>
            <a:ext cx="18646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Consortium of 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rganizations?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29157" y="1535746"/>
            <a:ext cx="0" cy="3810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23893" y="2492896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8502" y="4117722"/>
            <a:ext cx="1808188" cy="58884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b="1" dirty="0" smtClean="0"/>
              <a:t>Independent,</a:t>
            </a:r>
          </a:p>
          <a:p>
            <a:r>
              <a:rPr lang="en-US" b="1" dirty="0"/>
              <a:t>c</a:t>
            </a:r>
            <a:r>
              <a:rPr lang="en-US" b="1" dirty="0" smtClean="0"/>
              <a:t>oordinated (?)</a:t>
            </a:r>
          </a:p>
          <a:p>
            <a:r>
              <a:rPr lang="en-US" b="1" dirty="0" smtClean="0"/>
              <a:t>systems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7885" y="3839328"/>
            <a:ext cx="115929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9002" y="4665122"/>
            <a:ext cx="117211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b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17254" y="4005064"/>
            <a:ext cx="115929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c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68766" y="3851756"/>
            <a:ext cx="117211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d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00948" y="4271331"/>
            <a:ext cx="544282" cy="18441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73824" y="4509120"/>
            <a:ext cx="26980" cy="16063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459214" y="5089700"/>
            <a:ext cx="51251" cy="102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27448" y="4337380"/>
            <a:ext cx="141946" cy="17781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43496" y="5807829"/>
            <a:ext cx="1632601" cy="97828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b="1" dirty="0" smtClean="0"/>
              <a:t>Multiple sources</a:t>
            </a:r>
          </a:p>
          <a:p>
            <a:r>
              <a:rPr lang="en-US" b="1" dirty="0" smtClean="0"/>
              <a:t>for</a:t>
            </a:r>
          </a:p>
          <a:p>
            <a:r>
              <a:rPr lang="en-US" b="1" dirty="0" smtClean="0"/>
              <a:t>global products?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96278" y="267052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2259" y="4810418"/>
            <a:ext cx="117211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 n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188929" y="5308043"/>
            <a:ext cx="348218" cy="8062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5077782" y="4316575"/>
            <a:ext cx="828244" cy="243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/>
              <a:t>.</a:t>
            </a:r>
            <a:r>
              <a:rPr lang="en-US" sz="4800" b="1" dirty="0" smtClean="0"/>
              <a:t>..</a:t>
            </a:r>
            <a:endParaRPr lang="en-US" sz="48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3729" y="6165304"/>
            <a:ext cx="792088" cy="458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6165304"/>
            <a:ext cx="792088" cy="458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7944" y="6165304"/>
            <a:ext cx="792088" cy="458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48" y="6165304"/>
            <a:ext cx="792088" cy="458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2160" y="6165304"/>
            <a:ext cx="792088" cy="458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0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Some Specific 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Develop coordinated LC reference database</a:t>
            </a:r>
            <a:endParaRPr lang="de-DE" dirty="0" smtClean="0"/>
          </a:p>
          <a:p>
            <a:pPr lvl="0"/>
            <a:r>
              <a:rPr lang="en-US" dirty="0" smtClean="0"/>
              <a:t>Develop shared validation tools</a:t>
            </a:r>
          </a:p>
          <a:p>
            <a:r>
              <a:rPr lang="en-US" dirty="0" smtClean="0"/>
              <a:t>Utilize CEOS Data Cube in a Box</a:t>
            </a:r>
          </a:p>
          <a:p>
            <a:r>
              <a:rPr lang="en-US" dirty="0" smtClean="0"/>
              <a:t>Discuss</a:t>
            </a:r>
          </a:p>
          <a:p>
            <a:pPr lvl="1"/>
            <a:r>
              <a:rPr lang="en-US" dirty="0" smtClean="0"/>
              <a:t>ESA WorldCover2017 (14-16 March)</a:t>
            </a:r>
          </a:p>
          <a:p>
            <a:pPr lvl="1"/>
            <a:r>
              <a:rPr lang="en-US" dirty="0" smtClean="0"/>
              <a:t>ISRSE 2017 (8-12 May)</a:t>
            </a:r>
          </a:p>
          <a:p>
            <a:pPr lvl="1"/>
            <a:r>
              <a:rPr lang="en-US" dirty="0" smtClean="0"/>
              <a:t>Convene another workshop?</a:t>
            </a:r>
            <a:endParaRPr lang="de-DE" dirty="0"/>
          </a:p>
          <a:p>
            <a:pPr lvl="1"/>
            <a:endParaRPr lang="de-DE" sz="1200" dirty="0"/>
          </a:p>
          <a:p>
            <a:r>
              <a:rPr lang="en-US" dirty="0"/>
              <a:t>Continue current activities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layer products</a:t>
            </a:r>
          </a:p>
          <a:p>
            <a:pPr lvl="1"/>
            <a:r>
              <a:rPr lang="en-US" dirty="0" smtClean="0"/>
              <a:t>High resolution maps</a:t>
            </a:r>
            <a:endParaRPr lang="en-US" dirty="0"/>
          </a:p>
          <a:p>
            <a:pPr lvl="1"/>
            <a:r>
              <a:rPr lang="en-US" dirty="0"/>
              <a:t>Hybrid </a:t>
            </a:r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Other good work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6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for GEO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 development of reference database</a:t>
            </a:r>
          </a:p>
          <a:p>
            <a:r>
              <a:rPr lang="en-US" dirty="0"/>
              <a:t>Facilitate buy-in and </a:t>
            </a:r>
            <a:r>
              <a:rPr lang="en-US" dirty="0" smtClean="0"/>
              <a:t>expansion</a:t>
            </a:r>
            <a:endParaRPr lang="en-US" dirty="0"/>
          </a:p>
          <a:p>
            <a:r>
              <a:rPr lang="en-US" dirty="0" smtClean="0"/>
              <a:t>Help coordinate approaches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last thing…moving beyond land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5845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Land Cover</a:t>
            </a: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893" y="1988840"/>
            <a:ext cx="69649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/>
              <a:t>Reference</a:t>
            </a:r>
          </a:p>
          <a:p>
            <a:pPr algn="ctr">
              <a:lnSpc>
                <a:spcPts val="1200"/>
              </a:lnSpc>
            </a:pPr>
            <a:r>
              <a:rPr lang="en-US" sz="1350" dirty="0"/>
              <a:t>database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62464" y="2431448"/>
            <a:ext cx="506429" cy="905108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4104" y="1758623"/>
            <a:ext cx="446667" cy="27926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09596" y="3882914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411" y="3508299"/>
            <a:ext cx="900272" cy="298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Validation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9219" y="4291184"/>
            <a:ext cx="1001450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b="1" dirty="0"/>
              <a:t>Validated</a:t>
            </a:r>
          </a:p>
          <a:p>
            <a:pPr algn="ctr">
              <a:lnSpc>
                <a:spcPts val="1200"/>
              </a:lnSpc>
            </a:pPr>
            <a:r>
              <a:rPr lang="en-US" sz="1350" b="1" dirty="0"/>
              <a:t>map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7082838" y="3597306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47" name="Group 46"/>
          <p:cNvGrpSpPr/>
          <p:nvPr/>
        </p:nvGrpSpPr>
        <p:grpSpPr>
          <a:xfrm>
            <a:off x="6277091" y="4787229"/>
            <a:ext cx="674888" cy="617902"/>
            <a:chOff x="8498026" y="911937"/>
            <a:chExt cx="899850" cy="82386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8026" y="911937"/>
              <a:ext cx="734968" cy="52497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0467" y="1061383"/>
              <a:ext cx="734968" cy="52497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2908" y="1210829"/>
              <a:ext cx="734968" cy="524977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6061067" y="5492267"/>
            <a:ext cx="1183759" cy="457013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LC Change</a:t>
            </a:r>
          </a:p>
          <a:p>
            <a:pPr algn="ctr"/>
            <a:r>
              <a:rPr lang="en-US" sz="1350" b="1" dirty="0"/>
              <a:t>products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85130" y="2402808"/>
            <a:ext cx="1402999" cy="1023637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Architectural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35" y="4769417"/>
            <a:ext cx="744507" cy="53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7645243" y="5733256"/>
            <a:ext cx="720066" cy="650627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 rot="5400000">
            <a:off x="7762164" y="4010547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9" name="Right Arrow 68"/>
          <p:cNvSpPr/>
          <p:nvPr/>
        </p:nvSpPr>
        <p:spPr>
          <a:xfrm rot="5400000">
            <a:off x="7762164" y="5472319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0" name="Right Arrow 69"/>
          <p:cNvSpPr/>
          <p:nvPr/>
        </p:nvSpPr>
        <p:spPr>
          <a:xfrm rot="5400000">
            <a:off x="6466020" y="445428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740352" y="6497960"/>
            <a:ext cx="792088" cy="3600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1" name="Right Arrow 70"/>
          <p:cNvSpPr/>
          <p:nvPr/>
        </p:nvSpPr>
        <p:spPr>
          <a:xfrm rot="1540424">
            <a:off x="7245152" y="5866839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329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7544" y="2462484"/>
            <a:ext cx="115318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 err="1"/>
              <a:t>Multisensor</a:t>
            </a:r>
            <a:endParaRPr lang="en-US" sz="1350" dirty="0"/>
          </a:p>
          <a:p>
            <a:pPr algn="ctr">
              <a:lnSpc>
                <a:spcPts val="1200"/>
              </a:lnSpc>
            </a:pPr>
            <a:r>
              <a:rPr lang="en-US" sz="1350" dirty="0" err="1"/>
              <a:t>datastream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15845" y="3841495"/>
            <a:ext cx="776384" cy="235577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dirty="0"/>
              <a:t>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4119" y="3403277"/>
            <a:ext cx="1421390" cy="4752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 smtClean="0">
                <a:solidFill>
                  <a:srgbClr val="FF0000"/>
                </a:solidFill>
              </a:rPr>
              <a:t>Product</a:t>
            </a:r>
            <a:endParaRPr lang="en-US" sz="1350" b="1" dirty="0">
              <a:solidFill>
                <a:srgbClr val="FF0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350" b="1" dirty="0"/>
              <a:t>Generation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3738850" y="356900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" y="3362489"/>
            <a:ext cx="456907" cy="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ight Arrow 130"/>
          <p:cNvSpPr/>
          <p:nvPr/>
        </p:nvSpPr>
        <p:spPr>
          <a:xfrm rot="5400000">
            <a:off x="858719" y="3061458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9" y="3353371"/>
            <a:ext cx="744507" cy="531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7607" y="1461053"/>
            <a:ext cx="696497" cy="36074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User input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4845856" y="1821801"/>
            <a:ext cx="8330" cy="1557536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6" descr="avatar, grandmother, mature, old, person, us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5" y="1137660"/>
            <a:ext cx="382941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3946" y="1909468"/>
            <a:ext cx="972677" cy="54176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dirty="0"/>
              <a:t>Specifics of user’s</a:t>
            </a:r>
          </a:p>
          <a:p>
            <a:pPr algn="r"/>
            <a:r>
              <a:rPr lang="en-US" sz="900" dirty="0"/>
              <a:t>request, </a:t>
            </a:r>
            <a:r>
              <a:rPr lang="en-US" sz="900" dirty="0" err="1"/>
              <a:t>eg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desired classes or</a:t>
            </a:r>
          </a:p>
          <a:p>
            <a:pPr algn="r"/>
            <a:r>
              <a:rPr lang="en-US" sz="900" dirty="0"/>
              <a:t>area of interest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893" y="1988840"/>
            <a:ext cx="696497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/>
              <a:t>Reference</a:t>
            </a:r>
          </a:p>
          <a:p>
            <a:pPr algn="ctr">
              <a:lnSpc>
                <a:spcPts val="1200"/>
              </a:lnSpc>
            </a:pPr>
            <a:r>
              <a:rPr lang="en-US" sz="1350" dirty="0"/>
              <a:t>database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62464" y="2431448"/>
            <a:ext cx="506429" cy="905108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4104" y="1758623"/>
            <a:ext cx="446667" cy="27926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09596" y="3882914"/>
            <a:ext cx="1001450" cy="502609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2000"/>
              </a:lnSpc>
              <a:defRPr sz="2200" b="1"/>
            </a:lvl1pPr>
          </a:lstStyle>
          <a:p>
            <a:pPr>
              <a:lnSpc>
                <a:spcPts val="1200"/>
              </a:lnSpc>
            </a:pPr>
            <a:r>
              <a:rPr lang="en-US" sz="1350" b="0" dirty="0"/>
              <a:t>User-defined</a:t>
            </a:r>
          </a:p>
          <a:p>
            <a:pPr>
              <a:lnSpc>
                <a:spcPts val="1200"/>
              </a:lnSpc>
            </a:pPr>
            <a:r>
              <a:rPr lang="en-US" sz="1350" b="0" dirty="0"/>
              <a:t>map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411" y="3508299"/>
            <a:ext cx="900272" cy="298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Validation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9219" y="4291184"/>
            <a:ext cx="1001450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b="1" dirty="0"/>
              <a:t>Validated</a:t>
            </a:r>
          </a:p>
          <a:p>
            <a:pPr algn="ctr">
              <a:lnSpc>
                <a:spcPts val="1200"/>
              </a:lnSpc>
            </a:pPr>
            <a:r>
              <a:rPr lang="en-US" sz="1350" b="1" dirty="0"/>
              <a:t>map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7082838" y="3597306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47" name="Group 46"/>
          <p:cNvGrpSpPr/>
          <p:nvPr/>
        </p:nvGrpSpPr>
        <p:grpSpPr>
          <a:xfrm>
            <a:off x="6277091" y="4787229"/>
            <a:ext cx="674888" cy="617902"/>
            <a:chOff x="8498026" y="911937"/>
            <a:chExt cx="899850" cy="82386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8026" y="911937"/>
              <a:ext cx="734968" cy="52497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0467" y="1061383"/>
              <a:ext cx="734968" cy="52497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2908" y="1210829"/>
              <a:ext cx="734968" cy="524977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6061067" y="5492267"/>
            <a:ext cx="1183759" cy="457013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350" b="1" dirty="0"/>
              <a:t>LC Change</a:t>
            </a:r>
          </a:p>
          <a:p>
            <a:pPr algn="ctr"/>
            <a:r>
              <a:rPr lang="en-US" sz="1350" b="1" dirty="0"/>
              <a:t>products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85130" y="2402808"/>
            <a:ext cx="1402999" cy="1023637"/>
          </a:xfrm>
          <a:prstGeom prst="straightConnector1">
            <a:avLst/>
          </a:prstGeom>
          <a:ln w="25400">
            <a:solidFill>
              <a:schemeClr val="tx1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15" y="3373401"/>
            <a:ext cx="569829" cy="491731"/>
          </a:xfrm>
          <a:prstGeom prst="rect">
            <a:avLst/>
          </a:prstGeom>
        </p:spPr>
      </p:pic>
      <p:pic>
        <p:nvPicPr>
          <p:cNvPr id="57" name="Picture 2" descr="https://niktips.files.wordpress.com/2013/07/data-storage.gif?w=150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6" y="3341637"/>
            <a:ext cx="547817" cy="5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06902" y="3383644"/>
            <a:ext cx="1039635" cy="477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34290" rIns="34290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50" b="1" dirty="0"/>
              <a:t>Pre-Processing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307409" y="3527813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Right Arrow 59"/>
          <p:cNvSpPr/>
          <p:nvPr/>
        </p:nvSpPr>
        <p:spPr>
          <a:xfrm>
            <a:off x="2803106" y="3555580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TextBox 60"/>
          <p:cNvSpPr txBox="1"/>
          <p:nvPr/>
        </p:nvSpPr>
        <p:spPr>
          <a:xfrm>
            <a:off x="3036749" y="3846295"/>
            <a:ext cx="743163" cy="356246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600" b="0"/>
            </a:lvl1pPr>
          </a:lstStyle>
          <a:p>
            <a:r>
              <a:rPr lang="en-US" sz="1350" dirty="0"/>
              <a:t>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528" y="6021288"/>
            <a:ext cx="1618944" cy="4637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900" dirty="0"/>
              <a:t>ARD is Analysis-Ready </a:t>
            </a:r>
            <a:r>
              <a:rPr lang="en-US" sz="900" dirty="0" smtClean="0"/>
              <a:t>Data,</a:t>
            </a:r>
          </a:p>
          <a:p>
            <a:r>
              <a:rPr lang="en-US" sz="900" dirty="0" smtClean="0"/>
              <a:t>e.g., </a:t>
            </a:r>
            <a:r>
              <a:rPr lang="en-US" sz="900" dirty="0"/>
              <a:t>which has been</a:t>
            </a:r>
          </a:p>
          <a:p>
            <a:r>
              <a:rPr lang="en-US" sz="900" dirty="0"/>
              <a:t>atmospherically </a:t>
            </a:r>
            <a:r>
              <a:rPr lang="en-US" sz="900" dirty="0" smtClean="0"/>
              <a:t>corrected</a:t>
            </a:r>
            <a:endParaRPr lang="en-US" sz="9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Land Cover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750293" y="3570461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35" y="4769417"/>
            <a:ext cx="744507" cy="53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7645243" y="5733256"/>
            <a:ext cx="720066" cy="650627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 rot="5400000">
            <a:off x="7762164" y="4010547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9" name="Right Arrow 68"/>
          <p:cNvSpPr/>
          <p:nvPr/>
        </p:nvSpPr>
        <p:spPr>
          <a:xfrm rot="5400000">
            <a:off x="7762164" y="5472319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0" name="Right Arrow 69"/>
          <p:cNvSpPr/>
          <p:nvPr/>
        </p:nvSpPr>
        <p:spPr>
          <a:xfrm rot="5400000">
            <a:off x="6466020" y="4454284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740352" y="6497960"/>
            <a:ext cx="792088" cy="3600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1" name="Right Arrow 70"/>
          <p:cNvSpPr/>
          <p:nvPr/>
        </p:nvSpPr>
        <p:spPr>
          <a:xfrm rot="1540424">
            <a:off x="7245152" y="5866839"/>
            <a:ext cx="309644" cy="111438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5" name="TextBox 44"/>
          <p:cNvSpPr txBox="1"/>
          <p:nvPr/>
        </p:nvSpPr>
        <p:spPr>
          <a:xfrm>
            <a:off x="4304773" y="4342950"/>
            <a:ext cx="1225062" cy="457013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Other Products</a:t>
            </a:r>
          </a:p>
          <a:p>
            <a:r>
              <a:rPr lang="en-US" sz="1350" b="1" dirty="0">
                <a:solidFill>
                  <a:srgbClr val="C00000"/>
                </a:solidFill>
              </a:rPr>
              <a:t>(indicators, </a:t>
            </a:r>
            <a:r>
              <a:rPr lang="en-US" sz="1350" b="1" dirty="0" err="1">
                <a:solidFill>
                  <a:srgbClr val="C00000"/>
                </a:solidFill>
              </a:rPr>
              <a:t>etc</a:t>
            </a:r>
            <a:r>
              <a:rPr lang="en-US" sz="135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31840" y="2492896"/>
            <a:ext cx="801935" cy="505968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dirty="0">
                <a:solidFill>
                  <a:srgbClr val="C00000"/>
                </a:solidFill>
              </a:rPr>
              <a:t>Algorithm</a:t>
            </a:r>
          </a:p>
          <a:p>
            <a:pPr algn="ctr">
              <a:lnSpc>
                <a:spcPts val="1200"/>
              </a:lnSpc>
            </a:pPr>
            <a:r>
              <a:rPr lang="en-US" sz="1350" dirty="0">
                <a:solidFill>
                  <a:srgbClr val="C00000"/>
                </a:solidFill>
              </a:rPr>
              <a:t>warehouse</a:t>
            </a:r>
          </a:p>
        </p:txBody>
      </p:sp>
      <p:sp>
        <p:nvSpPr>
          <p:cNvPr id="49" name="Right Arrow 48"/>
          <p:cNvSpPr/>
          <p:nvPr/>
        </p:nvSpPr>
        <p:spPr>
          <a:xfrm rot="5400000">
            <a:off x="4751387" y="4104167"/>
            <a:ext cx="309644" cy="111438"/>
          </a:xfrm>
          <a:prstGeom prst="rightArrow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923928" y="2924944"/>
            <a:ext cx="217928" cy="353297"/>
          </a:xfrm>
          <a:prstGeom prst="straightConnector1">
            <a:avLst/>
          </a:prstGeom>
          <a:ln w="25400">
            <a:solidFill>
              <a:srgbClr val="C00000"/>
            </a:solidFill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4572000" y="5229200"/>
            <a:ext cx="432034" cy="390371"/>
          </a:xfrm>
          <a:prstGeom prst="rect">
            <a:avLst/>
          </a:prstGeom>
        </p:spPr>
      </p:pic>
      <p:sp>
        <p:nvSpPr>
          <p:cNvPr id="63" name="Right Arrow 62"/>
          <p:cNvSpPr/>
          <p:nvPr/>
        </p:nvSpPr>
        <p:spPr>
          <a:xfrm rot="5400000">
            <a:off x="4760929" y="4946651"/>
            <a:ext cx="309644" cy="111438"/>
          </a:xfrm>
          <a:prstGeom prst="rightArrow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4860032" y="5661248"/>
            <a:ext cx="432034" cy="3903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5220072" y="5661248"/>
            <a:ext cx="500261" cy="42619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4427984" y="5589240"/>
            <a:ext cx="432034" cy="39037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/>
          <a:srcRect l="28400" t="11711" r="27485" b="4861"/>
          <a:stretch/>
        </p:blipFill>
        <p:spPr>
          <a:xfrm>
            <a:off x="5004048" y="5229200"/>
            <a:ext cx="432034" cy="3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02991"/>
              </p:ext>
            </p:extLst>
          </p:nvPr>
        </p:nvGraphicFramePr>
        <p:xfrm>
          <a:off x="47044" y="836712"/>
          <a:ext cx="9061460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271"/>
                <a:gridCol w="7845189"/>
              </a:tblGrid>
              <a:tr h="560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Welcome (5) (Gary Geller)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Side event purpose and agenda overview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01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 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Introduction (10) (André </a:t>
                      </a:r>
                      <a:r>
                        <a:rPr lang="en-US" sz="1700" b="1" dirty="0" err="1">
                          <a:effectLst/>
                        </a:rPr>
                        <a:t>Obregón</a:t>
                      </a:r>
                      <a:r>
                        <a:rPr lang="en-US" sz="1700" b="1" dirty="0">
                          <a:effectLst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Policy Needs for </a:t>
                      </a:r>
                      <a:r>
                        <a:rPr lang="en-US" sz="1700" b="1" dirty="0" smtClean="0">
                          <a:effectLst/>
                        </a:rPr>
                        <a:t>LC</a:t>
                      </a:r>
                      <a:endParaRPr lang="en-US" sz="17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 smtClean="0">
                          <a:effectLst/>
                        </a:rPr>
                        <a:t>GEO </a:t>
                      </a:r>
                      <a:r>
                        <a:rPr lang="en-US" sz="1700" b="1" dirty="0">
                          <a:effectLst/>
                        </a:rPr>
                        <a:t>LC </a:t>
                      </a:r>
                      <a:r>
                        <a:rPr lang="en-US" sz="1700" b="1" dirty="0" smtClean="0">
                          <a:effectLst/>
                        </a:rPr>
                        <a:t>Activities</a:t>
                      </a:r>
                      <a:endParaRPr lang="en-US" sz="17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Key Points from GEO-XII LC Side Event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</a:tr>
              <a:tr h="11201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 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Overview of current Land Cover approach (10) (Brice Mora)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Products available </a:t>
                      </a:r>
                      <a:r>
                        <a:rPr lang="en-US" sz="1700" b="1" dirty="0" smtClean="0">
                          <a:effectLst/>
                        </a:rPr>
                        <a:t>now</a:t>
                      </a:r>
                      <a:endParaRPr lang="en-US" sz="17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Users and uses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Limitations—what are the unfulfilled needs?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</a:tr>
              <a:tr h="16801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 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Rotterdam workshop outcome and synthesis (30) (Gary Geller)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Workshop format and outcome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Possible system architecture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Challenges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Path forward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Role for GEO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</a:tr>
              <a:tr h="280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 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Discussion (25) (all)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</a:tr>
              <a:tr h="280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 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effectLst/>
                        </a:rPr>
                        <a:t>Wrapup</a:t>
                      </a:r>
                      <a:r>
                        <a:rPr lang="en-US" sz="1700" b="1" dirty="0">
                          <a:effectLst/>
                        </a:rPr>
                        <a:t> (5)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8" marR="104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4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and technology adequate</a:t>
            </a:r>
          </a:p>
          <a:p>
            <a:pPr lvl="1"/>
            <a:r>
              <a:rPr lang="en-US" dirty="0" smtClean="0"/>
              <a:t>Possible to better meet user needs</a:t>
            </a:r>
          </a:p>
          <a:p>
            <a:pPr lvl="1"/>
            <a:r>
              <a:rPr lang="en-US" dirty="0"/>
              <a:t>Organic growth already happening</a:t>
            </a:r>
          </a:p>
          <a:p>
            <a:r>
              <a:rPr lang="en-US" dirty="0" smtClean="0"/>
              <a:t>Reference data not ready</a:t>
            </a:r>
          </a:p>
          <a:p>
            <a:r>
              <a:rPr lang="en-US" dirty="0" smtClean="0"/>
              <a:t>Large areas: challenging</a:t>
            </a:r>
          </a:p>
          <a:p>
            <a:r>
              <a:rPr lang="en-US" dirty="0" smtClean="0"/>
              <a:t>Coordinated systems?</a:t>
            </a:r>
          </a:p>
          <a:p>
            <a:endParaRPr lang="en-US" dirty="0" smtClean="0"/>
          </a:p>
          <a:p>
            <a:r>
              <a:rPr lang="en-US" dirty="0" smtClean="0"/>
              <a:t>Data cube approach: supports many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response? Like it? Hate it?</a:t>
            </a:r>
          </a:p>
          <a:p>
            <a:r>
              <a:rPr lang="en-US" dirty="0" smtClean="0"/>
              <a:t>What’s missing?</a:t>
            </a:r>
          </a:p>
          <a:p>
            <a:r>
              <a:rPr lang="en-US" dirty="0"/>
              <a:t>Would your country or organization benefit?</a:t>
            </a:r>
          </a:p>
          <a:p>
            <a:r>
              <a:rPr lang="en-US" dirty="0"/>
              <a:t>Role for your country or organization?</a:t>
            </a:r>
          </a:p>
          <a:p>
            <a:r>
              <a:rPr lang="en-US" dirty="0" smtClean="0"/>
              <a:t>Role for GEO?</a:t>
            </a:r>
          </a:p>
          <a:p>
            <a:r>
              <a:rPr lang="en-US" dirty="0" smtClean="0"/>
              <a:t>Convene another workshop with key LC players?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Curated Reference Database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692632"/>
            <a:ext cx="8083748" cy="56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Rotterdam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5"/>
            <a:ext cx="8640960" cy="5256585"/>
          </a:xfrm>
        </p:spPr>
        <p:txBody>
          <a:bodyPr>
            <a:normAutofit/>
          </a:bodyPr>
          <a:lstStyle/>
          <a:p>
            <a:r>
              <a:rPr lang="en-US" dirty="0" smtClean="0"/>
              <a:t>Full vision: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“A sustainable operational system that generates land cover datasets according to specific user requirements for geographic scope and the number and types of classes; datasets can be generated on a regular basis using consistent methods and with needed accuracy”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84" y="5235082"/>
            <a:ext cx="3456384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/>
              <a:t>Gary Geller </a:t>
            </a:r>
            <a:r>
              <a:rPr lang="en-GB" b="1" dirty="0" smtClean="0"/>
              <a:t>&amp; André </a:t>
            </a:r>
            <a:r>
              <a:rPr lang="en-GB" b="1" dirty="0" err="1"/>
              <a:t>Obregón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GEO </a:t>
            </a:r>
            <a:r>
              <a:rPr lang="en-GB" b="1" dirty="0" smtClean="0"/>
              <a:t>Secretariat</a:t>
            </a:r>
          </a:p>
          <a:p>
            <a:r>
              <a:rPr lang="en-GB" b="1" dirty="0" smtClean="0"/>
              <a:t>8 November 2016</a:t>
            </a:r>
          </a:p>
          <a:p>
            <a:endParaRPr lang="en-US" sz="1600" b="1" dirty="0" smtClean="0"/>
          </a:p>
          <a:p>
            <a:endParaRPr lang="en-US" sz="1600" b="1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02295"/>
            <a:ext cx="3796970" cy="1320552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  <a:t>GEO-XIII Plenary</a:t>
            </a:r>
            <a:b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</a:br>
            <a: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  <a:t>St. Petersburg</a:t>
            </a:r>
            <a:b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</a:br>
            <a:r>
              <a:rPr lang="en-US" altLang="en-US" sz="2800" b="1" dirty="0">
                <a:solidFill>
                  <a:srgbClr val="3595B7"/>
                </a:solidFill>
                <a:latin typeface="Arial Narrow" pitchFamily="34" charset="0"/>
              </a:rPr>
              <a:t>Russian Federation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560763"/>
            <a:ext cx="6683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smtClean="0"/>
              <a:t>Rotterdam Workshop Outcome</a:t>
            </a:r>
            <a:br>
              <a:rPr lang="en-US" sz="4000" smtClean="0"/>
            </a:br>
            <a:r>
              <a:rPr lang="en-US" sz="4000" smtClean="0"/>
              <a:t>and Synthesis:</a:t>
            </a:r>
            <a:br>
              <a:rPr lang="en-US" sz="4000" smtClean="0"/>
            </a:br>
            <a:r>
              <a:rPr lang="en-US" sz="4000" smtClean="0"/>
              <a:t>A new path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Rotterdam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5"/>
            <a:ext cx="8640960" cy="5256585"/>
          </a:xfrm>
        </p:spPr>
        <p:txBody>
          <a:bodyPr>
            <a:normAutofit/>
          </a:bodyPr>
          <a:lstStyle/>
          <a:p>
            <a:r>
              <a:rPr lang="en-US" dirty="0" smtClean="0"/>
              <a:t>23-24 May 2016</a:t>
            </a:r>
          </a:p>
          <a:p>
            <a:r>
              <a:rPr lang="en-US" dirty="0" smtClean="0"/>
              <a:t>Follow-on to GEO Plenary XII side event</a:t>
            </a:r>
          </a:p>
          <a:p>
            <a:r>
              <a:rPr lang="en-US" dirty="0" smtClean="0"/>
              <a:t>Basic premise</a:t>
            </a:r>
          </a:p>
          <a:p>
            <a:pPr lvl="1"/>
            <a:r>
              <a:rPr lang="en-US" dirty="0" smtClean="0"/>
              <a:t>Many LC products…still unmet needs</a:t>
            </a:r>
          </a:p>
          <a:p>
            <a:pPr lvl="1"/>
            <a:r>
              <a:rPr lang="en-US" dirty="0" smtClean="0"/>
              <a:t>Advances in S&amp;T can support a new approach</a:t>
            </a:r>
          </a:p>
          <a:p>
            <a:r>
              <a:rPr lang="en-US" dirty="0" smtClean="0"/>
              <a:t>Explore ways to meet this vision:</a:t>
            </a:r>
          </a:p>
          <a:p>
            <a:endParaRPr lang="en-US" sz="1100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An operational system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that can meet varied user </a:t>
            </a:r>
            <a:r>
              <a:rPr lang="en-US" dirty="0" smtClean="0">
                <a:solidFill>
                  <a:srgbClr val="C00000"/>
                </a:solidFill>
              </a:rPr>
              <a:t>requirements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Rotterdam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5"/>
            <a:ext cx="8640960" cy="52565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23-24 May 2016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Follow-on to GEO Plenary XII side event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premise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Despite many LC products, many needs still unmet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Advances in S&amp;T can support a new approach</a:t>
            </a:r>
          </a:p>
          <a:p>
            <a:r>
              <a:rPr lang="en-US" dirty="0" smtClean="0"/>
              <a:t>Explore ways to meet this vision:</a:t>
            </a:r>
          </a:p>
          <a:p>
            <a:endParaRPr lang="en-US" sz="1100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An operational system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that can meet varied user </a:t>
            </a:r>
            <a:r>
              <a:rPr lang="en-US" dirty="0" smtClean="0">
                <a:solidFill>
                  <a:srgbClr val="C00000"/>
                </a:solidFill>
              </a:rPr>
              <a:t>requirements</a:t>
            </a:r>
          </a:p>
          <a:p>
            <a:pPr marL="0" indent="0" algn="ctr">
              <a:buNone/>
            </a:pPr>
            <a:endParaRPr lang="en-US" sz="1100" i="1" dirty="0"/>
          </a:p>
          <a:p>
            <a:r>
              <a:rPr lang="en-US" dirty="0"/>
              <a:t>What would such a system look like?</a:t>
            </a:r>
          </a:p>
          <a:p>
            <a:r>
              <a:rPr lang="en-US" dirty="0"/>
              <a:t>What are the challenges to building it?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advances in science and technology</a:t>
            </a:r>
          </a:p>
          <a:p>
            <a:endParaRPr lang="en-US" dirty="0" smtClean="0"/>
          </a:p>
          <a:p>
            <a:r>
              <a:rPr lang="en-US" dirty="0" smtClean="0"/>
              <a:t>Rotterdam workshop</a:t>
            </a:r>
          </a:p>
          <a:p>
            <a:pPr lvl="1"/>
            <a:r>
              <a:rPr lang="en-US" dirty="0" smtClean="0"/>
              <a:t>&gt;40 people, many LC experts</a:t>
            </a:r>
          </a:p>
          <a:p>
            <a:pPr lvl="1"/>
            <a:r>
              <a:rPr lang="en-US" dirty="0" smtClean="0"/>
              <a:t>Four breakout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agreement on an overall approach</a:t>
            </a:r>
          </a:p>
          <a:p>
            <a:pPr lvl="1"/>
            <a:r>
              <a:rPr lang="en-US" dirty="0" smtClean="0"/>
              <a:t>On-demand system</a:t>
            </a:r>
          </a:p>
          <a:p>
            <a:pPr lvl="1"/>
            <a:r>
              <a:rPr lang="en-US" dirty="0" smtClean="0"/>
              <a:t>Automated</a:t>
            </a:r>
          </a:p>
          <a:p>
            <a:pPr lvl="1"/>
            <a:r>
              <a:rPr lang="en-US" dirty="0" smtClean="0"/>
              <a:t>“Data cube-like”</a:t>
            </a:r>
          </a:p>
          <a:p>
            <a:pPr lvl="1"/>
            <a:r>
              <a:rPr lang="en-US" dirty="0" smtClean="0"/>
              <a:t>Lots of data</a:t>
            </a:r>
          </a:p>
          <a:p>
            <a:pPr lvl="1"/>
            <a:r>
              <a:rPr lang="en-US" dirty="0" smtClean="0"/>
              <a:t>Reference </a:t>
            </a:r>
            <a:r>
              <a:rPr lang="en-US" dirty="0"/>
              <a:t>data-</a:t>
            </a:r>
            <a:r>
              <a:rPr lang="en-US" dirty="0" smtClean="0"/>
              <a:t>-integral </a:t>
            </a:r>
            <a:r>
              <a:rPr lang="en-US" dirty="0"/>
              <a:t>part of any system</a:t>
            </a:r>
            <a:endParaRPr lang="en-US" dirty="0" smtClean="0"/>
          </a:p>
          <a:p>
            <a:pPr lvl="1"/>
            <a:r>
              <a:rPr lang="en-US" dirty="0" smtClean="0"/>
              <a:t>Many challenges—key ones identified</a:t>
            </a:r>
          </a:p>
          <a:p>
            <a:endParaRPr lang="en-US" dirty="0"/>
          </a:p>
          <a:p>
            <a:r>
              <a:rPr lang="en-US" dirty="0" smtClean="0"/>
              <a:t>Finalizing “synthesis paper”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Need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Classes </a:t>
            </a:r>
          </a:p>
          <a:p>
            <a:pPr lvl="0"/>
            <a:r>
              <a:rPr lang="en-US" dirty="0"/>
              <a:t>Temporal </a:t>
            </a:r>
            <a:r>
              <a:rPr lang="en-US" dirty="0" smtClean="0"/>
              <a:t>frequency </a:t>
            </a:r>
            <a:r>
              <a:rPr lang="en-US" dirty="0"/>
              <a:t>and </a:t>
            </a:r>
            <a:r>
              <a:rPr lang="en-US" dirty="0" smtClean="0"/>
              <a:t>regularity</a:t>
            </a:r>
            <a:endParaRPr lang="en-US" dirty="0"/>
          </a:p>
          <a:p>
            <a:r>
              <a:rPr lang="en-US" dirty="0"/>
              <a:t>Latency</a:t>
            </a:r>
          </a:p>
          <a:p>
            <a:pPr lvl="0"/>
            <a:r>
              <a:rPr lang="en-US" dirty="0" smtClean="0"/>
              <a:t>Consistency (time and space)</a:t>
            </a:r>
            <a:endParaRPr lang="en-US" dirty="0"/>
          </a:p>
          <a:p>
            <a:pPr lvl="0"/>
            <a:r>
              <a:rPr lang="en-US" dirty="0" smtClean="0"/>
              <a:t>Spatial </a:t>
            </a:r>
            <a:r>
              <a:rPr lang="en-US" dirty="0"/>
              <a:t>location and extent</a:t>
            </a:r>
          </a:p>
          <a:p>
            <a:pPr lvl="0"/>
            <a:r>
              <a:rPr lang="en-US" dirty="0"/>
              <a:t>Spatial resolution </a:t>
            </a:r>
          </a:p>
          <a:p>
            <a:pPr lvl="0"/>
            <a:r>
              <a:rPr lang="en-US" dirty="0"/>
              <a:t>Accuracy</a:t>
            </a:r>
          </a:p>
          <a:p>
            <a:pPr lvl="0"/>
            <a:r>
              <a:rPr lang="en-US" dirty="0" smtClean="0"/>
              <a:t>Control / trust in the process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But: user survey needed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 BON Wokshop SSBTA Scholes">
  <a:themeElements>
    <a:clrScheme name="GEO Brand Colours">
      <a:dk1>
        <a:sysClr val="windowText" lastClr="000000"/>
      </a:dk1>
      <a:lt1>
        <a:srgbClr val="FFFFFF"/>
      </a:lt1>
      <a:dk2>
        <a:srgbClr val="005FAA"/>
      </a:dk2>
      <a:lt2>
        <a:srgbClr val="EEECE1"/>
      </a:lt2>
      <a:accent1>
        <a:srgbClr val="6EAAB4"/>
      </a:accent1>
      <a:accent2>
        <a:srgbClr val="008C7D"/>
      </a:accent2>
      <a:accent3>
        <a:srgbClr val="005FAA"/>
      </a:accent3>
      <a:accent4>
        <a:srgbClr val="8064A2"/>
      </a:accent4>
      <a:accent5>
        <a:srgbClr val="6EAAB4"/>
      </a:accent5>
      <a:accent6>
        <a:srgbClr val="F79646"/>
      </a:accent6>
      <a:hlink>
        <a:srgbClr val="005FAA"/>
      </a:hlink>
      <a:folHlink>
        <a:srgbClr val="008C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>
            <a:ln w="38100">
              <a:solidFill>
                <a:schemeClr val="tx1"/>
              </a:solidFill>
            </a:ln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 BON Wokshop SSBTA Scholes</Template>
  <TotalTime>9621</TotalTime>
  <Words>1622</Words>
  <Application>Microsoft Office PowerPoint</Application>
  <PresentationFormat>On-screen Show (4:3)</PresentationFormat>
  <Paragraphs>512</Paragraphs>
  <Slides>34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GEO BON Wokshop SSBTA Scholes</vt:lpstr>
      <vt:lpstr>Land Cover Side Event: A new path forward for generating products</vt:lpstr>
      <vt:lpstr>Side Event Goals</vt:lpstr>
      <vt:lpstr>Agenda</vt:lpstr>
      <vt:lpstr>PowerPoint Presentation</vt:lpstr>
      <vt:lpstr>Rotterdam Meeting</vt:lpstr>
      <vt:lpstr>Rotterdam Meeting</vt:lpstr>
      <vt:lpstr>Good News</vt:lpstr>
      <vt:lpstr>Meeting Outcome</vt:lpstr>
      <vt:lpstr>User Need Categories</vt:lpstr>
      <vt:lpstr>Data Cube</vt:lpstr>
      <vt:lpstr>Generalized Architectural Concept</vt:lpstr>
      <vt:lpstr>Generalized Architectural Concept</vt:lpstr>
      <vt:lpstr>Generalized Architectural Concept</vt:lpstr>
      <vt:lpstr>Generalized Architectural Concept</vt:lpstr>
      <vt:lpstr>Generalized Architectural Concept</vt:lpstr>
      <vt:lpstr>Generalized Architectural Concept</vt:lpstr>
      <vt:lpstr>Generalized Architectural Concept</vt:lpstr>
      <vt:lpstr>Challenges</vt:lpstr>
      <vt:lpstr>Challenges</vt:lpstr>
      <vt:lpstr>Should We Be Optimistic?</vt:lpstr>
      <vt:lpstr>Conceptual Implementation Scenarios</vt:lpstr>
      <vt:lpstr>Path Forward</vt:lpstr>
      <vt:lpstr>Expansion on Multiple Fronts</vt:lpstr>
      <vt:lpstr>Coordinated Approach: One Possibility</vt:lpstr>
      <vt:lpstr>Another Possibility</vt:lpstr>
      <vt:lpstr>Some Specific Steps</vt:lpstr>
      <vt:lpstr>Role for GEO</vt:lpstr>
      <vt:lpstr>Generalized Architectural Concept</vt:lpstr>
      <vt:lpstr>Beyond Land Cover</vt:lpstr>
      <vt:lpstr>Summary</vt:lpstr>
      <vt:lpstr>Discussion Questions</vt:lpstr>
      <vt:lpstr>PowerPoint Presentation</vt:lpstr>
      <vt:lpstr>Curated Reference Database</vt:lpstr>
      <vt:lpstr>Rotterdam Meeting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and technical objectives Expert workshop on enhancing biodiversity data and observing systems in  support of the implementation of the Strategic Plan for Biodiversity 2011-2020</dc:title>
  <dc:creator>Gary Geller</dc:creator>
  <cp:lastModifiedBy>Hendrik Baeyens</cp:lastModifiedBy>
  <cp:revision>717</cp:revision>
  <cp:lastPrinted>2016-11-04T09:08:25Z</cp:lastPrinted>
  <dcterms:created xsi:type="dcterms:W3CDTF">2013-10-09T07:02:22Z</dcterms:created>
  <dcterms:modified xsi:type="dcterms:W3CDTF">2017-01-16T13:21:53Z</dcterms:modified>
</cp:coreProperties>
</file>