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317" r:id="rId2"/>
    <p:sldId id="385" r:id="rId3"/>
    <p:sldId id="386" r:id="rId4"/>
    <p:sldId id="383" r:id="rId5"/>
    <p:sldId id="390" r:id="rId6"/>
    <p:sldId id="391" r:id="rId7"/>
    <p:sldId id="387" r:id="rId8"/>
    <p:sldId id="388" r:id="rId9"/>
    <p:sldId id="389" r:id="rId10"/>
    <p:sldId id="392" r:id="rId11"/>
    <p:sldId id="384" r:id="rId1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A"/>
    <a:srgbClr val="1709CD"/>
    <a:srgbClr val="3595B7"/>
    <a:srgbClr val="FFFFFF"/>
    <a:srgbClr val="E02F0C"/>
    <a:srgbClr val="E01D0E"/>
    <a:srgbClr val="008C7D"/>
    <a:srgbClr val="6EAAB4"/>
    <a:srgbClr val="5D9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1" autoAdjust="0"/>
    <p:restoredTop sz="87086" autoAdjust="0"/>
  </p:normalViewPr>
  <p:slideViewPr>
    <p:cSldViewPr>
      <p:cViewPr>
        <p:scale>
          <a:sx n="91" d="100"/>
          <a:sy n="91" d="100"/>
        </p:scale>
        <p:origin x="-648"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731">
              <a:defRPr sz="1300" smtClean="0"/>
            </a:lvl1pPr>
          </a:lstStyle>
          <a:p>
            <a:pPr>
              <a:defRPr/>
            </a:pPr>
            <a:endParaRPr lang="en-US" altLang="en-US"/>
          </a:p>
        </p:txBody>
      </p:sp>
      <p:sp>
        <p:nvSpPr>
          <p:cNvPr id="36867" name="Rectangle 3"/>
          <p:cNvSpPr>
            <a:spLocks noGrp="1" noChangeArrowheads="1"/>
          </p:cNvSpPr>
          <p:nvPr>
            <p:ph type="dt" idx="1"/>
          </p:nvPr>
        </p:nvSpPr>
        <p:spPr bwMode="auto">
          <a:xfrm>
            <a:off x="3850294" y="0"/>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731">
              <a:defRPr sz="1300" smtClean="0"/>
            </a:lvl1pPr>
          </a:lstStyle>
          <a:p>
            <a:pPr>
              <a:defRPr/>
            </a:pPr>
            <a:endParaRPr lang="en-US" altLang="en-US"/>
          </a:p>
        </p:txBody>
      </p:sp>
      <p:sp>
        <p:nvSpPr>
          <p:cNvPr id="1126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64" y="4714653"/>
            <a:ext cx="5438748" cy="4466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0"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731">
              <a:defRPr sz="1300" smtClean="0"/>
            </a:lvl1pPr>
          </a:lstStyle>
          <a:p>
            <a:pPr>
              <a:defRPr/>
            </a:pPr>
            <a:endParaRPr lang="en-US" altLang="en-US"/>
          </a:p>
        </p:txBody>
      </p:sp>
      <p:sp>
        <p:nvSpPr>
          <p:cNvPr id="36871" name="Rectangle 7"/>
          <p:cNvSpPr>
            <a:spLocks noGrp="1" noChangeArrowheads="1"/>
          </p:cNvSpPr>
          <p:nvPr>
            <p:ph type="sldNum" sz="quarter" idx="5"/>
          </p:nvPr>
        </p:nvSpPr>
        <p:spPr bwMode="auto">
          <a:xfrm>
            <a:off x="3850294" y="9429305"/>
            <a:ext cx="2945862" cy="4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731">
              <a:defRPr sz="1300" smtClean="0"/>
            </a:lvl1pPr>
          </a:lstStyle>
          <a:p>
            <a:pPr>
              <a:defRPr/>
            </a:pPr>
            <a:fld id="{A1709E57-6E7A-488E-A672-085C9194CF9D}" type="slidenum">
              <a:rPr lang="en-US" altLang="en-US"/>
              <a:pPr>
                <a:defRPr/>
              </a:pPr>
              <a:t>‹#›</a:t>
            </a:fld>
            <a:endParaRPr lang="en-US" altLang="en-US"/>
          </a:p>
        </p:txBody>
      </p:sp>
    </p:spTree>
    <p:extLst>
      <p:ext uri="{BB962C8B-B14F-4D97-AF65-F5344CB8AC3E}">
        <p14:creationId xmlns:p14="http://schemas.microsoft.com/office/powerpoint/2010/main" val="20130696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A1709E57-6E7A-488E-A672-085C9194CF9D}" type="slidenum">
              <a:rPr lang="en-US" altLang="en-US" smtClean="0"/>
              <a:pPr>
                <a:defRPr/>
              </a:pPr>
              <a:t>1</a:t>
            </a:fld>
            <a:endParaRPr lang="en-US" altLang="en-US"/>
          </a:p>
        </p:txBody>
      </p:sp>
    </p:spTree>
    <p:extLst>
      <p:ext uri="{BB962C8B-B14F-4D97-AF65-F5344CB8AC3E}">
        <p14:creationId xmlns:p14="http://schemas.microsoft.com/office/powerpoint/2010/main" val="53609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2</a:t>
            </a:fld>
            <a:endParaRPr lang="en-ZA" altLang="ja-JP"/>
          </a:p>
        </p:txBody>
      </p:sp>
    </p:spTree>
    <p:extLst>
      <p:ext uri="{BB962C8B-B14F-4D97-AF65-F5344CB8AC3E}">
        <p14:creationId xmlns:p14="http://schemas.microsoft.com/office/powerpoint/2010/main" val="332523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pPr>
            <a:r>
              <a:rPr lang="en-US" altLang="ja-JP" dirty="0" smtClean="0">
                <a:latin typeface="Arial" charset="0"/>
                <a:cs typeface="Arial" charset="0"/>
              </a:rPr>
              <a:t>GEOSS African Water Cycle Coordination Initiative (</a:t>
            </a:r>
            <a:r>
              <a:rPr lang="en-US" altLang="ja-JP" dirty="0" err="1" smtClean="0">
                <a:latin typeface="Arial" charset="0"/>
                <a:cs typeface="Arial" charset="0"/>
              </a:rPr>
              <a:t>AfWCCI</a:t>
            </a:r>
            <a:r>
              <a:rPr lang="en-US" altLang="ja-JP" dirty="0" smtClean="0">
                <a:latin typeface="Arial" charset="0"/>
                <a:cs typeface="Arial" charset="0"/>
              </a:rPr>
              <a:t>) respond to the challenges issues and socio-economic impacts caused by water-related disasters in Africa</a:t>
            </a:r>
          </a:p>
        </p:txBody>
      </p:sp>
      <p:sp>
        <p:nvSpPr>
          <p:cNvPr id="4" name="Slide Number Placeholder 3"/>
          <p:cNvSpPr>
            <a:spLocks noGrp="1"/>
          </p:cNvSpPr>
          <p:nvPr>
            <p:ph type="sldNum" idx="10"/>
          </p:nvPr>
        </p:nvSpPr>
        <p:spPr/>
        <p:txBody>
          <a:bodyPr/>
          <a:lstStyle/>
          <a:p>
            <a:pPr>
              <a:defRPr/>
            </a:pPr>
            <a:fld id="{AE20F4D1-F58F-4C1C-BBDA-BBB5DBD95523}" type="slidenum">
              <a:rPr lang="en-ZA" altLang="ja-JP" smtClean="0"/>
              <a:pPr>
                <a:defRPr/>
              </a:pPr>
              <a:t>3</a:t>
            </a:fld>
            <a:endParaRPr lang="en-ZA" altLang="ja-JP"/>
          </a:p>
        </p:txBody>
      </p:sp>
    </p:spTree>
    <p:extLst>
      <p:ext uri="{BB962C8B-B14F-4D97-AF65-F5344CB8AC3E}">
        <p14:creationId xmlns:p14="http://schemas.microsoft.com/office/powerpoint/2010/main" val="81299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pPr>
              <a:defRPr/>
            </a:pPr>
            <a:fld id="{A1709E57-6E7A-488E-A672-085C9194CF9D}" type="slidenum">
              <a:rPr lang="en-US" altLang="en-US" smtClean="0"/>
              <a:pPr>
                <a:defRPr/>
              </a:pPr>
              <a:t>4</a:t>
            </a:fld>
            <a:endParaRPr lang="en-US" altLang="en-US"/>
          </a:p>
        </p:txBody>
      </p:sp>
    </p:spTree>
    <p:extLst>
      <p:ext uri="{BB962C8B-B14F-4D97-AF65-F5344CB8AC3E}">
        <p14:creationId xmlns:p14="http://schemas.microsoft.com/office/powerpoint/2010/main" val="167250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fr-FR" dirty="0" smtClean="0"/>
              <a:t>DIAS = Data </a:t>
            </a:r>
            <a:r>
              <a:rPr lang="fr-FR" dirty="0" err="1" smtClean="0"/>
              <a:t>integrated</a:t>
            </a:r>
            <a:r>
              <a:rPr lang="fr-FR" baseline="0" dirty="0" smtClean="0"/>
              <a:t> </a:t>
            </a:r>
            <a:r>
              <a:rPr lang="fr-FR" baseline="0" dirty="0" smtClean="0"/>
              <a:t>and </a:t>
            </a:r>
            <a:r>
              <a:rPr lang="fr-FR" baseline="0" dirty="0" err="1" smtClean="0"/>
              <a:t>Analys</a:t>
            </a:r>
            <a:r>
              <a:rPr lang="fr-FR" baseline="0" dirty="0" smtClean="0"/>
              <a:t> system</a:t>
            </a:r>
            <a:endParaRPr lang="fr-FR" dirty="0"/>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5</a:t>
            </a:fld>
            <a:endParaRPr lang="en-ZA" altLang="ja-JP"/>
          </a:p>
        </p:txBody>
      </p:sp>
    </p:spTree>
    <p:extLst>
      <p:ext uri="{BB962C8B-B14F-4D97-AF65-F5344CB8AC3E}">
        <p14:creationId xmlns:p14="http://schemas.microsoft.com/office/powerpoint/2010/main" val="1427899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a:t>
            </a:r>
            <a:r>
              <a:rPr lang="fr-FR" baseline="0" dirty="0" smtClean="0">
                <a:sym typeface="Wingdings"/>
              </a:rPr>
              <a:t> b</a:t>
            </a:r>
            <a:r>
              <a:rPr lang="fr-FR" baseline="0" dirty="0" smtClean="0"/>
              <a:t>esoin d’une ligne clair pour l’eau. Une des voie = GEOGLOWS. </a:t>
            </a:r>
          </a:p>
          <a:p>
            <a:pPr marL="171450" marR="0" indent="-171450" algn="l" defTabSz="457200" rtl="0" eaLnBrk="0" fontAlgn="base" latinLnBrk="0" hangingPunct="0">
              <a:lnSpc>
                <a:spcPct val="100000"/>
              </a:lnSpc>
              <a:spcBef>
                <a:spcPct val="30000"/>
              </a:spcBef>
              <a:spcAft>
                <a:spcPct val="0"/>
              </a:spcAft>
              <a:buClr>
                <a:srgbClr val="000000"/>
              </a:buClr>
              <a:buSzPct val="100000"/>
              <a:buFont typeface="Wingdings" charset="0"/>
              <a:buChar char="à"/>
              <a:tabLst/>
              <a:defRPr/>
            </a:pPr>
            <a:r>
              <a:rPr lang="fr-FR" dirty="0" smtClean="0"/>
              <a:t>réelle contribution de GEO au SDG.</a:t>
            </a:r>
            <a:r>
              <a:rPr lang="fr-FR" baseline="0" dirty="0" smtClean="0"/>
              <a:t> </a:t>
            </a:r>
            <a:r>
              <a:rPr lang="fr-FR" baseline="0" dirty="0" smtClean="0">
                <a:sym typeface="Wingdings"/>
              </a:rPr>
              <a:t></a:t>
            </a:r>
            <a:r>
              <a:rPr lang="fr-FR" baseline="0" dirty="0" smtClean="0"/>
              <a:t>Besoin de donnée de base </a:t>
            </a:r>
            <a:endParaRPr lang="fr-FR" baseline="0" dirty="0" smtClean="0">
              <a:sym typeface="Wingdings"/>
            </a:endParaRPr>
          </a:p>
          <a:p>
            <a:pPr marL="171450" marR="0" indent="-171450" algn="l" defTabSz="457200" rtl="0" eaLnBrk="0" fontAlgn="base" latinLnBrk="0" hangingPunct="0">
              <a:lnSpc>
                <a:spcPct val="100000"/>
              </a:lnSpc>
              <a:spcBef>
                <a:spcPct val="30000"/>
              </a:spcBef>
              <a:spcAft>
                <a:spcPct val="0"/>
              </a:spcAft>
              <a:buClr>
                <a:srgbClr val="000000"/>
              </a:buClr>
              <a:buSzPct val="100000"/>
              <a:buFont typeface="Wingdings" charset="0"/>
              <a:buChar char="à"/>
              <a:tabLst/>
              <a:defRPr/>
            </a:pPr>
            <a:r>
              <a:rPr lang="fr-FR" baseline="0" dirty="0" err="1" smtClean="0">
                <a:sym typeface="Wingdings"/>
              </a:rPr>
              <a:t>Role</a:t>
            </a:r>
            <a:r>
              <a:rPr lang="fr-FR" baseline="0" dirty="0" smtClean="0">
                <a:sym typeface="Wingdings"/>
              </a:rPr>
              <a:t> de GEO mais </a:t>
            </a:r>
            <a:r>
              <a:rPr lang="fr-FR" baseline="0" dirty="0" smtClean="0"/>
              <a:t>Structure actuelle ne le permet pas </a:t>
            </a:r>
          </a:p>
          <a:p>
            <a:pPr marL="0" marR="0" indent="0" algn="l" defTabSz="457200" rtl="0" eaLnBrk="0" fontAlgn="base" latinLnBrk="0" hangingPunct="0">
              <a:lnSpc>
                <a:spcPct val="100000"/>
              </a:lnSpc>
              <a:spcBef>
                <a:spcPct val="30000"/>
              </a:spcBef>
              <a:spcAft>
                <a:spcPct val="0"/>
              </a:spcAft>
              <a:buClr>
                <a:srgbClr val="000000"/>
              </a:buClr>
              <a:buSzPct val="100000"/>
              <a:buFont typeface="Wingdings" charset="0"/>
              <a:buNone/>
              <a:tabLst/>
              <a:defRPr/>
            </a:pPr>
            <a:endParaRPr lang="fr-FR" baseline="0" dirty="0" smtClean="0"/>
          </a:p>
          <a:p>
            <a:pPr marL="171450" indent="-171450">
              <a:buFont typeface="Wingdings" charset="0"/>
              <a:buChar char="à"/>
            </a:pPr>
            <a:r>
              <a:rPr lang="en-US" baseline="0" dirty="0" smtClean="0"/>
              <a:t>Lien in-situ </a:t>
            </a:r>
            <a:r>
              <a:rPr lang="en-US" baseline="0" dirty="0" err="1" smtClean="0"/>
              <a:t>sattelite</a:t>
            </a:r>
            <a:endParaRPr lang="fr-FR" dirty="0" smtClean="0"/>
          </a:p>
          <a:p>
            <a:endParaRPr lang="fr-FR" baseline="0" dirty="0" smtClean="0">
              <a:sym typeface="Wingdings"/>
            </a:endParaRPr>
          </a:p>
          <a:p>
            <a:r>
              <a:rPr lang="en-US" baseline="0" dirty="0" smtClean="0"/>
              <a:t>SDG = construction </a:t>
            </a:r>
            <a:r>
              <a:rPr lang="en-US" baseline="0" dirty="0" err="1" smtClean="0"/>
              <a:t>institutionelle</a:t>
            </a:r>
            <a:r>
              <a:rPr lang="en-US" baseline="0" dirty="0" smtClean="0"/>
              <a:t> </a:t>
            </a:r>
            <a:r>
              <a:rPr lang="en-US" baseline="0" dirty="0" smtClean="0">
                <a:sym typeface="Wingdings"/>
              </a:rPr>
              <a:t> </a:t>
            </a:r>
            <a:r>
              <a:rPr lang="en-US" baseline="0" dirty="0" err="1" smtClean="0">
                <a:sym typeface="Wingdings"/>
              </a:rPr>
              <a:t>bc</a:t>
            </a:r>
            <a:r>
              <a:rPr lang="en-US" baseline="0" dirty="0" smtClean="0">
                <a:sym typeface="Wingdings"/>
              </a:rPr>
              <a:t> trop </a:t>
            </a:r>
            <a:r>
              <a:rPr lang="en-US" baseline="0" dirty="0" err="1" smtClean="0">
                <a:sym typeface="Wingdings"/>
              </a:rPr>
              <a:t>d’agence</a:t>
            </a:r>
            <a:r>
              <a:rPr lang="en-US" baseline="0" dirty="0" smtClean="0">
                <a:sym typeface="Wingdings"/>
              </a:rPr>
              <a:t> </a:t>
            </a:r>
            <a:r>
              <a:rPr lang="en-US" baseline="0" dirty="0" err="1" smtClean="0">
                <a:sym typeface="Wingdings"/>
              </a:rPr>
              <a:t>essaie</a:t>
            </a:r>
            <a:r>
              <a:rPr lang="en-US" baseline="0" dirty="0" smtClean="0">
                <a:sym typeface="Wingdings"/>
              </a:rPr>
              <a:t> de se profiler. </a:t>
            </a:r>
            <a:endParaRPr lang="en-US" baseline="0" dirty="0" smtClean="0"/>
          </a:p>
          <a:p>
            <a:endParaRPr lang="fr-FR" baseline="0" dirty="0" smtClean="0">
              <a:sym typeface="Wingdings"/>
            </a:endParaRPr>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6</a:t>
            </a:fld>
            <a:endParaRPr lang="en-ZA" altLang="ja-JP"/>
          </a:p>
        </p:txBody>
      </p:sp>
    </p:spTree>
    <p:extLst>
      <p:ext uri="{BB962C8B-B14F-4D97-AF65-F5344CB8AC3E}">
        <p14:creationId xmlns:p14="http://schemas.microsoft.com/office/powerpoint/2010/main" val="142789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In </a:t>
            </a:r>
            <a:r>
              <a:rPr lang="fr-FR" dirty="0" err="1" smtClean="0"/>
              <a:t>blue</a:t>
            </a:r>
            <a:r>
              <a:rPr lang="fr-FR" dirty="0" smtClean="0"/>
              <a:t>:</a:t>
            </a:r>
            <a:r>
              <a:rPr lang="fr-FR" baseline="0" dirty="0" smtClean="0"/>
              <a:t> </a:t>
            </a:r>
            <a:r>
              <a:rPr lang="fr-FR" baseline="0" dirty="0" err="1" smtClean="0"/>
              <a:t>Affiliated</a:t>
            </a:r>
            <a:r>
              <a:rPr lang="fr-FR" baseline="0" dirty="0" smtClean="0"/>
              <a:t> </a:t>
            </a:r>
            <a:r>
              <a:rPr lang="fr-FR" baseline="0" dirty="0" err="1" smtClean="0"/>
              <a:t>with</a:t>
            </a:r>
            <a:r>
              <a:rPr lang="fr-FR" baseline="0" dirty="0" smtClean="0"/>
              <a:t> GEOGLOWS </a:t>
            </a:r>
            <a:endParaRPr lang="fr-FR" dirty="0"/>
          </a:p>
        </p:txBody>
      </p:sp>
      <p:sp>
        <p:nvSpPr>
          <p:cNvPr id="4" name="Espace réservé du numéro de diapositive 3"/>
          <p:cNvSpPr>
            <a:spLocks noGrp="1"/>
          </p:cNvSpPr>
          <p:nvPr>
            <p:ph type="sldNum" idx="10"/>
          </p:nvPr>
        </p:nvSpPr>
        <p:spPr/>
        <p:txBody>
          <a:bodyPr/>
          <a:lstStyle/>
          <a:p>
            <a:pPr>
              <a:defRPr/>
            </a:pPr>
            <a:fld id="{AE20F4D1-F58F-4C1C-BBDA-BBB5DBD95523}" type="slidenum">
              <a:rPr lang="en-ZA" altLang="ja-JP" smtClean="0"/>
              <a:pPr>
                <a:defRPr/>
              </a:pPr>
              <a:t>7</a:t>
            </a:fld>
            <a:endParaRPr lang="en-ZA" altLang="ja-JP"/>
          </a:p>
        </p:txBody>
      </p:sp>
    </p:spTree>
    <p:extLst>
      <p:ext uri="{BB962C8B-B14F-4D97-AF65-F5344CB8AC3E}">
        <p14:creationId xmlns:p14="http://schemas.microsoft.com/office/powerpoint/2010/main" val="1427899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idx="10"/>
          </p:nvPr>
        </p:nvSpPr>
        <p:spPr/>
        <p:txBody>
          <a:bodyPr/>
          <a:lstStyle/>
          <a:p>
            <a:pPr>
              <a:defRPr/>
            </a:pPr>
            <a:fld id="{AE20F4D1-F58F-4C1C-BBDA-BBB5DBD95523}" type="slidenum">
              <a:rPr lang="en-ZA" altLang="ja-JP" smtClean="0"/>
              <a:pPr>
                <a:defRPr/>
              </a:pPr>
              <a:t>8</a:t>
            </a:fld>
            <a:endParaRPr lang="en-ZA" altLang="ja-JP"/>
          </a:p>
        </p:txBody>
      </p:sp>
    </p:spTree>
    <p:extLst>
      <p:ext uri="{BB962C8B-B14F-4D97-AF65-F5344CB8AC3E}">
        <p14:creationId xmlns:p14="http://schemas.microsoft.com/office/powerpoint/2010/main" val="2487696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lnSpc>
                <a:spcPct val="90000"/>
              </a:lnSpc>
              <a:buClr>
                <a:srgbClr val="0066CC"/>
              </a:buClr>
            </a:pPr>
            <a:endParaRPr lang="en-US" altLang="en-US" sz="1200" dirty="0" smtClean="0">
              <a:solidFill>
                <a:srgbClr val="0070C0"/>
              </a:solidFill>
            </a:endParaRPr>
          </a:p>
          <a:p>
            <a:pPr marL="171450" indent="-171450" eaLnBrk="1" hangingPunct="1">
              <a:lnSpc>
                <a:spcPct val="90000"/>
              </a:lnSpc>
              <a:buClr>
                <a:srgbClr val="0066CC"/>
              </a:buClr>
              <a:buFontTx/>
              <a:buChar char="-"/>
            </a:pPr>
            <a:r>
              <a:rPr lang="en-US" altLang="en-US" sz="1200" dirty="0" smtClean="0">
                <a:solidFill>
                  <a:srgbClr val="0070C0"/>
                </a:solidFill>
              </a:rPr>
              <a:t>Space and monitoring agencies and </a:t>
            </a:r>
            <a:r>
              <a:rPr lang="en-US" altLang="en-US" sz="1200" dirty="0" err="1" smtClean="0">
                <a:solidFill>
                  <a:srgbClr val="0070C0"/>
                </a:solidFill>
              </a:rPr>
              <a:t>organisations</a:t>
            </a:r>
            <a:r>
              <a:rPr lang="en-US" altLang="en-US" sz="1200" dirty="0" smtClean="0">
                <a:solidFill>
                  <a:srgbClr val="0070C0"/>
                </a:solidFill>
              </a:rPr>
              <a:t>, e.g., CEOS, NASA, NOAA, USGS, JAXA</a:t>
            </a:r>
            <a:r>
              <a:rPr lang="en-US" altLang="en-US" sz="1200" smtClean="0">
                <a:solidFill>
                  <a:srgbClr val="0070C0"/>
                </a:solidFill>
              </a:rPr>
              <a:t>, ESA,</a:t>
            </a:r>
            <a:r>
              <a:rPr lang="en-US" altLang="en-US" sz="1200" baseline="0" smtClean="0">
                <a:solidFill>
                  <a:srgbClr val="0070C0"/>
                </a:solidFill>
              </a:rPr>
              <a:t> FAO, EEA</a:t>
            </a:r>
            <a:endParaRPr lang="en-US" altLang="en-US" sz="1200" dirty="0" smtClean="0">
              <a:solidFill>
                <a:srgbClr val="0070C0"/>
              </a:solidFill>
            </a:endParaRPr>
          </a:p>
          <a:p>
            <a:pPr marL="171450" indent="-171450" eaLnBrk="1" hangingPunct="1">
              <a:lnSpc>
                <a:spcPct val="90000"/>
              </a:lnSpc>
              <a:buClr>
                <a:srgbClr val="0066CC"/>
              </a:buClr>
              <a:buFontTx/>
              <a:buChar char="-"/>
            </a:pPr>
            <a:r>
              <a:rPr lang="en-US" altLang="en-US" sz="1200" dirty="0" smtClean="0">
                <a:solidFill>
                  <a:srgbClr val="0070C0"/>
                </a:solidFill>
              </a:rPr>
              <a:t>National authorities e.g., China, EC, France, Germany, Australia, Austria, Belgium, Canada, Columbia, Chile, Estonia, Indonesia, India, Kenya, Korea, Mexico, Nepal, Nigeria, Netherlands,  Norway, Pakistan, Panama, Philippines, Russia, South Africa, Sweden, Switzerland, Tunisia, United Kingdom, Viet Nam, …)</a:t>
            </a:r>
          </a:p>
          <a:p>
            <a:pPr marL="171450" indent="-171450" eaLnBrk="1" hangingPunct="1">
              <a:lnSpc>
                <a:spcPct val="90000"/>
              </a:lnSpc>
              <a:buClr>
                <a:srgbClr val="0066CC"/>
              </a:buClr>
              <a:buFontTx/>
              <a:buChar char="-"/>
            </a:pPr>
            <a:r>
              <a:rPr lang="en-US" altLang="en-US" sz="1200" dirty="0" smtClean="0"/>
              <a:t>Universities e.g., Morgan, Tokyo, Bonn, Geneva, </a:t>
            </a:r>
            <a:r>
              <a:rPr lang="en-US" altLang="en-US" sz="1200" dirty="0" err="1" smtClean="0"/>
              <a:t>eawag</a:t>
            </a:r>
            <a:r>
              <a:rPr lang="en-US" altLang="en-US" sz="1200" dirty="0" smtClean="0"/>
              <a:t>, Zurich, CSIRO,…</a:t>
            </a:r>
          </a:p>
          <a:p>
            <a:endParaRPr lang="en-US" dirty="0"/>
          </a:p>
        </p:txBody>
      </p:sp>
      <p:sp>
        <p:nvSpPr>
          <p:cNvPr id="4" name="Slide Number Placeholder 3"/>
          <p:cNvSpPr>
            <a:spLocks noGrp="1"/>
          </p:cNvSpPr>
          <p:nvPr>
            <p:ph type="sldNum" idx="10"/>
          </p:nvPr>
        </p:nvSpPr>
        <p:spPr/>
        <p:txBody>
          <a:bodyPr/>
          <a:lstStyle/>
          <a:p>
            <a:pPr>
              <a:defRPr/>
            </a:pPr>
            <a:fld id="{AE20F4D1-F58F-4C1C-BBDA-BBB5DBD95523}" type="slidenum">
              <a:rPr lang="en-ZA" altLang="ja-JP" smtClean="0"/>
              <a:pPr>
                <a:defRPr/>
              </a:pPr>
              <a:t>9</a:t>
            </a:fld>
            <a:endParaRPr lang="en-ZA" altLang="ja-JP"/>
          </a:p>
        </p:txBody>
      </p:sp>
    </p:spTree>
    <p:extLst>
      <p:ext uri="{BB962C8B-B14F-4D97-AF65-F5344CB8AC3E}">
        <p14:creationId xmlns:p14="http://schemas.microsoft.com/office/powerpoint/2010/main" val="385687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lide">
    <p:spTree>
      <p:nvGrpSpPr>
        <p:cNvPr id="1" name=""/>
        <p:cNvGrpSpPr/>
        <p:nvPr/>
      </p:nvGrpSpPr>
      <p:grpSpPr>
        <a:xfrm>
          <a:off x="0" y="0"/>
          <a:ext cx="0" cy="0"/>
          <a:chOff x="0" y="0"/>
          <a:chExt cx="0" cy="0"/>
        </a:xfrm>
      </p:grpSpPr>
      <p:sp>
        <p:nvSpPr>
          <p:cNvPr id="2" name="Donut 1"/>
          <p:cNvSpPr/>
          <p:nvPr userDrawn="1"/>
        </p:nvSpPr>
        <p:spPr bwMode="auto">
          <a:xfrm>
            <a:off x="6012159" y="5013175"/>
            <a:ext cx="91440" cy="91440"/>
          </a:xfrm>
          <a:prstGeom prst="donut">
            <a:avLst/>
          </a:prstGeom>
          <a:solidFill>
            <a:srgbClr val="005FAA"/>
          </a:solidFill>
          <a:ln>
            <a:solidFill>
              <a:srgbClr val="005FAA"/>
            </a:solidFill>
            <a:headEnd type="none" w="med" len="med"/>
            <a:tailEnd type="none" w="med" len="med"/>
          </a:ln>
          <a:effectLst>
            <a:outerShdw blurRad="50800" dist="38100" dir="2700000" algn="tl" rotWithShape="0">
              <a:prstClr val="black">
                <a:alpha val="40000"/>
              </a:prstClr>
            </a:outerShdw>
          </a:effectLs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pic>
        <p:nvPicPr>
          <p:cNvPr id="5" name="Picture 2"/>
          <p:cNvPicPr>
            <a:picLocks noChangeAspect="1"/>
          </p:cNvPicPr>
          <p:nvPr userDrawn="1"/>
        </p:nvPicPr>
        <p:blipFill>
          <a:blip r:embed="rId2">
            <a:extLst>
              <a:ext uri="{28A0092B-C50C-407E-A947-70E740481C1C}">
                <a14:useLocalDpi xmlns:a14="http://schemas.microsoft.com/office/drawing/2010/main" val="0"/>
              </a:ext>
            </a:extLst>
          </a:blip>
          <a:srcRect r="815" b="1552"/>
          <a:stretch>
            <a:fillRect/>
          </a:stretch>
        </p:blipFill>
        <p:spPr bwMode="auto">
          <a:xfrm>
            <a:off x="1545742" y="2276872"/>
            <a:ext cx="7603732"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21307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395536" y="1700808"/>
            <a:ext cx="8352928" cy="4752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51984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772816"/>
            <a:ext cx="4100264" cy="47525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953032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w/titl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781126"/>
            <a:ext cx="410185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95536" y="2574056"/>
            <a:ext cx="41018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781126"/>
            <a:ext cx="41034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74056"/>
            <a:ext cx="41034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23597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4466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Title 1"/>
          <p:cNvSpPr txBox="1">
            <a:spLocks/>
          </p:cNvSpPr>
          <p:nvPr userDrawn="1"/>
        </p:nvSpPr>
        <p:spPr bwMode="auto">
          <a:xfrm>
            <a:off x="395536" y="5517232"/>
            <a:ext cx="8352928" cy="426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a:lstStyle>
          <a:p>
            <a:r>
              <a:rPr lang="en-US" kern="0" dirty="0" smtClean="0"/>
              <a:t>Click to edit Master title style</a:t>
            </a:r>
            <a:endParaRPr lang="en-GB" kern="0" dirty="0"/>
          </a:p>
        </p:txBody>
      </p:sp>
      <p:sp>
        <p:nvSpPr>
          <p:cNvPr id="4" name="Picture Placeholder 2"/>
          <p:cNvSpPr>
            <a:spLocks noGrp="1"/>
          </p:cNvSpPr>
          <p:nvPr>
            <p:ph type="pic" idx="1"/>
          </p:nvPr>
        </p:nvSpPr>
        <p:spPr>
          <a:xfrm>
            <a:off x="395536" y="1628800"/>
            <a:ext cx="8352928" cy="37444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5" name="Text Placeholder 3"/>
          <p:cNvSpPr>
            <a:spLocks noGrp="1"/>
          </p:cNvSpPr>
          <p:nvPr>
            <p:ph type="body" sz="half" idx="2"/>
          </p:nvPr>
        </p:nvSpPr>
        <p:spPr>
          <a:xfrm>
            <a:off x="395536" y="6093296"/>
            <a:ext cx="8352928" cy="4418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Title 1"/>
          <p:cNvSpPr>
            <a:spLocks noGrp="1"/>
          </p:cNvSpPr>
          <p:nvPr>
            <p:ph type="title"/>
          </p:nvPr>
        </p:nvSpPr>
        <p:spPr>
          <a:xfrm>
            <a:off x="395536" y="838200"/>
            <a:ext cx="8352928" cy="718592"/>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6086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08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296671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4"/>
          <p:cNvSpPr>
            <a:spLocks noGrp="1" noChangeArrowheads="1"/>
          </p:cNvSpPr>
          <p:nvPr>
            <p:ph type="title"/>
          </p:nvPr>
        </p:nvSpPr>
        <p:spPr bwMode="auto">
          <a:xfrm>
            <a:off x="685800" y="838200"/>
            <a:ext cx="7772400" cy="71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5"/>
          <p:cNvSpPr>
            <a:spLocks noGrp="1" noChangeArrowheads="1"/>
          </p:cNvSpPr>
          <p:nvPr>
            <p:ph type="body" idx="1"/>
          </p:nvPr>
        </p:nvSpPr>
        <p:spPr bwMode="auto">
          <a:xfrm>
            <a:off x="685800" y="1700808"/>
            <a:ext cx="77724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52" r:id="rId1"/>
    <p:sldLayoutId id="2147483743" r:id="rId2"/>
    <p:sldLayoutId id="2147483745" r:id="rId3"/>
    <p:sldLayoutId id="2147483746" r:id="rId4"/>
    <p:sldLayoutId id="2147483747" r:id="rId5"/>
    <p:sldLayoutId id="2147483751" r:id="rId6"/>
    <p:sldLayoutId id="2147483748" r:id="rId7"/>
    <p:sldLayoutId id="2147483753" r:id="rId8"/>
  </p:sldLayoutIdLst>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2800" b="1">
          <a:solidFill>
            <a:srgbClr val="005FAA"/>
          </a:solidFill>
          <a:latin typeface="+mj-lt"/>
          <a:ea typeface="+mj-ea"/>
          <a:cs typeface="+mj-cs"/>
        </a:defRPr>
      </a:lvl1pPr>
      <a:lvl2pPr algn="l" rtl="0" eaLnBrk="0" fontAlgn="base" hangingPunct="0">
        <a:spcBef>
          <a:spcPct val="0"/>
        </a:spcBef>
        <a:spcAft>
          <a:spcPct val="0"/>
        </a:spcAft>
        <a:defRPr sz="2800" b="1">
          <a:solidFill>
            <a:srgbClr val="005FAA"/>
          </a:solidFill>
          <a:latin typeface="Arial" charset="0"/>
        </a:defRPr>
      </a:lvl2pPr>
      <a:lvl3pPr algn="l" rtl="0" eaLnBrk="0" fontAlgn="base" hangingPunct="0">
        <a:spcBef>
          <a:spcPct val="0"/>
        </a:spcBef>
        <a:spcAft>
          <a:spcPct val="0"/>
        </a:spcAft>
        <a:defRPr sz="2800" b="1">
          <a:solidFill>
            <a:srgbClr val="005FAA"/>
          </a:solidFill>
          <a:latin typeface="Arial" charset="0"/>
        </a:defRPr>
      </a:lvl3pPr>
      <a:lvl4pPr algn="l" rtl="0" eaLnBrk="0" fontAlgn="base" hangingPunct="0">
        <a:spcBef>
          <a:spcPct val="0"/>
        </a:spcBef>
        <a:spcAft>
          <a:spcPct val="0"/>
        </a:spcAft>
        <a:defRPr sz="2800" b="1">
          <a:solidFill>
            <a:srgbClr val="005FAA"/>
          </a:solidFill>
          <a:latin typeface="Arial" charset="0"/>
        </a:defRPr>
      </a:lvl4pPr>
      <a:lvl5pPr algn="l" rtl="0" eaLnBrk="0" fontAlgn="base" hangingPunct="0">
        <a:spcBef>
          <a:spcPct val="0"/>
        </a:spcBef>
        <a:spcAft>
          <a:spcPct val="0"/>
        </a:spcAft>
        <a:defRPr sz="2800" b="1">
          <a:solidFill>
            <a:srgbClr val="005FAA"/>
          </a:solidFill>
          <a:latin typeface="Arial" charset="0"/>
        </a:defRPr>
      </a:lvl5pPr>
      <a:lvl6pPr marL="457200" algn="l" rtl="0" fontAlgn="base">
        <a:spcBef>
          <a:spcPct val="0"/>
        </a:spcBef>
        <a:spcAft>
          <a:spcPct val="0"/>
        </a:spcAft>
        <a:defRPr sz="2800" b="1">
          <a:solidFill>
            <a:srgbClr val="005FAA"/>
          </a:solidFill>
          <a:latin typeface="Arial" charset="0"/>
        </a:defRPr>
      </a:lvl6pPr>
      <a:lvl7pPr marL="914400" algn="l" rtl="0" fontAlgn="base">
        <a:spcBef>
          <a:spcPct val="0"/>
        </a:spcBef>
        <a:spcAft>
          <a:spcPct val="0"/>
        </a:spcAft>
        <a:defRPr sz="2800" b="1">
          <a:solidFill>
            <a:srgbClr val="005FAA"/>
          </a:solidFill>
          <a:latin typeface="Arial" charset="0"/>
        </a:defRPr>
      </a:lvl7pPr>
      <a:lvl8pPr marL="1371600" algn="l" rtl="0" fontAlgn="base">
        <a:spcBef>
          <a:spcPct val="0"/>
        </a:spcBef>
        <a:spcAft>
          <a:spcPct val="0"/>
        </a:spcAft>
        <a:defRPr sz="2800" b="1">
          <a:solidFill>
            <a:srgbClr val="005FAA"/>
          </a:solidFill>
          <a:latin typeface="Arial" charset="0"/>
        </a:defRPr>
      </a:lvl8pPr>
      <a:lvl9pPr marL="1828800" algn="l" rtl="0" fontAlgn="base">
        <a:spcBef>
          <a:spcPct val="0"/>
        </a:spcBef>
        <a:spcAft>
          <a:spcPct val="0"/>
        </a:spcAft>
        <a:defRPr sz="2800" b="1">
          <a:solidFill>
            <a:srgbClr val="005FAA"/>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8.xml"/><Relationship Id="rId2" Type="http://schemas.openxmlformats.org/officeDocument/2006/relationships/hyperlink" Target="http://www.earthobservations.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jpeg"/><Relationship Id="rId10" Type="http://schemas.openxmlformats.org/officeDocument/2006/relationships/image" Target="../media/image18.png"/><Relationship Id="rId11"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9" Type="http://schemas.openxmlformats.org/officeDocument/2006/relationships/image" Target="../media/image2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image" Target="../media/image43.png"/><Relationship Id="rId25" Type="http://schemas.openxmlformats.org/officeDocument/2006/relationships/image" Target="../media/image44.png"/><Relationship Id="rId26" Type="http://schemas.openxmlformats.org/officeDocument/2006/relationships/image" Target="../media/image45.png"/><Relationship Id="rId27" Type="http://schemas.openxmlformats.org/officeDocument/2006/relationships/image" Target="../media/image46.png"/><Relationship Id="rId10" Type="http://schemas.openxmlformats.org/officeDocument/2006/relationships/image" Target="../media/image29.png"/><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8" Type="http://schemas.openxmlformats.org/officeDocument/2006/relationships/image" Target="../media/image37.png"/><Relationship Id="rId1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idx="4294967295"/>
          </p:nvPr>
        </p:nvSpPr>
        <p:spPr>
          <a:xfrm>
            <a:off x="611188" y="908050"/>
            <a:ext cx="8532812" cy="5545138"/>
          </a:xfrm>
        </p:spPr>
        <p:txBody>
          <a:bodyPr>
            <a:normAutofit/>
          </a:bodyPr>
          <a:lstStyle/>
          <a:p>
            <a:pPr eaLnBrk="1" hangingPunct="1"/>
            <a:r>
              <a:rPr lang="fr-CH" sz="4800" dirty="0" smtClean="0">
                <a:latin typeface="Arial Narrow"/>
                <a:cs typeface="Arial Narrow"/>
              </a:rPr>
              <a:t>Group </a:t>
            </a:r>
            <a:r>
              <a:rPr lang="fr-CH" sz="4800" dirty="0">
                <a:latin typeface="Arial Narrow"/>
                <a:cs typeface="Arial Narrow"/>
              </a:rPr>
              <a:t>on </a:t>
            </a:r>
            <a:r>
              <a:rPr lang="fr-CH" sz="4800" dirty="0" err="1">
                <a:latin typeface="Arial Narrow"/>
                <a:cs typeface="Arial Narrow"/>
              </a:rPr>
              <a:t>Earth</a:t>
            </a:r>
            <a:r>
              <a:rPr lang="fr-CH" sz="4800" dirty="0">
                <a:latin typeface="Arial Narrow"/>
                <a:cs typeface="Arial Narrow"/>
              </a:rPr>
              <a:t> </a:t>
            </a:r>
            <a:r>
              <a:rPr lang="fr-CH" sz="4800" dirty="0" smtClean="0">
                <a:latin typeface="Arial Narrow"/>
                <a:cs typeface="Arial Narrow"/>
              </a:rPr>
              <a:t>Observation</a:t>
            </a:r>
            <a:r>
              <a:rPr lang="en-US" altLang="en-US" sz="4800" dirty="0">
                <a:latin typeface="Arial Narrow"/>
                <a:cs typeface="Arial Narrow"/>
              </a:rPr>
              <a:t/>
            </a:r>
            <a:br>
              <a:rPr lang="en-US" altLang="en-US" sz="4800" dirty="0">
                <a:latin typeface="Arial Narrow"/>
                <a:cs typeface="Arial Narrow"/>
              </a:rPr>
            </a:br>
            <a:r>
              <a:rPr lang="en-US" altLang="en-US" sz="4800" dirty="0">
                <a:latin typeface="Arial Narrow"/>
                <a:cs typeface="Arial Narrow"/>
              </a:rPr>
              <a:t/>
            </a:r>
            <a:br>
              <a:rPr lang="en-US" altLang="en-US" sz="4800" dirty="0">
                <a:latin typeface="Arial Narrow"/>
                <a:cs typeface="Arial Narrow"/>
              </a:rPr>
            </a:br>
            <a:r>
              <a:rPr lang="fr-CH" altLang="en-US" sz="3200" dirty="0" err="1" smtClean="0">
                <a:solidFill>
                  <a:srgbClr val="3595B7"/>
                </a:solidFill>
                <a:latin typeface="Arial Narrow"/>
                <a:cs typeface="Arial Narrow"/>
              </a:rPr>
              <a:t>Overview</a:t>
            </a:r>
            <a:r>
              <a:rPr lang="fr-CH" altLang="en-US" sz="3200" dirty="0" smtClean="0">
                <a:solidFill>
                  <a:srgbClr val="3595B7"/>
                </a:solidFill>
                <a:latin typeface="Arial Narrow"/>
                <a:cs typeface="Arial Narrow"/>
              </a:rPr>
              <a:t> of t</a:t>
            </a:r>
            <a:r>
              <a:rPr lang="fr-CH" sz="3200" dirty="0" smtClean="0">
                <a:solidFill>
                  <a:srgbClr val="3595B7"/>
                </a:solidFill>
                <a:latin typeface="Arial Narrow"/>
                <a:cs typeface="Arial Narrow"/>
              </a:rPr>
              <a:t>he GEO Water </a:t>
            </a:r>
            <a:r>
              <a:rPr lang="fr-CH" sz="3200" dirty="0" err="1">
                <a:solidFill>
                  <a:srgbClr val="3595B7"/>
                </a:solidFill>
                <a:latin typeface="Arial Narrow"/>
                <a:cs typeface="Arial Narrow"/>
              </a:rPr>
              <a:t>Activities</a:t>
            </a:r>
            <a:r>
              <a:rPr lang="en-US" altLang="en-US" sz="3200" dirty="0">
                <a:solidFill>
                  <a:srgbClr val="3595B7"/>
                </a:solidFill>
                <a:latin typeface="Arial Narrow"/>
                <a:cs typeface="Arial Narrow"/>
              </a:rPr>
              <a:t/>
            </a:r>
            <a:br>
              <a:rPr lang="en-US" altLang="en-US" sz="3200" dirty="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3200" dirty="0" smtClean="0">
                <a:solidFill>
                  <a:srgbClr val="3595B7"/>
                </a:solidFill>
                <a:latin typeface="Arial Narrow"/>
                <a:cs typeface="Arial Narrow"/>
              </a:rPr>
              <a:t/>
            </a:r>
            <a:br>
              <a:rPr lang="en-US" altLang="en-US" sz="3200" dirty="0" smtClean="0">
                <a:solidFill>
                  <a:srgbClr val="3595B7"/>
                </a:solidFill>
                <a:latin typeface="Arial Narrow"/>
                <a:cs typeface="Arial Narrow"/>
              </a:rPr>
            </a:br>
            <a:r>
              <a:rPr lang="en-US" altLang="en-US" sz="2400" dirty="0" smtClean="0">
                <a:latin typeface="Arial Narrow"/>
                <a:cs typeface="Arial Narrow"/>
              </a:rPr>
              <a:t>Vanessa </a:t>
            </a:r>
            <a:r>
              <a:rPr lang="en-US" altLang="en-US" sz="2400" dirty="0" err="1" smtClean="0">
                <a:latin typeface="Arial Narrow"/>
                <a:cs typeface="Arial Narrow"/>
              </a:rPr>
              <a:t>Aellen</a:t>
            </a:r>
            <a:r>
              <a:rPr lang="en-US" altLang="en-US" sz="2400" dirty="0" smtClean="0">
                <a:latin typeface="Arial Narrow"/>
                <a:cs typeface="Arial Narrow"/>
              </a:rPr>
              <a:t>	</a:t>
            </a:r>
            <a:br>
              <a:rPr lang="en-US" altLang="en-US" sz="2400" dirty="0" smtClean="0">
                <a:latin typeface="Arial Narrow"/>
                <a:cs typeface="Arial Narrow"/>
              </a:rPr>
            </a:br>
            <a:r>
              <a:rPr lang="en-US" altLang="en-US" sz="2400" dirty="0">
                <a:latin typeface="Arial Narrow"/>
                <a:cs typeface="Arial Narrow"/>
              </a:rPr>
              <a:t>T</a:t>
            </a:r>
            <a:r>
              <a:rPr lang="en-US" altLang="en-US" sz="2400" dirty="0" smtClean="0">
                <a:latin typeface="Arial Narrow"/>
                <a:cs typeface="Arial Narrow"/>
              </a:rPr>
              <a:t>echnical Expert for Water</a:t>
            </a:r>
            <a:br>
              <a:rPr lang="en-US" altLang="en-US" sz="2400" dirty="0" smtClean="0">
                <a:latin typeface="Arial Narrow"/>
                <a:cs typeface="Arial Narrow"/>
              </a:rPr>
            </a:br>
            <a:r>
              <a:rPr lang="en-US" altLang="en-US" sz="2400" dirty="0" smtClean="0">
                <a:latin typeface="Arial Narrow"/>
                <a:cs typeface="Arial Narrow"/>
              </a:rPr>
              <a:t>8 </a:t>
            </a:r>
            <a:r>
              <a:rPr lang="en-US" altLang="en-US" sz="2400" dirty="0" err="1" smtClean="0">
                <a:latin typeface="Arial Narrow"/>
                <a:cs typeface="Arial Narrow"/>
              </a:rPr>
              <a:t>nov.</a:t>
            </a:r>
            <a:r>
              <a:rPr lang="en-US" altLang="en-US" sz="2400" dirty="0" smtClean="0">
                <a:latin typeface="Arial Narrow"/>
                <a:cs typeface="Arial Narrow"/>
              </a:rPr>
              <a:t> 2016, </a:t>
            </a:r>
            <a:r>
              <a:rPr lang="en-US" sz="2400" dirty="0" smtClean="0">
                <a:latin typeface="Arial Narrow"/>
                <a:cs typeface="Arial Narrow"/>
              </a:rPr>
              <a:t>Saint </a:t>
            </a:r>
            <a:r>
              <a:rPr lang="en-US" sz="2400" dirty="0">
                <a:latin typeface="Arial Narrow"/>
                <a:cs typeface="Arial Narrow"/>
              </a:rPr>
              <a:t>Petersburg</a:t>
            </a:r>
            <a:endParaRPr lang="en-US" altLang="en-US" sz="2400" dirty="0">
              <a:latin typeface="Arial Narrow"/>
              <a:cs typeface="Arial Narrow"/>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Challenge for 2017	</a:t>
            </a:r>
            <a:endParaRPr lang="fr-FR" dirty="0"/>
          </a:p>
        </p:txBody>
      </p:sp>
      <p:sp>
        <p:nvSpPr>
          <p:cNvPr id="3" name="Espace réservé du contenu 2"/>
          <p:cNvSpPr>
            <a:spLocks noGrp="1"/>
          </p:cNvSpPr>
          <p:nvPr>
            <p:ph idx="1"/>
          </p:nvPr>
        </p:nvSpPr>
        <p:spPr/>
        <p:txBody>
          <a:bodyPr/>
          <a:lstStyle/>
          <a:p>
            <a:r>
              <a:rPr lang="en-AU" dirty="0" smtClean="0"/>
              <a:t>To better coordinate and collaborate</a:t>
            </a:r>
          </a:p>
          <a:p>
            <a:pPr lvl="1"/>
            <a:r>
              <a:rPr lang="en-AU" sz="2000" dirty="0" smtClean="0"/>
              <a:t>among the community activities and initiatives in water </a:t>
            </a:r>
          </a:p>
          <a:p>
            <a:pPr lvl="1"/>
            <a:r>
              <a:rPr lang="en-AU" sz="2000" dirty="0" smtClean="0"/>
              <a:t>to connect with other GEO initiatives (GEOGLAM, Energy, Health, Biodiversity, etc.) </a:t>
            </a:r>
          </a:p>
          <a:p>
            <a:pPr lvl="1"/>
            <a:r>
              <a:rPr lang="en-AU" sz="2000" dirty="0" smtClean="0"/>
              <a:t>to strengthen the collaboration between institutes, UN Agencies</a:t>
            </a:r>
            <a:r>
              <a:rPr lang="is-IS" sz="2000" dirty="0" smtClean="0"/>
              <a:t>…</a:t>
            </a:r>
            <a:endParaRPr lang="en-AU" sz="2000" dirty="0" smtClean="0"/>
          </a:p>
          <a:p>
            <a:pPr marL="457200" lvl="1" indent="0">
              <a:buNone/>
            </a:pPr>
            <a:endParaRPr lang="en-AU" sz="2000" dirty="0" smtClean="0"/>
          </a:p>
          <a:p>
            <a:r>
              <a:rPr lang="en-AU" dirty="0" smtClean="0"/>
              <a:t>To have a more effective/practical impact in society</a:t>
            </a:r>
          </a:p>
          <a:p>
            <a:pPr marL="0" indent="0">
              <a:buNone/>
            </a:pPr>
            <a:endParaRPr lang="en-AU" dirty="0" smtClean="0"/>
          </a:p>
          <a:p>
            <a:r>
              <a:rPr lang="en-AU" dirty="0" smtClean="0"/>
              <a:t>To define clearly the requirement and outcomes by establishing a group of users (</a:t>
            </a:r>
            <a:r>
              <a:rPr lang="en-AU" dirty="0" err="1" smtClean="0"/>
              <a:t>WaterLex</a:t>
            </a:r>
            <a:r>
              <a:rPr lang="en-AU" dirty="0" smtClean="0"/>
              <a:t>, CICR, NGO, UNESCO,</a:t>
            </a:r>
            <a:r>
              <a:rPr lang="is-IS" dirty="0" smtClean="0"/>
              <a:t>…</a:t>
            </a:r>
            <a:r>
              <a:rPr lang="en-AU" dirty="0" smtClean="0"/>
              <a:t>)</a:t>
            </a:r>
            <a:endParaRPr lang="en-AU" dirty="0"/>
          </a:p>
        </p:txBody>
      </p:sp>
      <p:sp>
        <p:nvSpPr>
          <p:cNvPr id="4" name="Rectangle 3"/>
          <p:cNvSpPr/>
          <p:nvPr/>
        </p:nvSpPr>
        <p:spPr>
          <a:xfrm>
            <a:off x="2286000" y="797511"/>
            <a:ext cx="4572000" cy="461665"/>
          </a:xfrm>
          <a:prstGeom prst="rect">
            <a:avLst/>
          </a:prstGeom>
        </p:spPr>
        <p:txBody>
          <a:bodyPr>
            <a:spAutoFit/>
          </a:bodyPr>
          <a:lstStyle/>
          <a:p>
            <a:endParaRPr lang="fr-FR" dirty="0"/>
          </a:p>
        </p:txBody>
      </p:sp>
    </p:spTree>
    <p:extLst>
      <p:ext uri="{BB962C8B-B14F-4D97-AF65-F5344CB8AC3E}">
        <p14:creationId xmlns:p14="http://schemas.microsoft.com/office/powerpoint/2010/main" val="40092672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2708920"/>
            <a:ext cx="4437433" cy="1200329"/>
          </a:xfrm>
          <a:prstGeom prst="rect">
            <a:avLst/>
          </a:prstGeom>
        </p:spPr>
        <p:txBody>
          <a:bodyPr wrap="none">
            <a:spAutoFit/>
          </a:bodyPr>
          <a:lstStyle/>
          <a:p>
            <a:r>
              <a:rPr lang="en-US" altLang="en-US" sz="7200" b="1" kern="0" dirty="0" smtClean="0">
                <a:solidFill>
                  <a:srgbClr val="005FAA"/>
                </a:solidFill>
                <a:latin typeface="Arial Narrow"/>
                <a:cs typeface="Arial Narrow"/>
              </a:rPr>
              <a:t>Thank you !</a:t>
            </a:r>
            <a:endParaRPr lang="en-US" sz="7200" dirty="0"/>
          </a:p>
        </p:txBody>
      </p:sp>
      <p:sp>
        <p:nvSpPr>
          <p:cNvPr id="5" name="Text Placeholder 2"/>
          <p:cNvSpPr txBox="1">
            <a:spLocks/>
          </p:cNvSpPr>
          <p:nvPr/>
        </p:nvSpPr>
        <p:spPr>
          <a:xfrm>
            <a:off x="539552" y="4077072"/>
            <a:ext cx="7918648" cy="2232248"/>
          </a:xfrm>
          <a:prstGeom prst="rect">
            <a:avLst/>
          </a:prstGeom>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altLang="ja-JP" i="1" dirty="0" smtClean="0">
                <a:solidFill>
                  <a:srgbClr val="0070C0"/>
                </a:solidFill>
                <a:ea typeface="宋体" pitchFamily="2" charset="-122"/>
                <a:hlinkClick r:id="rId2"/>
              </a:rPr>
              <a:t>www.earthobservations.org</a:t>
            </a:r>
            <a:r>
              <a:rPr lang="en-US" altLang="ja-JP" i="1" dirty="0" smtClean="0">
                <a:solidFill>
                  <a:srgbClr val="0070C0"/>
                </a:solidFill>
                <a:ea typeface="宋体" pitchFamily="2" charset="-122"/>
              </a:rPr>
              <a:t>  </a:t>
            </a:r>
          </a:p>
          <a:p>
            <a:pPr marL="0" indent="0">
              <a:buNone/>
            </a:pPr>
            <a:endParaRPr lang="en-US" altLang="ja-JP" sz="1000" i="1" dirty="0" smtClean="0">
              <a:solidFill>
                <a:srgbClr val="0070C0"/>
              </a:solidFill>
              <a:ea typeface="宋体" pitchFamily="2" charset="-122"/>
            </a:endParaRPr>
          </a:p>
          <a:p>
            <a:pPr marL="0" indent="0">
              <a:buNone/>
            </a:pPr>
            <a:r>
              <a:rPr lang="en-US" altLang="ja-JP" i="1" dirty="0" smtClean="0">
                <a:solidFill>
                  <a:srgbClr val="0070C0"/>
                </a:solidFill>
                <a:ea typeface="宋体" pitchFamily="2" charset="-122"/>
              </a:rPr>
              <a:t>	</a:t>
            </a:r>
            <a:r>
              <a:rPr lang="en-US" altLang="ja-JP" i="1" dirty="0" err="1" smtClean="0">
                <a:solidFill>
                  <a:srgbClr val="0070C0"/>
                </a:solidFill>
                <a:ea typeface="宋体" pitchFamily="2" charset="-122"/>
              </a:rPr>
              <a:t>vaellen</a:t>
            </a:r>
            <a:r>
              <a:rPr lang="en-US" altLang="ja-JP" i="1" dirty="0" err="1">
                <a:solidFill>
                  <a:srgbClr val="0070C0"/>
                </a:solidFill>
                <a:ea typeface="宋体" pitchFamily="2" charset="-122"/>
              </a:rPr>
              <a:t>@</a:t>
            </a:r>
            <a:r>
              <a:rPr lang="en-US" altLang="ja-JP" i="1" dirty="0" err="1" smtClean="0">
                <a:solidFill>
                  <a:srgbClr val="0070C0"/>
                </a:solidFill>
                <a:ea typeface="宋体" pitchFamily="2" charset="-122"/>
              </a:rPr>
              <a:t>geosec.org</a:t>
            </a:r>
            <a:endParaRPr lang="en-US" altLang="ja-JP" i="1" dirty="0" smtClean="0">
              <a:solidFill>
                <a:srgbClr val="0070C0"/>
              </a:solidFill>
              <a:ea typeface="宋体" pitchFamily="2" charset="-122"/>
            </a:endParaRPr>
          </a:p>
          <a:p>
            <a:pPr marL="0" indent="0">
              <a:buNone/>
            </a:pPr>
            <a:endParaRPr lang="en-US" altLang="ja-JP" sz="1000" i="1" dirty="0" smtClean="0">
              <a:solidFill>
                <a:srgbClr val="0070C0"/>
              </a:solidFill>
              <a:ea typeface="宋体" pitchFamily="2" charset="-122"/>
            </a:endParaRPr>
          </a:p>
          <a:p>
            <a:pPr marL="0" indent="0">
              <a:buNone/>
            </a:pPr>
            <a:r>
              <a:rPr lang="en-US" altLang="ja-JP" i="1" dirty="0" smtClean="0">
                <a:solidFill>
                  <a:srgbClr val="0070C0"/>
                </a:solidFill>
                <a:ea typeface="宋体" pitchFamily="2" charset="-122"/>
              </a:rPr>
              <a:t>	@geosec2025</a:t>
            </a:r>
          </a:p>
          <a:p>
            <a:pPr marL="0" indent="0">
              <a:buNone/>
            </a:pPr>
            <a:endParaRPr lang="en-US" altLang="ja-JP" sz="1000" i="1" dirty="0" smtClean="0">
              <a:solidFill>
                <a:srgbClr val="0070C0"/>
              </a:solidFill>
              <a:ea typeface="宋体" pitchFamily="2" charset="-122"/>
            </a:endParaRPr>
          </a:p>
          <a:p>
            <a:pPr marL="0" indent="0">
              <a:buNone/>
            </a:pPr>
            <a:r>
              <a:rPr lang="en-US" altLang="ja-JP" i="1" dirty="0" smtClean="0">
                <a:solidFill>
                  <a:srgbClr val="0070C0"/>
                </a:solidFill>
                <a:ea typeface="宋体" pitchFamily="2" charset="-122"/>
              </a:rPr>
              <a:t>	Group </a:t>
            </a:r>
            <a:r>
              <a:rPr lang="en-US" altLang="ja-JP" i="1" dirty="0">
                <a:solidFill>
                  <a:srgbClr val="0070C0"/>
                </a:solidFill>
                <a:ea typeface="宋体" pitchFamily="2" charset="-122"/>
              </a:rPr>
              <a:t>on Earth </a:t>
            </a:r>
            <a:r>
              <a:rPr lang="en-US" altLang="ja-JP" i="1" dirty="0" smtClean="0">
                <a:solidFill>
                  <a:srgbClr val="0070C0"/>
                </a:solidFill>
                <a:ea typeface="宋体" pitchFamily="2" charset="-122"/>
              </a:rPr>
              <a:t>Observations</a:t>
            </a:r>
            <a:r>
              <a:rPr lang="en-US" altLang="ja-JP" i="1" dirty="0">
                <a:solidFill>
                  <a:srgbClr val="0070C0"/>
                </a:solidFill>
                <a:ea typeface="宋体" pitchFamily="2" charset="-122"/>
              </a:rPr>
              <a:t/>
            </a:r>
            <a:br>
              <a:rPr lang="en-US" altLang="ja-JP" i="1" dirty="0">
                <a:solidFill>
                  <a:srgbClr val="0070C0"/>
                </a:solidFill>
                <a:ea typeface="宋体" pitchFamily="2" charset="-122"/>
              </a:rPr>
            </a:br>
            <a:endParaRPr lang="en-US" kern="0" dirty="0"/>
          </a:p>
        </p:txBody>
      </p:sp>
      <p:pic>
        <p:nvPicPr>
          <p:cNvPr id="4" name="Image 3"/>
          <p:cNvPicPr>
            <a:picLocks noChangeAspect="1"/>
          </p:cNvPicPr>
          <p:nvPr/>
        </p:nvPicPr>
        <p:blipFill>
          <a:blip r:embed="rId3"/>
          <a:stretch>
            <a:fillRect/>
          </a:stretch>
        </p:blipFill>
        <p:spPr>
          <a:xfrm>
            <a:off x="539552" y="4725144"/>
            <a:ext cx="533400" cy="533400"/>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5301208"/>
            <a:ext cx="533400" cy="53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877272"/>
            <a:ext cx="533400" cy="52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261777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8 </a:t>
            </a:r>
            <a:r>
              <a:rPr lang="fr-CH" dirty="0" err="1" smtClean="0"/>
              <a:t>Societal</a:t>
            </a:r>
            <a:r>
              <a:rPr lang="fr-CH" dirty="0" smtClean="0"/>
              <a:t> </a:t>
            </a:r>
            <a:r>
              <a:rPr lang="fr-CH" dirty="0" err="1" smtClean="0"/>
              <a:t>Benefit</a:t>
            </a:r>
            <a:r>
              <a:rPr lang="fr-CH" dirty="0" smtClean="0"/>
              <a:t> Areas</a:t>
            </a:r>
            <a:endParaRPr lang="en-US" dirty="0"/>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476" t="22755" r="22501" b="12177"/>
          <a:stretch>
            <a:fillRect/>
          </a:stretch>
        </p:blipFill>
        <p:spPr bwMode="auto">
          <a:xfrm>
            <a:off x="1455842" y="2057400"/>
            <a:ext cx="6206048" cy="463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88" y="3966938"/>
            <a:ext cx="1642917" cy="566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1722" y="5585155"/>
            <a:ext cx="1076870" cy="441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01587" y="6226099"/>
            <a:ext cx="1946650" cy="4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05738" y="5745377"/>
            <a:ext cx="1877619" cy="524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5591" y="4249998"/>
            <a:ext cx="1988067" cy="4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b="26199"/>
          <a:stretch>
            <a:fillRect/>
          </a:stretch>
        </p:blipFill>
        <p:spPr bwMode="auto">
          <a:xfrm>
            <a:off x="5705737" y="2845512"/>
            <a:ext cx="1573887" cy="24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62446" y="2057400"/>
            <a:ext cx="2043291" cy="51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49147" y="2578942"/>
            <a:ext cx="1422020" cy="497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Oval 24"/>
          <p:cNvSpPr/>
          <p:nvPr/>
        </p:nvSpPr>
        <p:spPr>
          <a:xfrm rot="1398599">
            <a:off x="1605047" y="2289344"/>
            <a:ext cx="2319627" cy="142095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060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686800" cy="762000"/>
          </a:xfrm>
        </p:spPr>
        <p:txBody>
          <a:bodyPr/>
          <a:lstStyle/>
          <a:p>
            <a:r>
              <a:rPr lang="fr-CH" dirty="0" smtClean="0"/>
              <a:t>Water-SBA links to </a:t>
            </a:r>
            <a:r>
              <a:rPr lang="fr-CH" dirty="0" err="1" smtClean="0"/>
              <a:t>other</a:t>
            </a:r>
            <a:r>
              <a:rPr lang="fr-CH" dirty="0" smtClean="0"/>
              <a:t> </a:t>
            </a:r>
            <a:r>
              <a:rPr lang="fr-CH" dirty="0" err="1" smtClean="0"/>
              <a:t>SBAs</a:t>
            </a: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25476" t="22755" r="22501" b="12177"/>
          <a:stretch>
            <a:fillRect/>
          </a:stretch>
        </p:blipFill>
        <p:spPr bwMode="auto">
          <a:xfrm>
            <a:off x="1455843" y="2055594"/>
            <a:ext cx="6206048" cy="463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b="26199"/>
          <a:stretch>
            <a:fillRect/>
          </a:stretch>
        </p:blipFill>
        <p:spPr bwMode="auto">
          <a:xfrm>
            <a:off x="5705737" y="2791980"/>
            <a:ext cx="1573887" cy="244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271167" y="3195651"/>
            <a:ext cx="2379257" cy="23189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Arc 74"/>
          <p:cNvSpPr/>
          <p:nvPr/>
        </p:nvSpPr>
        <p:spPr>
          <a:xfrm rot="385153" flipV="1">
            <a:off x="3256886" y="2472620"/>
            <a:ext cx="1091262" cy="1071682"/>
          </a:xfrm>
          <a:prstGeom prst="arc">
            <a:avLst>
              <a:gd name="adj1" fmla="val 15249322"/>
              <a:gd name="adj2" fmla="val 2105781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rot="951235" flipV="1">
            <a:off x="3022318" y="1614042"/>
            <a:ext cx="2669632" cy="2138265"/>
          </a:xfrm>
          <a:prstGeom prst="arc">
            <a:avLst>
              <a:gd name="adj1" fmla="val 14592821"/>
              <a:gd name="adj2" fmla="val 19998200"/>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8" name="Arc 77"/>
          <p:cNvSpPr/>
          <p:nvPr/>
        </p:nvSpPr>
        <p:spPr>
          <a:xfrm rot="1948320" flipV="1">
            <a:off x="2888571" y="2213582"/>
            <a:ext cx="3503276" cy="1865811"/>
          </a:xfrm>
          <a:prstGeom prst="arc">
            <a:avLst>
              <a:gd name="adj1" fmla="val 13927015"/>
              <a:gd name="adj2" fmla="val 20507568"/>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Rectangle 88"/>
          <p:cNvSpPr/>
          <p:nvPr/>
        </p:nvSpPr>
        <p:spPr>
          <a:xfrm>
            <a:off x="3915090" y="2173441"/>
            <a:ext cx="1266508"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6324599" y="4180831"/>
            <a:ext cx="1091410"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705737" y="5753634"/>
            <a:ext cx="1091410"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3866733" y="6185052"/>
            <a:ext cx="1314865"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032238" y="5642156"/>
            <a:ext cx="1091410"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584979" y="4180831"/>
            <a:ext cx="1091410"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705736" y="2656753"/>
            <a:ext cx="1573887"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190999" y="2553234"/>
            <a:ext cx="574596"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5223767" y="3008462"/>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5669039" y="4067900"/>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5223767" y="5147978"/>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155995" y="5560828"/>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3122200" y="5147978"/>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2661567" y="4067900"/>
            <a:ext cx="609600" cy="605656"/>
          </a:xfrm>
          <a:prstGeom prst="ellipse">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2179757" y="2683176"/>
            <a:ext cx="1091410" cy="379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2130684" y="2116558"/>
            <a:ext cx="1386448" cy="566618"/>
            <a:chOff x="2468421" y="81677"/>
            <a:chExt cx="1386448" cy="566618"/>
          </a:xfrm>
        </p:grpSpPr>
        <p:sp>
          <p:nvSpPr>
            <p:cNvPr id="87" name="Rectangle 86"/>
            <p:cNvSpPr/>
            <p:nvPr/>
          </p:nvSpPr>
          <p:spPr>
            <a:xfrm>
              <a:off x="2468421" y="81677"/>
              <a:ext cx="1386448" cy="566618"/>
            </a:xfrm>
            <a:prstGeom prst="rect">
              <a:avLst/>
            </a:prstGeom>
            <a:blipFill rotWithShape="0">
              <a:blip r:embed="rId5"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8" name="Rectangle 87"/>
            <p:cNvSpPr/>
            <p:nvPr/>
          </p:nvSpPr>
          <p:spPr>
            <a:xfrm>
              <a:off x="2468421" y="81677"/>
              <a:ext cx="1386448" cy="566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fr-CH" sz="3600" kern="1200" dirty="0" smtClean="0"/>
                <a:t> </a:t>
              </a:r>
              <a:endParaRPr lang="en-US" sz="3600" kern="1200" dirty="0"/>
            </a:p>
          </p:txBody>
        </p:sp>
      </p:grpSp>
      <p:sp>
        <p:nvSpPr>
          <p:cNvPr id="79" name="Rectangle 78"/>
          <p:cNvSpPr/>
          <p:nvPr/>
        </p:nvSpPr>
        <p:spPr>
          <a:xfrm>
            <a:off x="5265934" y="2294190"/>
            <a:ext cx="1040830" cy="440819"/>
          </a:xfrm>
          <a:prstGeom prst="rect">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80" name="Group 79"/>
          <p:cNvGrpSpPr/>
          <p:nvPr/>
        </p:nvGrpSpPr>
        <p:grpSpPr>
          <a:xfrm>
            <a:off x="5975319" y="3027115"/>
            <a:ext cx="1484468" cy="606673"/>
            <a:chOff x="3624107" y="440060"/>
            <a:chExt cx="1484468" cy="606673"/>
          </a:xfrm>
        </p:grpSpPr>
        <p:sp>
          <p:nvSpPr>
            <p:cNvPr id="81" name="Rectangle 80"/>
            <p:cNvSpPr/>
            <p:nvPr/>
          </p:nvSpPr>
          <p:spPr>
            <a:xfrm>
              <a:off x="3624107" y="440060"/>
              <a:ext cx="1484468" cy="606673"/>
            </a:xfrm>
            <a:prstGeom prst="rect">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2" name="Rectangle 81"/>
            <p:cNvSpPr/>
            <p:nvPr/>
          </p:nvSpPr>
          <p:spPr>
            <a:xfrm>
              <a:off x="3624107" y="440060"/>
              <a:ext cx="1484468" cy="6066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fr-CH" sz="2600" kern="1200" dirty="0" smtClean="0"/>
                <a:t> </a:t>
              </a:r>
              <a:endParaRPr lang="en-US" sz="2600" kern="1200" dirty="0"/>
            </a:p>
          </p:txBody>
        </p:sp>
      </p:grpSp>
      <p:grpSp>
        <p:nvGrpSpPr>
          <p:cNvPr id="83" name="Group 82"/>
          <p:cNvGrpSpPr/>
          <p:nvPr/>
        </p:nvGrpSpPr>
        <p:grpSpPr>
          <a:xfrm>
            <a:off x="3574223" y="1742169"/>
            <a:ext cx="1660825" cy="370246"/>
            <a:chOff x="228604" y="0"/>
            <a:chExt cx="1660825" cy="370246"/>
          </a:xfrm>
        </p:grpSpPr>
        <p:sp>
          <p:nvSpPr>
            <p:cNvPr id="84" name="Rectangle 83"/>
            <p:cNvSpPr/>
            <p:nvPr/>
          </p:nvSpPr>
          <p:spPr>
            <a:xfrm>
              <a:off x="228604" y="0"/>
              <a:ext cx="1660825" cy="370246"/>
            </a:xfrm>
            <a:prstGeom prst="rect">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5" name="Rectangle 84"/>
            <p:cNvSpPr/>
            <p:nvPr/>
          </p:nvSpPr>
          <p:spPr>
            <a:xfrm>
              <a:off x="228604" y="0"/>
              <a:ext cx="1660825" cy="3702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CH" sz="2200" kern="1200" dirty="0" smtClean="0"/>
                <a:t> </a:t>
              </a:r>
              <a:endParaRPr lang="en-US" sz="2200" kern="1200" dirty="0"/>
            </a:p>
          </p:txBody>
        </p:sp>
      </p:grpSp>
      <p:grpSp>
        <p:nvGrpSpPr>
          <p:cNvPr id="118" name="Group 117"/>
          <p:cNvGrpSpPr/>
          <p:nvPr/>
        </p:nvGrpSpPr>
        <p:grpSpPr>
          <a:xfrm>
            <a:off x="1305311" y="2939428"/>
            <a:ext cx="1068585" cy="476268"/>
            <a:chOff x="3886452" y="2494768"/>
            <a:chExt cx="1068585" cy="476268"/>
          </a:xfrm>
          <a:noFill/>
        </p:grpSpPr>
        <p:sp>
          <p:nvSpPr>
            <p:cNvPr id="119" name="Rectangle 118"/>
            <p:cNvSpPr/>
            <p:nvPr/>
          </p:nvSpPr>
          <p:spPr>
            <a:xfrm>
              <a:off x="3886452" y="2494768"/>
              <a:ext cx="1068585" cy="476268"/>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0" name="Rectangle 119"/>
            <p:cNvSpPr/>
            <p:nvPr/>
          </p:nvSpPr>
          <p:spPr>
            <a:xfrm>
              <a:off x="3886452" y="2494768"/>
              <a:ext cx="1068585" cy="47626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dirty="0" smtClean="0">
                  <a:solidFill>
                    <a:schemeClr val="accent2"/>
                  </a:solidFill>
                </a:rPr>
                <a:t>GEOCRI</a:t>
              </a:r>
              <a:endParaRPr lang="en-US" sz="2000" kern="1200" dirty="0">
                <a:solidFill>
                  <a:schemeClr val="accent2"/>
                </a:solidFill>
              </a:endParaRPr>
            </a:p>
          </p:txBody>
        </p:sp>
      </p:grpSp>
      <p:sp>
        <p:nvSpPr>
          <p:cNvPr id="121" name="Arc 120"/>
          <p:cNvSpPr/>
          <p:nvPr/>
        </p:nvSpPr>
        <p:spPr>
          <a:xfrm rot="4114647">
            <a:off x="1379928" y="3091447"/>
            <a:ext cx="2892922" cy="1803349"/>
          </a:xfrm>
          <a:prstGeom prst="arc">
            <a:avLst>
              <a:gd name="adj1" fmla="val 15528310"/>
              <a:gd name="adj2" fmla="val 20874375"/>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p:cNvSpPr/>
          <p:nvPr/>
        </p:nvSpPr>
        <p:spPr>
          <a:xfrm rot="3318142" flipV="1">
            <a:off x="2059910" y="2259263"/>
            <a:ext cx="5149273" cy="1997754"/>
          </a:xfrm>
          <a:prstGeom prst="arc">
            <a:avLst>
              <a:gd name="adj1" fmla="val 14925261"/>
              <a:gd name="adj2" fmla="val 20573089"/>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Arc 122"/>
          <p:cNvSpPr/>
          <p:nvPr/>
        </p:nvSpPr>
        <p:spPr>
          <a:xfrm rot="4061692">
            <a:off x="2004036" y="4538370"/>
            <a:ext cx="3845172" cy="498409"/>
          </a:xfrm>
          <a:prstGeom prst="arc">
            <a:avLst>
              <a:gd name="adj1" fmla="val 11285471"/>
              <a:gd name="adj2" fmla="val 20849726"/>
            </a:avLst>
          </a:prstGeom>
          <a:ln>
            <a:solidFill>
              <a:srgbClr val="025CBE"/>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Arc 123"/>
          <p:cNvSpPr/>
          <p:nvPr/>
        </p:nvSpPr>
        <p:spPr>
          <a:xfrm rot="4061692">
            <a:off x="1867388" y="2570995"/>
            <a:ext cx="1618003" cy="1859153"/>
          </a:xfrm>
          <a:prstGeom prst="arc">
            <a:avLst>
              <a:gd name="adj1" fmla="val 17525872"/>
              <a:gd name="adj2" fmla="val 20849726"/>
            </a:avLst>
          </a:prstGeom>
          <a:ln>
            <a:solidFill>
              <a:srgbClr val="025CBE"/>
            </a:solidFill>
            <a:prstDash val="dashDot"/>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6" name="Straight Arrow Connector 125"/>
          <p:cNvCxnSpPr/>
          <p:nvPr/>
        </p:nvCxnSpPr>
        <p:spPr>
          <a:xfrm flipV="1">
            <a:off x="4478297" y="2133600"/>
            <a:ext cx="0" cy="471271"/>
          </a:xfrm>
          <a:prstGeom prst="straightConnector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4724400" y="2542453"/>
            <a:ext cx="457198" cy="228600"/>
          </a:xfrm>
          <a:prstGeom prst="straightConnector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3657600" y="2553234"/>
            <a:ext cx="533399" cy="238746"/>
          </a:xfrm>
          <a:prstGeom prst="straightConnector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2966367" y="2705635"/>
            <a:ext cx="259015" cy="440853"/>
          </a:xfrm>
          <a:prstGeom prst="straightConnector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2438400" y="3195651"/>
            <a:ext cx="685248" cy="81717"/>
          </a:xfrm>
          <a:prstGeom prst="straightConnector1">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Image 51" descr="Geoglam_Logo_GEO_small.jpg"/>
          <p:cNvPicPr>
            <a:picLocks noChangeAspect="1"/>
          </p:cNvPicPr>
          <p:nvPr/>
        </p:nvPicPr>
        <p:blipFill>
          <a:blip r:embed="rId9" cstate="print"/>
          <a:stretch>
            <a:fillRect/>
          </a:stretch>
        </p:blipFill>
        <p:spPr>
          <a:xfrm>
            <a:off x="5867400" y="5562600"/>
            <a:ext cx="1511808" cy="463296"/>
          </a:xfrm>
          <a:prstGeom prst="rect">
            <a:avLst/>
          </a:prstGeom>
        </p:spPr>
      </p:pic>
      <p:grpSp>
        <p:nvGrpSpPr>
          <p:cNvPr id="58" name="Groupe 57"/>
          <p:cNvGrpSpPr/>
          <p:nvPr/>
        </p:nvGrpSpPr>
        <p:grpSpPr>
          <a:xfrm>
            <a:off x="163361" y="2309607"/>
            <a:ext cx="4668617" cy="4688159"/>
            <a:chOff x="163361" y="2309607"/>
            <a:chExt cx="4668617" cy="4688159"/>
          </a:xfrm>
        </p:grpSpPr>
        <p:grpSp>
          <p:nvGrpSpPr>
            <p:cNvPr id="114" name="Group 113"/>
            <p:cNvGrpSpPr/>
            <p:nvPr/>
          </p:nvGrpSpPr>
          <p:grpSpPr>
            <a:xfrm>
              <a:off x="248148" y="5273524"/>
              <a:ext cx="1352052" cy="593876"/>
              <a:chOff x="3488316" y="10666"/>
              <a:chExt cx="1352052" cy="593876"/>
            </a:xfrm>
          </p:grpSpPr>
          <p:sp>
            <p:nvSpPr>
              <p:cNvPr id="115" name="Rectangle 114"/>
              <p:cNvSpPr/>
              <p:nvPr/>
            </p:nvSpPr>
            <p:spPr>
              <a:xfrm>
                <a:off x="3488316" y="10666"/>
                <a:ext cx="1352052" cy="593876"/>
              </a:xfrm>
              <a:prstGeom prst="rect">
                <a:avLst/>
              </a:prstGeom>
              <a:blipFill rotWithShape="0">
                <a:blip r:embed="rId10"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6" name="Rectangle 115"/>
              <p:cNvSpPr/>
              <p:nvPr/>
            </p:nvSpPr>
            <p:spPr>
              <a:xfrm>
                <a:off x="3488316" y="10666"/>
                <a:ext cx="1352052" cy="5938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CH" sz="2000" kern="1200" dirty="0" smtClean="0"/>
                  <a:t> </a:t>
                </a:r>
                <a:endParaRPr lang="en-US" sz="2000" kern="1200" dirty="0"/>
              </a:p>
            </p:txBody>
          </p:sp>
        </p:grpSp>
        <p:pic>
          <p:nvPicPr>
            <p:cNvPr id="512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3361" y="4336521"/>
              <a:ext cx="1208239" cy="768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3" name="Arc 52"/>
            <p:cNvSpPr/>
            <p:nvPr/>
          </p:nvSpPr>
          <p:spPr>
            <a:xfrm rot="9978061" flipV="1">
              <a:off x="1183341" y="3541160"/>
              <a:ext cx="3296068" cy="1580101"/>
            </a:xfrm>
            <a:prstGeom prst="arc">
              <a:avLst>
                <a:gd name="adj1" fmla="val 13957725"/>
                <a:gd name="adj2" fmla="val 21237830"/>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8348296" flipV="1">
              <a:off x="1088850" y="3833057"/>
              <a:ext cx="3743128" cy="1729836"/>
            </a:xfrm>
            <a:prstGeom prst="arc">
              <a:avLst>
                <a:gd name="adj1" fmla="val 12992745"/>
                <a:gd name="adj2" fmla="val 20623196"/>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Arc 54"/>
            <p:cNvSpPr/>
            <p:nvPr/>
          </p:nvSpPr>
          <p:spPr>
            <a:xfrm rot="7745972" flipV="1">
              <a:off x="880976" y="3865840"/>
              <a:ext cx="4688159" cy="1575694"/>
            </a:xfrm>
            <a:prstGeom prst="arc">
              <a:avLst>
                <a:gd name="adj1" fmla="val 13146996"/>
                <a:gd name="adj2" fmla="val 21040564"/>
              </a:avLst>
            </a:prstGeom>
            <a:ln>
              <a:solidFill>
                <a:srgbClr val="025CBE"/>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7" name="ZoneTexte 56"/>
          <p:cNvSpPr txBox="1"/>
          <p:nvPr/>
        </p:nvSpPr>
        <p:spPr>
          <a:xfrm>
            <a:off x="990600" y="6260068"/>
            <a:ext cx="5852884" cy="369332"/>
          </a:xfrm>
          <a:prstGeom prst="rect">
            <a:avLst/>
          </a:prstGeom>
          <a:noFill/>
        </p:spPr>
        <p:txBody>
          <a:bodyPr wrap="none" rtlCol="0">
            <a:spAutoFit/>
          </a:bodyPr>
          <a:lstStyle/>
          <a:p>
            <a:r>
              <a:rPr lang="en-US" b="1" dirty="0" err="1">
                <a:solidFill>
                  <a:srgbClr val="025CBE"/>
                </a:solidFill>
              </a:rPr>
              <a:t>AfWCCI</a:t>
            </a:r>
            <a:r>
              <a:rPr lang="en-US" b="1" dirty="0">
                <a:solidFill>
                  <a:srgbClr val="025CBE"/>
                </a:solidFill>
              </a:rPr>
              <a:t>: African Water Cycle Coordination Initiative</a:t>
            </a:r>
          </a:p>
        </p:txBody>
      </p:sp>
    </p:spTree>
    <p:extLst>
      <p:ext uri="{BB962C8B-B14F-4D97-AF65-F5344CB8AC3E}">
        <p14:creationId xmlns:p14="http://schemas.microsoft.com/office/powerpoint/2010/main" val="1319177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5" grpId="0" animBg="1"/>
      <p:bldP spid="77" grpId="0" animBg="1"/>
      <p:bldP spid="78" grpId="0" animBg="1"/>
      <p:bldP spid="89" grpId="0" animBg="1"/>
      <p:bldP spid="90" grpId="0" animBg="1"/>
      <p:bldP spid="91" grpId="0" animBg="1"/>
      <p:bldP spid="92" grpId="0" animBg="1"/>
      <p:bldP spid="93" grpId="0" animBg="1"/>
      <p:bldP spid="94" grpId="0" animBg="1"/>
      <p:bldP spid="96" grpId="0" animBg="1"/>
      <p:bldP spid="99" grpId="0" animBg="1"/>
      <p:bldP spid="100" grpId="0" animBg="1"/>
      <p:bldP spid="101" grpId="0" animBg="1"/>
      <p:bldP spid="102" grpId="0" animBg="1"/>
      <p:bldP spid="103" grpId="0" animBg="1"/>
      <p:bldP spid="104" grpId="0" animBg="1"/>
      <p:bldP spid="105" grpId="0" animBg="1"/>
      <p:bldP spid="107" grpId="0" animBg="1"/>
      <p:bldP spid="121" grpId="0" animBg="1"/>
      <p:bldP spid="122" grpId="0" animBg="1"/>
      <p:bldP spid="123" grpId="0" animBg="1"/>
      <p:bldP spid="124" grpId="0" animBg="1"/>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Objectives of the Water SBA</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Improving water resource management through better understanding of the water cycle</a:t>
            </a:r>
            <a:endParaRPr lang="en-US" sz="2800" dirty="0">
              <a:solidFill>
                <a:srgbClr val="FF0000"/>
              </a:solidFill>
            </a:endParaRPr>
          </a:p>
          <a:p>
            <a:pPr>
              <a:buFont typeface="Arial" panose="020B0604020202020204" pitchFamily="34" charset="0"/>
              <a:buChar char="•"/>
            </a:pPr>
            <a:r>
              <a:rPr lang="en-US" sz="2800" dirty="0"/>
              <a:t>Water-related issues addressed by GEOSS</a:t>
            </a:r>
          </a:p>
          <a:p>
            <a:pPr lvl="1">
              <a:buFont typeface="Arial" panose="020B0604020202020204" pitchFamily="34" charset="0"/>
              <a:buChar char="•"/>
            </a:pPr>
            <a:r>
              <a:rPr lang="en-US" dirty="0"/>
              <a:t>Precipitation; soil moisture; </a:t>
            </a:r>
          </a:p>
          <a:p>
            <a:pPr lvl="1">
              <a:buFont typeface="Arial" panose="020B0604020202020204" pitchFamily="34" charset="0"/>
              <a:buChar char="•"/>
            </a:pPr>
            <a:r>
              <a:rPr lang="en-US" dirty="0"/>
              <a:t>Groundwater; </a:t>
            </a:r>
          </a:p>
          <a:p>
            <a:pPr lvl="1">
              <a:buFont typeface="Arial" panose="020B0604020202020204" pitchFamily="34" charset="0"/>
              <a:buChar char="•"/>
            </a:pPr>
            <a:r>
              <a:rPr lang="en-US" dirty="0"/>
              <a:t>Lake &amp; reservoir levels; streamflow; </a:t>
            </a:r>
          </a:p>
          <a:p>
            <a:pPr lvl="1">
              <a:buFont typeface="Arial" panose="020B0604020202020204" pitchFamily="34" charset="0"/>
              <a:buChar char="•"/>
            </a:pPr>
            <a:r>
              <a:rPr lang="en-US" dirty="0"/>
              <a:t>Snow cover; glaciers and ice; </a:t>
            </a:r>
          </a:p>
          <a:p>
            <a:pPr lvl="1">
              <a:buFont typeface="Arial" panose="020B0604020202020204" pitchFamily="34" charset="0"/>
              <a:buChar char="•"/>
            </a:pPr>
            <a:r>
              <a:rPr lang="en-US" dirty="0"/>
              <a:t>Evaporation &amp; transpiration; </a:t>
            </a:r>
          </a:p>
          <a:p>
            <a:pPr lvl="1">
              <a:buFont typeface="Arial" panose="020B0604020202020204" pitchFamily="34" charset="0"/>
              <a:buChar char="•"/>
            </a:pPr>
            <a:r>
              <a:rPr lang="en-US" dirty="0"/>
              <a:t>Water quality &amp; water use. </a:t>
            </a:r>
          </a:p>
        </p:txBody>
      </p:sp>
    </p:spTree>
    <p:extLst>
      <p:ext uri="{BB962C8B-B14F-4D97-AF65-F5344CB8AC3E}">
        <p14:creationId xmlns:p14="http://schemas.microsoft.com/office/powerpoint/2010/main" val="16843755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Water tasks restructuring (1/</a:t>
            </a:r>
            <a:r>
              <a:rPr lang="fr-CH" dirty="0"/>
              <a:t>2</a:t>
            </a:r>
            <a:r>
              <a:rPr lang="fr-CH" dirty="0" smtClean="0"/>
              <a:t>)</a:t>
            </a:r>
            <a:endParaRPr lang="en-US" dirty="0"/>
          </a:p>
        </p:txBody>
      </p:sp>
      <p:sp>
        <p:nvSpPr>
          <p:cNvPr id="5" name="Content Placeholder 3"/>
          <p:cNvSpPr txBox="1">
            <a:spLocks/>
          </p:cNvSpPr>
          <p:nvPr/>
        </p:nvSpPr>
        <p:spPr>
          <a:xfrm>
            <a:off x="0" y="2060848"/>
            <a:ext cx="5215880" cy="4256733"/>
          </a:xfrm>
          <a:prstGeom prst="rect">
            <a:avLst/>
          </a:prstGeom>
          <a:noFill/>
          <a:ln>
            <a:noFill/>
          </a:ln>
        </p:spPr>
        <p:txBody>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CA-11: Soil Moisture </a:t>
            </a:r>
            <a:r>
              <a:rPr lang="nl-NL" sz="1600" b="0" i="1" dirty="0" smtClean="0">
                <a:solidFill>
                  <a:schemeClr val="bg2">
                    <a:lumMod val="75000"/>
                  </a:schemeClr>
                </a:solidFill>
                <a:latin typeface="Calibri"/>
              </a:rPr>
              <a:t>(P-. </a:t>
            </a:r>
            <a:r>
              <a:rPr lang="nl-NL" sz="1600" b="0" i="1" dirty="0">
                <a:solidFill>
                  <a:schemeClr val="bg2">
                    <a:lumMod val="75000"/>
                  </a:schemeClr>
                </a:solidFill>
                <a:latin typeface="Calibri"/>
              </a:rPr>
              <a:t>Van </a:t>
            </a:r>
            <a:r>
              <a:rPr lang="nl-NL" sz="1600" b="0" i="1" dirty="0" err="1" smtClean="0">
                <a:solidFill>
                  <a:schemeClr val="bg2">
                    <a:lumMod val="75000"/>
                  </a:schemeClr>
                </a:solidFill>
                <a:latin typeface="Calibri"/>
              </a:rPr>
              <a:t>Oevelen</a:t>
            </a:r>
            <a:r>
              <a:rPr lang="nl-NL" sz="1600" b="0" i="1" dirty="0" smtClean="0">
                <a:solidFill>
                  <a:schemeClr val="bg2">
                    <a:lumMod val="75000"/>
                  </a:schemeClr>
                </a:solidFill>
                <a:latin typeface="Calibri"/>
              </a:rPr>
              <a:t>/C</a:t>
            </a:r>
            <a:r>
              <a:rPr lang="nl-NL" sz="1600" b="0" i="1" dirty="0">
                <a:solidFill>
                  <a:schemeClr val="bg2">
                    <a:lumMod val="75000"/>
                  </a:schemeClr>
                </a:solidFill>
                <a:latin typeface="Calibri"/>
              </a:rPr>
              <a:t>. </a:t>
            </a:r>
            <a:r>
              <a:rPr lang="nl-NL" sz="1600" b="0" i="1" dirty="0" err="1" smtClean="0">
                <a:solidFill>
                  <a:schemeClr val="bg2">
                    <a:lumMod val="75000"/>
                  </a:schemeClr>
                </a:solidFill>
                <a:latin typeface="Calibri"/>
              </a:rPr>
              <a:t>Rudiger</a:t>
            </a:r>
            <a:r>
              <a:rPr lang="nl-NL" sz="1600" b="0" i="1" dirty="0" smtClean="0">
                <a:solidFill>
                  <a:schemeClr val="bg2">
                    <a:lumMod val="75000"/>
                  </a:schemeClr>
                </a:solidFill>
                <a:latin typeface="Calibri"/>
              </a:rPr>
              <a:t>)</a:t>
            </a:r>
            <a:endParaRPr lang="en-US" sz="1600" kern="0" cap="small" dirty="0" smtClean="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CA-12: River Discharge </a:t>
            </a:r>
            <a:r>
              <a:rPr lang="en-US" sz="1600" b="0" i="1" dirty="0" smtClean="0">
                <a:solidFill>
                  <a:schemeClr val="bg2">
                    <a:lumMod val="75000"/>
                  </a:schemeClr>
                </a:solidFill>
                <a:latin typeface="Calibri"/>
              </a:rPr>
              <a:t>(W. </a:t>
            </a:r>
            <a:r>
              <a:rPr lang="en-US" sz="1600" b="0" i="1" dirty="0">
                <a:solidFill>
                  <a:schemeClr val="bg2">
                    <a:lumMod val="75000"/>
                  </a:schemeClr>
                </a:solidFill>
                <a:latin typeface="Calibri"/>
              </a:rPr>
              <a:t>Grabs / D. </a:t>
            </a:r>
            <a:r>
              <a:rPr lang="en-US" sz="1600" b="0" i="1" dirty="0" err="1" smtClean="0">
                <a:solidFill>
                  <a:schemeClr val="bg2">
                    <a:lumMod val="75000"/>
                  </a:schemeClr>
                </a:solidFill>
                <a:latin typeface="Calibri"/>
              </a:rPr>
              <a:t>Berod</a:t>
            </a:r>
            <a:r>
              <a:rPr lang="en-US" sz="1600" b="0" dirty="0" smtClean="0">
                <a:solidFill>
                  <a:schemeClr val="bg2">
                    <a:lumMod val="75000"/>
                  </a:schemeClr>
                </a:solidFill>
                <a:latin typeface="Calibri"/>
              </a:rPr>
              <a:t>)</a:t>
            </a:r>
            <a:endParaRPr lang="en-US" sz="1600" kern="0" cap="small" dirty="0" smtClean="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a:solidFill>
                  <a:schemeClr val="bg1">
                    <a:lumMod val="75000"/>
                  </a:schemeClr>
                </a:solidFill>
              </a:rPr>
              <a:t>CA-13: Groundwater </a:t>
            </a:r>
            <a:r>
              <a:rPr lang="en-US" sz="1600" b="0" i="1" dirty="0" smtClean="0">
                <a:solidFill>
                  <a:schemeClr val="bg2">
                    <a:lumMod val="75000"/>
                  </a:schemeClr>
                </a:solidFill>
                <a:latin typeface="Calibri"/>
              </a:rPr>
              <a:t>(N. </a:t>
            </a:r>
            <a:r>
              <a:rPr lang="en-US" sz="1600" b="0" i="1" dirty="0" err="1" smtClean="0">
                <a:solidFill>
                  <a:schemeClr val="bg2">
                    <a:lumMod val="75000"/>
                  </a:schemeClr>
                </a:solidFill>
                <a:latin typeface="Calibri"/>
              </a:rPr>
              <a:t>Kukuric</a:t>
            </a:r>
            <a:r>
              <a:rPr lang="en-US" sz="1600" b="0" dirty="0" smtClean="0">
                <a:solidFill>
                  <a:schemeClr val="bg2">
                    <a:lumMod val="75000"/>
                  </a:schemeClr>
                </a:solidFill>
                <a:latin typeface="Calibri"/>
              </a:rPr>
              <a:t>)</a:t>
            </a:r>
            <a:endParaRPr lang="en-US" sz="1600" kern="0" cap="small" dirty="0" smtClean="0">
              <a:solidFill>
                <a:schemeClr val="bg1">
                  <a:lumMod val="75000"/>
                </a:schemeClr>
              </a:solidFill>
            </a:endParaRPr>
          </a:p>
          <a:p>
            <a:pPr marL="0" indent="0" defTabSz="914400">
              <a:lnSpc>
                <a:spcPct val="150000"/>
              </a:lnSpc>
              <a:spcBef>
                <a:spcPts val="0"/>
              </a:spcBef>
              <a:spcAft>
                <a:spcPts val="0"/>
              </a:spcAft>
              <a:buClrTx/>
              <a:buSzTx/>
              <a:buNone/>
            </a:pPr>
            <a:endParaRPr lang="en-US" sz="800" kern="0" cap="small" dirty="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CA-14: GEO Water Quality  </a:t>
            </a:r>
            <a:r>
              <a:rPr lang="en-US" sz="1600" b="0" i="1" dirty="0" smtClean="0">
                <a:solidFill>
                  <a:schemeClr val="bg2">
                    <a:lumMod val="75000"/>
                  </a:schemeClr>
                </a:solidFill>
                <a:latin typeface="Calibri"/>
              </a:rPr>
              <a:t>(S. </a:t>
            </a:r>
            <a:r>
              <a:rPr lang="en-US" sz="1600" b="0" i="1" dirty="0" err="1" smtClean="0">
                <a:solidFill>
                  <a:schemeClr val="bg2">
                    <a:lumMod val="75000"/>
                  </a:schemeClr>
                </a:solidFill>
                <a:latin typeface="Calibri"/>
              </a:rPr>
              <a:t>Greb</a:t>
            </a:r>
            <a:r>
              <a:rPr lang="en-US" sz="1600" b="0" dirty="0" smtClean="0">
                <a:solidFill>
                  <a:schemeClr val="bg2">
                    <a:lumMod val="75000"/>
                  </a:schemeClr>
                </a:solidFill>
                <a:latin typeface="Calibri"/>
              </a:rPr>
              <a:t>)</a:t>
            </a:r>
            <a:endParaRPr lang="en-US" sz="1600" kern="0" cap="small" dirty="0" smtClean="0">
              <a:solidFill>
                <a:schemeClr val="bg1">
                  <a:lumMod val="75000"/>
                </a:schemeClr>
              </a:solidFill>
            </a:endParaRPr>
          </a:p>
          <a:p>
            <a:pPr marL="0" indent="0" defTabSz="914400">
              <a:lnSpc>
                <a:spcPct val="150000"/>
              </a:lnSpc>
              <a:spcBef>
                <a:spcPts val="0"/>
              </a:spcBef>
              <a:spcAft>
                <a:spcPts val="0"/>
              </a:spcAft>
              <a:buClrTx/>
              <a:buSzTx/>
              <a:buNone/>
            </a:pPr>
            <a:endParaRPr lang="en-US" sz="800" kern="0" cap="small" dirty="0" smtClean="0">
              <a:solidFill>
                <a:schemeClr val="bg1">
                  <a:lumMod val="75000"/>
                </a:schemeClr>
              </a:solidFill>
            </a:endParaRPr>
          </a:p>
          <a:p>
            <a:pPr marL="117475" indent="-117475" defTabSz="914400">
              <a:lnSpc>
                <a:spcPct val="150000"/>
              </a:lnSpc>
              <a:spcBef>
                <a:spcPts val="0"/>
              </a:spcBef>
              <a:spcAft>
                <a:spcPts val="0"/>
              </a:spcAft>
              <a:buClrTx/>
              <a:buSzTx/>
              <a:buFontTx/>
              <a:buChar char="-"/>
            </a:pPr>
            <a:r>
              <a:rPr lang="en-US" sz="1600" kern="0" cap="small" dirty="0" smtClean="0">
                <a:solidFill>
                  <a:schemeClr val="bg1">
                    <a:lumMod val="75000"/>
                  </a:schemeClr>
                </a:solidFill>
              </a:rPr>
              <a:t>CA</a:t>
            </a:r>
            <a:r>
              <a:rPr lang="en-US" sz="1600" kern="0" cap="small" dirty="0">
                <a:solidFill>
                  <a:schemeClr val="bg1">
                    <a:lumMod val="75000"/>
                  </a:schemeClr>
                </a:solidFill>
              </a:rPr>
              <a:t>-</a:t>
            </a:r>
            <a:r>
              <a:rPr lang="en-US" sz="1600" kern="0" cap="small" dirty="0" smtClean="0">
                <a:solidFill>
                  <a:schemeClr val="bg1">
                    <a:lumMod val="75000"/>
                  </a:schemeClr>
                </a:solidFill>
              </a:rPr>
              <a:t>15: </a:t>
            </a:r>
            <a:r>
              <a:rPr lang="en-US" sz="1600" kern="0" cap="small" dirty="0">
                <a:solidFill>
                  <a:schemeClr val="bg1">
                    <a:lumMod val="75000"/>
                  </a:schemeClr>
                </a:solidFill>
              </a:rPr>
              <a:t>Water Cycle Capacity Building </a:t>
            </a:r>
            <a:r>
              <a:rPr lang="en-US" sz="1600" b="0" i="1" dirty="0" smtClean="0">
                <a:solidFill>
                  <a:schemeClr val="bg2">
                    <a:lumMod val="75000"/>
                  </a:schemeClr>
                </a:solidFill>
                <a:latin typeface="Calibri"/>
              </a:rPr>
              <a:t>(A. Gutierrez)</a:t>
            </a:r>
            <a:endParaRPr lang="en-US" sz="1600" kern="0" cap="small" dirty="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CA-18: Water Cycle Integrator (WCI) </a:t>
            </a:r>
            <a:r>
              <a:rPr lang="en-US" sz="1600" b="0" i="1" dirty="0" smtClean="0">
                <a:solidFill>
                  <a:schemeClr val="bg2">
                    <a:lumMod val="75000"/>
                  </a:schemeClr>
                </a:solidFill>
                <a:latin typeface="Calibri"/>
              </a:rPr>
              <a:t>(T. Koike)</a:t>
            </a:r>
            <a:endParaRPr lang="en-US" sz="1600" kern="0" cap="small" dirty="0" smtClean="0">
              <a:solidFill>
                <a:schemeClr val="bg1">
                  <a:lumMod val="75000"/>
                </a:schemeClr>
              </a:solidFill>
            </a:endParaRPr>
          </a:p>
          <a:p>
            <a:pPr marL="0" indent="0" defTabSz="914400">
              <a:lnSpc>
                <a:spcPct val="150000"/>
              </a:lnSpc>
              <a:spcBef>
                <a:spcPts val="0"/>
              </a:spcBef>
              <a:spcAft>
                <a:spcPts val="0"/>
              </a:spcAft>
              <a:buClrTx/>
              <a:buSzTx/>
              <a:buNone/>
            </a:pPr>
            <a:endParaRPr lang="en-US" sz="800" kern="0" cap="small" dirty="0" smtClean="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CA-20: EarthH2Observe </a:t>
            </a:r>
            <a:r>
              <a:rPr lang="it-IT" sz="1600" b="0" i="1" dirty="0" smtClean="0">
                <a:solidFill>
                  <a:schemeClr val="bg2">
                    <a:lumMod val="75000"/>
                  </a:schemeClr>
                </a:solidFill>
                <a:latin typeface="Calibri"/>
              </a:rPr>
              <a:t>(</a:t>
            </a:r>
            <a:r>
              <a:rPr lang="it-IT" sz="1600" b="0" i="1" dirty="0" err="1" smtClean="0">
                <a:solidFill>
                  <a:schemeClr val="bg2">
                    <a:lumMod val="75000"/>
                  </a:schemeClr>
                </a:solidFill>
                <a:latin typeface="Calibri"/>
              </a:rPr>
              <a:t>J</a:t>
            </a:r>
            <a:r>
              <a:rPr lang="en-US" sz="1600" b="0" i="1" dirty="0" smtClean="0">
                <a:solidFill>
                  <a:schemeClr val="bg2">
                    <a:lumMod val="75000"/>
                  </a:schemeClr>
                </a:solidFill>
                <a:latin typeface="Calibri"/>
              </a:rPr>
              <a:t>. </a:t>
            </a:r>
            <a:r>
              <a:rPr lang="en-US" sz="1600" b="0" i="1" dirty="0" err="1" smtClean="0">
                <a:solidFill>
                  <a:schemeClr val="bg2">
                    <a:lumMod val="75000"/>
                  </a:schemeClr>
                </a:solidFill>
                <a:latin typeface="Calibri"/>
              </a:rPr>
              <a:t>Schnellekens</a:t>
            </a:r>
            <a:r>
              <a:rPr lang="en-US" sz="1600" b="0" i="1" dirty="0" smtClean="0">
                <a:solidFill>
                  <a:schemeClr val="bg2">
                    <a:lumMod val="75000"/>
                  </a:schemeClr>
                </a:solidFill>
                <a:latin typeface="Calibri"/>
              </a:rPr>
              <a:t>)</a:t>
            </a:r>
          </a:p>
          <a:p>
            <a:pPr marL="117475" indent="-117475">
              <a:lnSpc>
                <a:spcPct val="150000"/>
              </a:lnSpc>
              <a:spcBef>
                <a:spcPts val="0"/>
              </a:spcBef>
              <a:spcAft>
                <a:spcPts val="0"/>
              </a:spcAft>
              <a:buFontTx/>
              <a:buChar char="-"/>
            </a:pPr>
            <a:endParaRPr lang="en-US" sz="800" kern="0" cap="small" dirty="0" smtClean="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CA-19: E2E Water Indicators </a:t>
            </a:r>
            <a:r>
              <a:rPr lang="it-IT" sz="1600" b="0" i="1" dirty="0" smtClean="0">
                <a:solidFill>
                  <a:schemeClr val="bg2">
                    <a:lumMod val="75000"/>
                  </a:schemeClr>
                </a:solidFill>
                <a:latin typeface="Calibri"/>
              </a:rPr>
              <a:t>(C. </a:t>
            </a:r>
            <a:r>
              <a:rPr lang="it-IT" sz="1600" b="0" i="1" dirty="0" err="1">
                <a:solidFill>
                  <a:schemeClr val="bg2">
                    <a:lumMod val="75000"/>
                  </a:schemeClr>
                </a:solidFill>
                <a:latin typeface="Calibri"/>
              </a:rPr>
              <a:t>Vörösmarty</a:t>
            </a:r>
            <a:r>
              <a:rPr lang="it-IT" sz="1600" b="0" dirty="0" smtClean="0">
                <a:solidFill>
                  <a:schemeClr val="bg2">
                    <a:lumMod val="75000"/>
                  </a:schemeClr>
                </a:solidFill>
                <a:latin typeface="Calibri"/>
              </a:rPr>
              <a:t>)</a:t>
            </a:r>
            <a:endParaRPr lang="en-US" sz="1600" kern="0" cap="small" dirty="0">
              <a:solidFill>
                <a:schemeClr val="bg1">
                  <a:lumMod val="75000"/>
                </a:schemeClr>
              </a:solidFill>
            </a:endParaRPr>
          </a:p>
          <a:p>
            <a:pPr marL="117475" indent="-117475">
              <a:lnSpc>
                <a:spcPct val="150000"/>
              </a:lnSpc>
              <a:spcBef>
                <a:spcPts val="0"/>
              </a:spcBef>
              <a:spcAft>
                <a:spcPts val="0"/>
              </a:spcAft>
              <a:buFontTx/>
              <a:buChar char="-"/>
            </a:pPr>
            <a:r>
              <a:rPr lang="en-US" sz="1600" kern="0" cap="small" dirty="0" smtClean="0">
                <a:solidFill>
                  <a:schemeClr val="bg1">
                    <a:lumMod val="75000"/>
                  </a:schemeClr>
                </a:solidFill>
              </a:rPr>
              <a:t>CA-22: Linking water tasks with wider SBA </a:t>
            </a:r>
            <a:r>
              <a:rPr lang="fr-CH" sz="1600" kern="0" cap="small" dirty="0" smtClean="0">
                <a:solidFill>
                  <a:schemeClr val="bg1">
                    <a:lumMod val="75000"/>
                  </a:schemeClr>
                </a:solidFill>
              </a:rPr>
              <a:t>&amp; </a:t>
            </a:r>
            <a:r>
              <a:rPr lang="en-US" sz="1600" kern="0" cap="small" dirty="0" smtClean="0">
                <a:solidFill>
                  <a:schemeClr val="bg1">
                    <a:lumMod val="75000"/>
                  </a:schemeClr>
                </a:solidFill>
              </a:rPr>
              <a:t>the post-2015 global development </a:t>
            </a:r>
            <a:r>
              <a:rPr lang="en-US" sz="1600" kern="0" cap="small" dirty="0">
                <a:solidFill>
                  <a:schemeClr val="bg1">
                    <a:lumMod val="75000"/>
                  </a:schemeClr>
                </a:solidFill>
              </a:rPr>
              <a:t>framework </a:t>
            </a:r>
            <a:r>
              <a:rPr lang="en-US" sz="1600" kern="0" cap="small" dirty="0" smtClean="0">
                <a:solidFill>
                  <a:schemeClr val="bg1">
                    <a:lumMod val="75000"/>
                  </a:schemeClr>
                </a:solidFill>
              </a:rPr>
              <a:t>(</a:t>
            </a:r>
            <a:r>
              <a:rPr lang="en-US" sz="1600" b="0" i="1" dirty="0" smtClean="0">
                <a:solidFill>
                  <a:schemeClr val="bg2">
                    <a:lumMod val="75000"/>
                  </a:schemeClr>
                </a:solidFill>
                <a:latin typeface="Calibri"/>
              </a:rPr>
              <a:t>R</a:t>
            </a:r>
            <a:r>
              <a:rPr lang="en-US" sz="1600" b="0" i="1" dirty="0">
                <a:solidFill>
                  <a:schemeClr val="bg2">
                    <a:lumMod val="75000"/>
                  </a:schemeClr>
                </a:solidFill>
                <a:latin typeface="Calibri"/>
              </a:rPr>
              <a:t>. </a:t>
            </a:r>
            <a:r>
              <a:rPr lang="en-US" sz="1600" b="0" i="1" dirty="0" err="1">
                <a:solidFill>
                  <a:schemeClr val="bg2">
                    <a:lumMod val="75000"/>
                  </a:schemeClr>
                </a:solidFill>
                <a:latin typeface="Calibri"/>
              </a:rPr>
              <a:t>Lawford</a:t>
            </a:r>
            <a:r>
              <a:rPr lang="en-US" sz="1600" b="0" i="1" dirty="0">
                <a:solidFill>
                  <a:schemeClr val="bg2">
                    <a:lumMod val="75000"/>
                  </a:schemeClr>
                </a:solidFill>
                <a:latin typeface="Calibri"/>
              </a:rPr>
              <a:t> / A. </a:t>
            </a:r>
            <a:r>
              <a:rPr lang="en-US" sz="1600" b="0" i="1" dirty="0" err="1" smtClean="0">
                <a:solidFill>
                  <a:schemeClr val="bg2">
                    <a:lumMod val="75000"/>
                  </a:schemeClr>
                </a:solidFill>
                <a:latin typeface="Calibri"/>
              </a:rPr>
              <a:t>Strauch</a:t>
            </a:r>
            <a:r>
              <a:rPr lang="en-US" sz="1600" b="0" i="1" dirty="0" smtClean="0">
                <a:solidFill>
                  <a:schemeClr val="bg2">
                    <a:lumMod val="75000"/>
                  </a:schemeClr>
                </a:solidFill>
                <a:latin typeface="Calibri"/>
              </a:rPr>
              <a:t>)</a:t>
            </a:r>
            <a:endParaRPr lang="en-US" sz="1600" b="0" dirty="0">
              <a:solidFill>
                <a:schemeClr val="bg2">
                  <a:lumMod val="75000"/>
                </a:schemeClr>
              </a:solidFill>
              <a:latin typeface="Calibri"/>
            </a:endParaRPr>
          </a:p>
          <a:p>
            <a:pPr marL="117475" indent="-117475" defTabSz="914400">
              <a:lnSpc>
                <a:spcPct val="150000"/>
              </a:lnSpc>
              <a:spcBef>
                <a:spcPts val="0"/>
              </a:spcBef>
              <a:spcAft>
                <a:spcPts val="0"/>
              </a:spcAft>
              <a:buClrTx/>
              <a:buSzTx/>
              <a:buFontTx/>
              <a:buChar char="-"/>
            </a:pPr>
            <a:endParaRPr lang="en-US" sz="1600" kern="0" dirty="0" smtClean="0">
              <a:solidFill>
                <a:schemeClr val="bg1">
                  <a:lumMod val="75000"/>
                </a:schemeClr>
              </a:solidFill>
            </a:endParaRPr>
          </a:p>
          <a:p>
            <a:pPr defTabSz="914400">
              <a:lnSpc>
                <a:spcPct val="150000"/>
              </a:lnSpc>
              <a:buClrTx/>
              <a:buSzTx/>
              <a:buFontTx/>
              <a:buChar char="-"/>
            </a:pPr>
            <a:endParaRPr lang="en-US" sz="1600" kern="0" dirty="0"/>
          </a:p>
        </p:txBody>
      </p:sp>
      <p:sp>
        <p:nvSpPr>
          <p:cNvPr id="7" name="Right Brace 6"/>
          <p:cNvSpPr/>
          <p:nvPr/>
        </p:nvSpPr>
        <p:spPr>
          <a:xfrm>
            <a:off x="5004048" y="2204864"/>
            <a:ext cx="152400" cy="9906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8" name="Right Brace 7"/>
          <p:cNvSpPr/>
          <p:nvPr/>
        </p:nvSpPr>
        <p:spPr>
          <a:xfrm>
            <a:off x="5004048" y="4033664"/>
            <a:ext cx="152400" cy="6096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9" name="Content Placeholder 3"/>
          <p:cNvSpPr txBox="1">
            <a:spLocks/>
          </p:cNvSpPr>
          <p:nvPr/>
        </p:nvSpPr>
        <p:spPr bwMode="auto">
          <a:xfrm>
            <a:off x="5148064" y="4186064"/>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FontTx/>
              <a:buNone/>
            </a:pPr>
            <a:r>
              <a:rPr lang="fr-CH" sz="1600" kern="0" cap="small" spc="50" dirty="0">
                <a:solidFill>
                  <a:srgbClr val="A3A3E0"/>
                </a:solidFill>
              </a:rPr>
              <a:t>DIAS, including WCI, AWCI, </a:t>
            </a:r>
            <a:r>
              <a:rPr lang="fr-CH" sz="1600" kern="0" cap="small" spc="50" dirty="0" smtClean="0">
                <a:solidFill>
                  <a:srgbClr val="A3A3E0"/>
                </a:solidFill>
              </a:rPr>
              <a:t>AfWCCI </a:t>
            </a:r>
          </a:p>
          <a:p>
            <a:pPr marL="0" indent="0">
              <a:lnSpc>
                <a:spcPct val="115000"/>
              </a:lnSpc>
              <a:spcBef>
                <a:spcPts val="0"/>
              </a:spcBef>
              <a:spcAft>
                <a:spcPts val="0"/>
              </a:spcAft>
              <a:buNone/>
            </a:pPr>
            <a:r>
              <a:rPr lang="fr-CH" sz="1600" kern="0" cap="small" spc="50" dirty="0" smtClean="0">
                <a:solidFill>
                  <a:srgbClr val="FF0000"/>
                </a:solidFill>
              </a:rPr>
              <a:t>(</a:t>
            </a:r>
            <a:r>
              <a:rPr lang="en-US" sz="1600" kern="0" cap="small" spc="50" dirty="0">
                <a:solidFill>
                  <a:srgbClr val="FF0000"/>
                </a:solidFill>
              </a:rPr>
              <a:t>New </a:t>
            </a:r>
            <a:r>
              <a:rPr lang="fr-CH" sz="1600" kern="0" cap="small" spc="50" dirty="0" smtClean="0">
                <a:solidFill>
                  <a:srgbClr val="FF0000"/>
                </a:solidFill>
              </a:rPr>
              <a:t>CA) </a:t>
            </a:r>
            <a:r>
              <a:rPr lang="en-US" sz="1600" b="0" dirty="0" err="1">
                <a:solidFill>
                  <a:srgbClr val="000000"/>
                </a:solidFill>
                <a:latin typeface="Wingdings"/>
              </a:rPr>
              <a:t>ð</a:t>
            </a:r>
            <a:r>
              <a:rPr lang="en-US" sz="1600" b="0" dirty="0">
                <a:solidFill>
                  <a:srgbClr val="000000"/>
                </a:solidFill>
                <a:latin typeface="Calibri"/>
              </a:rPr>
              <a:t> </a:t>
            </a:r>
            <a:r>
              <a:rPr lang="en-US" sz="1600" b="0" u="sng" dirty="0">
                <a:solidFill>
                  <a:srgbClr val="000000"/>
                </a:solidFill>
                <a:latin typeface="Calibri"/>
              </a:rPr>
              <a:t>Toshio  </a:t>
            </a:r>
            <a:r>
              <a:rPr lang="en-US" sz="1600" b="0" u="sng" dirty="0" smtClean="0">
                <a:solidFill>
                  <a:srgbClr val="000000"/>
                </a:solidFill>
                <a:latin typeface="Calibri"/>
              </a:rPr>
              <a:t>Koike</a:t>
            </a:r>
            <a:endParaRPr lang="en-US" sz="1600" b="0" u="sng" dirty="0">
              <a:solidFill>
                <a:srgbClr val="000000"/>
              </a:solidFill>
              <a:latin typeface="Calibri"/>
            </a:endParaRPr>
          </a:p>
        </p:txBody>
      </p:sp>
      <p:sp>
        <p:nvSpPr>
          <p:cNvPr id="10" name="Right Brace 9"/>
          <p:cNvSpPr/>
          <p:nvPr/>
        </p:nvSpPr>
        <p:spPr>
          <a:xfrm>
            <a:off x="5004048" y="5481464"/>
            <a:ext cx="144016" cy="1115888"/>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11" name="Content Placeholder 3"/>
          <p:cNvSpPr txBox="1">
            <a:spLocks/>
          </p:cNvSpPr>
          <p:nvPr/>
        </p:nvSpPr>
        <p:spPr bwMode="auto">
          <a:xfrm>
            <a:off x="5148064" y="4948064"/>
            <a:ext cx="3995936" cy="35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25" dirty="0" smtClean="0">
                <a:solidFill>
                  <a:srgbClr val="A3A3E0"/>
                </a:solidFill>
              </a:rPr>
              <a:t>EartH2Observe </a:t>
            </a:r>
            <a:r>
              <a:rPr lang="en-US" sz="1600" b="0" dirty="0" err="1" smtClean="0">
                <a:solidFill>
                  <a:srgbClr val="000000"/>
                </a:solidFill>
                <a:latin typeface="Wingdings"/>
              </a:rPr>
              <a:t>ð</a:t>
            </a:r>
            <a:r>
              <a:rPr lang="en-US" sz="1600" b="0" i="1" dirty="0" err="1" smtClean="0">
                <a:solidFill>
                  <a:srgbClr val="000000"/>
                </a:solidFill>
                <a:latin typeface="Calibri"/>
              </a:rPr>
              <a:t>Jaap</a:t>
            </a:r>
            <a:r>
              <a:rPr lang="en-US" sz="1600" b="0" i="1" dirty="0" smtClean="0">
                <a:solidFill>
                  <a:srgbClr val="000000"/>
                </a:solidFill>
                <a:latin typeface="Calibri"/>
              </a:rPr>
              <a:t> </a:t>
            </a:r>
            <a:r>
              <a:rPr lang="en-US" sz="1600" b="0" i="1" dirty="0" err="1" smtClean="0">
                <a:solidFill>
                  <a:srgbClr val="000000"/>
                </a:solidFill>
                <a:latin typeface="Calibri"/>
              </a:rPr>
              <a:t>Schellekens</a:t>
            </a:r>
            <a:endParaRPr lang="fr-CH" sz="1600" kern="0" cap="small" spc="50" dirty="0" smtClean="0">
              <a:solidFill>
                <a:srgbClr val="A3A3E0"/>
              </a:solidFill>
            </a:endParaRPr>
          </a:p>
        </p:txBody>
      </p:sp>
      <p:sp>
        <p:nvSpPr>
          <p:cNvPr id="15" name="Content Placeholder 3"/>
          <p:cNvSpPr txBox="1">
            <a:spLocks/>
          </p:cNvSpPr>
          <p:nvPr/>
        </p:nvSpPr>
        <p:spPr>
          <a:xfrm>
            <a:off x="5148064" y="2204864"/>
            <a:ext cx="3600400" cy="990600"/>
          </a:xfrm>
          <a:prstGeom prst="rect">
            <a:avLst/>
          </a:prstGeom>
          <a:noFill/>
          <a:ln>
            <a:solidFill>
              <a:srgbClr val="FFFFFF"/>
            </a:solid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dirty="0" smtClean="0">
                <a:solidFill>
                  <a:schemeClr val="accent2">
                    <a:lumMod val="40000"/>
                    <a:lumOff val="60000"/>
                  </a:schemeClr>
                </a:solidFill>
              </a:rPr>
              <a:t>in</a:t>
            </a:r>
            <a:r>
              <a:rPr lang="en-US" sz="1600" kern="0" cap="small" dirty="0">
                <a:solidFill>
                  <a:schemeClr val="accent2">
                    <a:lumMod val="40000"/>
                    <a:lumOff val="60000"/>
                  </a:schemeClr>
                </a:solidFill>
              </a:rPr>
              <a:t>-situ observations for Water </a:t>
            </a:r>
            <a:r>
              <a:rPr lang="en-US" sz="1600" kern="0" cap="small" dirty="0" smtClean="0">
                <a:solidFill>
                  <a:schemeClr val="accent2">
                    <a:lumMod val="40000"/>
                    <a:lumOff val="60000"/>
                  </a:schemeClr>
                </a:solidFill>
              </a:rPr>
              <a:t>Cycle </a:t>
            </a:r>
          </a:p>
          <a:p>
            <a:pPr marL="0" indent="0" defTabSz="914400">
              <a:lnSpc>
                <a:spcPct val="115000"/>
              </a:lnSpc>
              <a:spcBef>
                <a:spcPts val="0"/>
              </a:spcBef>
              <a:spcAft>
                <a:spcPts val="0"/>
              </a:spcAft>
              <a:buClrTx/>
              <a:buSzTx/>
              <a:buNone/>
            </a:pPr>
            <a:r>
              <a:rPr lang="en-US" sz="1600" kern="0" cap="small" dirty="0" smtClean="0">
                <a:solidFill>
                  <a:srgbClr val="FF0000"/>
                </a:solidFill>
              </a:rPr>
              <a:t>(New CA) </a:t>
            </a:r>
            <a:r>
              <a:rPr lang="en-US" sz="1600" b="0" dirty="0" err="1">
                <a:solidFill>
                  <a:srgbClr val="000000"/>
                </a:solidFill>
                <a:latin typeface="Wingdings"/>
              </a:rPr>
              <a:t>ð</a:t>
            </a:r>
            <a:r>
              <a:rPr lang="en-US" sz="1600" b="0" dirty="0">
                <a:solidFill>
                  <a:srgbClr val="000000"/>
                </a:solidFill>
                <a:latin typeface="Calibri"/>
              </a:rPr>
              <a:t> </a:t>
            </a:r>
            <a:r>
              <a:rPr lang="en-US" sz="1600" b="0" i="1" u="sng" dirty="0">
                <a:solidFill>
                  <a:srgbClr val="000000"/>
                </a:solidFill>
                <a:latin typeface="Calibri"/>
              </a:rPr>
              <a:t>Wolfgang Grab</a:t>
            </a:r>
            <a:r>
              <a:rPr lang="en-US" sz="1600" b="0" u="sng" dirty="0">
                <a:solidFill>
                  <a:srgbClr val="000000"/>
                </a:solidFill>
                <a:latin typeface="Calibri"/>
              </a:rPr>
              <a:t> </a:t>
            </a:r>
            <a:endParaRPr lang="en-US" sz="1600" kern="0" dirty="0">
              <a:solidFill>
                <a:srgbClr val="FF0000"/>
              </a:solidFill>
            </a:endParaRPr>
          </a:p>
        </p:txBody>
      </p:sp>
      <p:sp>
        <p:nvSpPr>
          <p:cNvPr id="16" name="Content Placeholder 3"/>
          <p:cNvSpPr txBox="1">
            <a:spLocks/>
          </p:cNvSpPr>
          <p:nvPr/>
        </p:nvSpPr>
        <p:spPr>
          <a:xfrm>
            <a:off x="5076056" y="3429000"/>
            <a:ext cx="4876800" cy="304800"/>
          </a:xfrm>
          <a:prstGeom prst="rect">
            <a:avLst/>
          </a:prstGeom>
          <a:noFill/>
          <a:ln>
            <a:no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50" dirty="0" err="1" smtClean="0">
                <a:solidFill>
                  <a:srgbClr val="A3A3E0"/>
                </a:solidFill>
              </a:rPr>
              <a:t>AquaWatch</a:t>
            </a:r>
            <a:r>
              <a:rPr lang="en-US" sz="1600" kern="0" cap="small" spc="50" dirty="0" smtClean="0">
                <a:solidFill>
                  <a:srgbClr val="A3A3E0"/>
                </a:solidFill>
              </a:rPr>
              <a:t> </a:t>
            </a:r>
            <a:r>
              <a:rPr lang="en-US" sz="1600" b="0" dirty="0" err="1">
                <a:solidFill>
                  <a:srgbClr val="000000"/>
                </a:solidFill>
                <a:latin typeface="Wingdings"/>
              </a:rPr>
              <a:t>ð</a:t>
            </a:r>
            <a:r>
              <a:rPr lang="en-US" sz="1600" b="0" i="1" u="sng" dirty="0">
                <a:solidFill>
                  <a:srgbClr val="000000"/>
                </a:solidFill>
                <a:latin typeface="Calibri"/>
              </a:rPr>
              <a:t> Steven </a:t>
            </a:r>
            <a:r>
              <a:rPr lang="en-US" sz="1600" b="0" i="1" u="sng" dirty="0" err="1">
                <a:solidFill>
                  <a:srgbClr val="000000"/>
                </a:solidFill>
                <a:latin typeface="Calibri"/>
              </a:rPr>
              <a:t>Greb</a:t>
            </a:r>
            <a:r>
              <a:rPr lang="en-US" sz="1600" b="0" i="1" u="sng" dirty="0">
                <a:solidFill>
                  <a:srgbClr val="000000"/>
                </a:solidFill>
                <a:latin typeface="Calibri"/>
              </a:rPr>
              <a:t> </a:t>
            </a:r>
            <a:r>
              <a:rPr lang="en-US" sz="1600" kern="0" cap="small" spc="50" dirty="0" smtClean="0">
                <a:solidFill>
                  <a:srgbClr val="A3A3E0"/>
                </a:solidFill>
              </a:rPr>
              <a:t> </a:t>
            </a:r>
            <a:endParaRPr lang="en-US" sz="1600" kern="0" cap="small" spc="50" dirty="0">
              <a:solidFill>
                <a:srgbClr val="A3A3E0"/>
              </a:solidFill>
            </a:endParaRPr>
          </a:p>
        </p:txBody>
      </p:sp>
      <p:sp>
        <p:nvSpPr>
          <p:cNvPr id="18" name="Content Placeholder 3"/>
          <p:cNvSpPr txBox="1">
            <a:spLocks/>
          </p:cNvSpPr>
          <p:nvPr/>
        </p:nvSpPr>
        <p:spPr bwMode="auto">
          <a:xfrm>
            <a:off x="5148064" y="6021288"/>
            <a:ext cx="350519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lnSpc>
                <a:spcPct val="115000"/>
              </a:lnSpc>
              <a:spcBef>
                <a:spcPts val="0"/>
              </a:spcBef>
              <a:spcAft>
                <a:spcPts val="0"/>
              </a:spcAft>
              <a:buClrTx/>
              <a:buSzTx/>
              <a:buNone/>
            </a:pPr>
            <a:r>
              <a:rPr lang="en-US" sz="1600" kern="0" cap="small" spc="50" dirty="0" smtClean="0">
                <a:solidFill>
                  <a:srgbClr val="A3A3E0"/>
                </a:solidFill>
              </a:rPr>
              <a:t>Water-Energy-Food Nexus </a:t>
            </a:r>
            <a:r>
              <a:rPr lang="en-US" sz="1600" kern="0" cap="small" spc="50" dirty="0" smtClean="0">
                <a:solidFill>
                  <a:srgbClr val="FF0000"/>
                </a:solidFill>
              </a:rPr>
              <a:t>(</a:t>
            </a:r>
            <a:r>
              <a:rPr lang="en-US" sz="1600" kern="0" cap="small" spc="25" dirty="0">
                <a:solidFill>
                  <a:srgbClr val="FF0000"/>
                </a:solidFill>
              </a:rPr>
              <a:t>New </a:t>
            </a:r>
            <a:r>
              <a:rPr lang="en-US" sz="1600" kern="0" cap="small" spc="25" dirty="0" smtClean="0">
                <a:solidFill>
                  <a:srgbClr val="FF0000"/>
                </a:solidFill>
              </a:rPr>
              <a:t>CA)</a:t>
            </a:r>
          </a:p>
          <a:p>
            <a:pPr>
              <a:lnSpc>
                <a:spcPct val="115000"/>
              </a:lnSpc>
              <a:spcBef>
                <a:spcPts val="0"/>
              </a:spcBef>
              <a:spcAft>
                <a:spcPts val="0"/>
              </a:spcAft>
              <a:buFont typeface="Wingdings" charset="0"/>
              <a:buChar char="ð"/>
            </a:pPr>
            <a:r>
              <a:rPr lang="en-US" sz="1600" b="0" u="sng" dirty="0" smtClean="0">
                <a:solidFill>
                  <a:srgbClr val="000000"/>
                </a:solidFill>
                <a:latin typeface="Calibri"/>
              </a:rPr>
              <a:t>R</a:t>
            </a:r>
            <a:r>
              <a:rPr lang="en-US" sz="1600" b="0" u="sng" dirty="0">
                <a:solidFill>
                  <a:srgbClr val="000000"/>
                </a:solidFill>
                <a:latin typeface="Calibri"/>
              </a:rPr>
              <a:t>. </a:t>
            </a:r>
            <a:r>
              <a:rPr lang="en-US" sz="1600" b="0" u="sng" dirty="0" err="1">
                <a:solidFill>
                  <a:srgbClr val="000000"/>
                </a:solidFill>
                <a:latin typeface="Calibri"/>
              </a:rPr>
              <a:t>Lawford</a:t>
            </a:r>
            <a:r>
              <a:rPr lang="en-US" sz="1600" b="0" u="sng" dirty="0">
                <a:solidFill>
                  <a:srgbClr val="000000"/>
                </a:solidFill>
                <a:latin typeface="Calibri"/>
              </a:rPr>
              <a:t> </a:t>
            </a:r>
            <a:endParaRPr lang="en-US" sz="1600" b="0" u="sng" dirty="0" smtClean="0">
              <a:solidFill>
                <a:srgbClr val="000000"/>
              </a:solidFill>
              <a:latin typeface="Calibri"/>
            </a:endParaRPr>
          </a:p>
          <a:p>
            <a:pPr>
              <a:lnSpc>
                <a:spcPct val="115000"/>
              </a:lnSpc>
              <a:spcBef>
                <a:spcPts val="0"/>
              </a:spcBef>
              <a:spcAft>
                <a:spcPts val="0"/>
              </a:spcAft>
              <a:buFont typeface="Wingdings" charset="0"/>
              <a:buChar char="ð"/>
            </a:pPr>
            <a:r>
              <a:rPr lang="en-US" sz="1600" b="0" u="sng" dirty="0" smtClean="0">
                <a:solidFill>
                  <a:srgbClr val="000000"/>
                </a:solidFill>
                <a:latin typeface="Calibri"/>
              </a:rPr>
              <a:t>C</a:t>
            </a:r>
            <a:r>
              <a:rPr lang="en-US" sz="1600" b="0" u="sng" dirty="0">
                <a:solidFill>
                  <a:srgbClr val="000000"/>
                </a:solidFill>
                <a:latin typeface="Calibri"/>
              </a:rPr>
              <a:t>. J. </a:t>
            </a:r>
            <a:r>
              <a:rPr lang="en-US" sz="1600" b="0" u="sng" dirty="0" err="1" smtClean="0">
                <a:solidFill>
                  <a:srgbClr val="000000"/>
                </a:solidFill>
                <a:latin typeface="Calibri"/>
              </a:rPr>
              <a:t>Vörösmarty</a:t>
            </a:r>
            <a:endParaRPr lang="en-US" sz="1600" b="0" u="sng" dirty="0" smtClean="0">
              <a:solidFill>
                <a:srgbClr val="000000"/>
              </a:solidFill>
              <a:latin typeface="Calibri"/>
            </a:endParaRPr>
          </a:p>
          <a:p>
            <a:pPr>
              <a:lnSpc>
                <a:spcPct val="115000"/>
              </a:lnSpc>
              <a:spcBef>
                <a:spcPts val="0"/>
              </a:spcBef>
              <a:spcAft>
                <a:spcPts val="0"/>
              </a:spcAft>
              <a:buFont typeface="Wingdings" charset="0"/>
              <a:buChar char="ð"/>
            </a:pPr>
            <a:r>
              <a:rPr lang="en-US" sz="1600" b="0" u="sng" dirty="0" smtClean="0">
                <a:solidFill>
                  <a:srgbClr val="000000"/>
                </a:solidFill>
                <a:latin typeface="Calibri"/>
              </a:rPr>
              <a:t>R</a:t>
            </a:r>
            <a:r>
              <a:rPr lang="en-US" sz="1600" b="0" u="sng" dirty="0">
                <a:solidFill>
                  <a:srgbClr val="000000"/>
                </a:solidFill>
                <a:latin typeface="Calibri"/>
              </a:rPr>
              <a:t>. </a:t>
            </a:r>
            <a:r>
              <a:rPr lang="en-US" sz="1600" b="0" u="sng" dirty="0" err="1">
                <a:solidFill>
                  <a:srgbClr val="000000"/>
                </a:solidFill>
                <a:latin typeface="Calibri"/>
              </a:rPr>
              <a:t>Hossain</a:t>
            </a:r>
            <a:endParaRPr lang="en-US" sz="1600" b="0" u="sng" dirty="0">
              <a:solidFill>
                <a:srgbClr val="000000"/>
              </a:solidFill>
              <a:latin typeface="Calibri"/>
            </a:endParaRPr>
          </a:p>
          <a:p>
            <a:pPr marL="0" indent="0" defTabSz="914400">
              <a:lnSpc>
                <a:spcPct val="115000"/>
              </a:lnSpc>
              <a:spcBef>
                <a:spcPts val="0"/>
              </a:spcBef>
              <a:spcAft>
                <a:spcPts val="0"/>
              </a:spcAft>
              <a:buClrTx/>
              <a:buSzTx/>
              <a:buNone/>
            </a:pPr>
            <a:endParaRPr lang="fr-CH" sz="1600" kern="0" cap="small" spc="50" dirty="0" smtClean="0">
              <a:solidFill>
                <a:srgbClr val="FF0000"/>
              </a:solidFill>
            </a:endParaRPr>
          </a:p>
        </p:txBody>
      </p:sp>
      <p:sp>
        <p:nvSpPr>
          <p:cNvPr id="19" name="Right Brace 6"/>
          <p:cNvSpPr/>
          <p:nvPr/>
        </p:nvSpPr>
        <p:spPr>
          <a:xfrm>
            <a:off x="5004048" y="3424064"/>
            <a:ext cx="152399" cy="3048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sp>
        <p:nvSpPr>
          <p:cNvPr id="20" name="Right Brace 6"/>
          <p:cNvSpPr/>
          <p:nvPr/>
        </p:nvSpPr>
        <p:spPr>
          <a:xfrm>
            <a:off x="5004048" y="4948064"/>
            <a:ext cx="152400" cy="304800"/>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n>
                <a:solidFill>
                  <a:sysClr val="windowText" lastClr="000000"/>
                </a:solidFill>
              </a:ln>
              <a:solidFill>
                <a:sysClr val="windowText" lastClr="000000"/>
              </a:solidFill>
            </a:endParaRPr>
          </a:p>
        </p:txBody>
      </p:sp>
      <p:pic>
        <p:nvPicPr>
          <p:cNvPr id="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3213"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6" name="Straight Connector 21"/>
          <p:cNvCxnSpPr/>
          <p:nvPr/>
        </p:nvCxnSpPr>
        <p:spPr>
          <a:xfrm>
            <a:off x="0" y="5410200"/>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1"/>
          <p:cNvCxnSpPr/>
          <p:nvPr/>
        </p:nvCxnSpPr>
        <p:spPr>
          <a:xfrm>
            <a:off x="0" y="4800600"/>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1"/>
          <p:cNvCxnSpPr/>
          <p:nvPr/>
        </p:nvCxnSpPr>
        <p:spPr>
          <a:xfrm>
            <a:off x="0" y="3886200"/>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Connector 21"/>
          <p:cNvCxnSpPr/>
          <p:nvPr/>
        </p:nvCxnSpPr>
        <p:spPr>
          <a:xfrm>
            <a:off x="0" y="3352800"/>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95536" y="1484784"/>
            <a:ext cx="3006652" cy="461665"/>
          </a:xfrm>
          <a:prstGeom prst="rect">
            <a:avLst/>
          </a:prstGeom>
        </p:spPr>
        <p:txBody>
          <a:bodyPr wrap="none">
            <a:spAutoFit/>
          </a:bodyPr>
          <a:lstStyle/>
          <a:p>
            <a:r>
              <a:rPr lang="fr-CH" dirty="0">
                <a:latin typeface="Arial"/>
                <a:cs typeface="Arial"/>
              </a:rPr>
              <a:t>Community </a:t>
            </a:r>
            <a:r>
              <a:rPr lang="fr-CH" dirty="0" smtClean="0">
                <a:latin typeface="Arial"/>
                <a:cs typeface="Arial"/>
              </a:rPr>
              <a:t>activities</a:t>
            </a:r>
            <a:endParaRPr lang="fr-FR" dirty="0"/>
          </a:p>
        </p:txBody>
      </p:sp>
    </p:spTree>
    <p:extLst>
      <p:ext uri="{BB962C8B-B14F-4D97-AF65-F5344CB8AC3E}">
        <p14:creationId xmlns:p14="http://schemas.microsoft.com/office/powerpoint/2010/main" val="3132821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p:bldP spid="10" grpId="0" animBg="1"/>
      <p:bldP spid="11" grpId="0"/>
      <p:bldP spid="15" grpId="0" animBg="1"/>
      <p:bldP spid="16"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a:xfrm>
            <a:off x="107504" y="2011997"/>
            <a:ext cx="5508104" cy="4246983"/>
          </a:xfrm>
          <a:prstGeom prst="rect">
            <a:avLst/>
          </a:prstGeom>
          <a:noFill/>
          <a:ln>
            <a:noFill/>
          </a:ln>
        </p:spPr>
        <p:txBody>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117475" indent="-117475" defTabSz="914400">
              <a:buClrTx/>
              <a:buSzTx/>
              <a:buFontTx/>
              <a:buChar char="-"/>
            </a:pPr>
            <a:endParaRPr lang="en-US"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chemeClr val="bg1">
                    <a:lumMod val="75000"/>
                  </a:schemeClr>
                </a:solidFill>
              </a:rPr>
              <a:t>CA-16: global drought information system (GDIS)</a:t>
            </a:r>
          </a:p>
          <a:p>
            <a:pPr marL="0" indent="0" defTabSz="914400">
              <a:buClrTx/>
              <a:buSzTx/>
              <a:buNone/>
            </a:pPr>
            <a:endParaRPr lang="en-US" sz="1600" kern="0" cap="small" dirty="0" smtClean="0">
              <a:solidFill>
                <a:schemeClr val="bg1">
                  <a:lumMod val="75000"/>
                </a:schemeClr>
              </a:solidFill>
            </a:endParaRPr>
          </a:p>
          <a:p>
            <a:pPr marL="117475" indent="-117475">
              <a:buFontTx/>
              <a:buChar char="-"/>
            </a:pPr>
            <a:r>
              <a:rPr lang="en-US" sz="1600" kern="0" cap="small" dirty="0" smtClean="0">
                <a:solidFill>
                  <a:schemeClr val="bg1">
                    <a:lumMod val="75000"/>
                  </a:schemeClr>
                </a:solidFill>
              </a:rPr>
              <a:t>CA-07: integrated water-cycle products and services </a:t>
            </a:r>
          </a:p>
          <a:p>
            <a:pPr marL="0" indent="0">
              <a:buNone/>
            </a:pPr>
            <a:r>
              <a:rPr lang="en-US" sz="1600" b="0" i="1" kern="0" cap="small" dirty="0" smtClean="0">
                <a:solidFill>
                  <a:schemeClr val="bg1">
                    <a:lumMod val="75000"/>
                  </a:schemeClr>
                </a:solidFill>
                <a:latin typeface="Calibri"/>
                <a:sym typeface="Wingdings"/>
              </a:rPr>
              <a:t>   </a:t>
            </a:r>
            <a:r>
              <a:rPr lang="en-US" sz="1600" b="0" i="1" dirty="0" smtClean="0">
                <a:solidFill>
                  <a:schemeClr val="bg2">
                    <a:lumMod val="75000"/>
                  </a:schemeClr>
                </a:solidFill>
                <a:latin typeface="Calibri"/>
                <a:sym typeface="Wingdings"/>
              </a:rPr>
              <a:t> R</a:t>
            </a:r>
            <a:r>
              <a:rPr lang="en-US" sz="1600" b="0" i="1" dirty="0" smtClean="0">
                <a:solidFill>
                  <a:schemeClr val="bg2">
                    <a:lumMod val="75000"/>
                  </a:schemeClr>
                </a:solidFill>
                <a:latin typeface="Calibri"/>
              </a:rPr>
              <a:t>. </a:t>
            </a:r>
            <a:r>
              <a:rPr lang="en-US" sz="1600" b="0" i="1" dirty="0" err="1" smtClean="0">
                <a:solidFill>
                  <a:schemeClr val="bg2">
                    <a:lumMod val="75000"/>
                  </a:schemeClr>
                </a:solidFill>
                <a:latin typeface="Calibri"/>
              </a:rPr>
              <a:t>Lawford</a:t>
            </a:r>
            <a:endParaRPr lang="en-US"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chemeClr val="bg1">
                    <a:lumMod val="75000"/>
                  </a:schemeClr>
                </a:solidFill>
              </a:rPr>
              <a:t>CA-08: water vapor and clouds (and aerosol and precipitation)</a:t>
            </a:r>
          </a:p>
          <a:p>
            <a:pPr marL="0" indent="0" defTabSz="914400">
              <a:buClrTx/>
              <a:buSzTx/>
              <a:buNone/>
            </a:pPr>
            <a:r>
              <a:rPr lang="en-US" sz="1600" b="0" i="1" kern="0" cap="small" dirty="0" smtClean="0">
                <a:solidFill>
                  <a:schemeClr val="bg1">
                    <a:lumMod val="75000"/>
                  </a:schemeClr>
                </a:solidFill>
                <a:latin typeface="Calibri"/>
                <a:sym typeface="Wingdings"/>
              </a:rPr>
              <a:t>   </a:t>
            </a:r>
            <a:r>
              <a:rPr lang="en-US" sz="1600" b="0" i="1" dirty="0" smtClean="0">
                <a:solidFill>
                  <a:schemeClr val="bg2">
                    <a:lumMod val="75000"/>
                  </a:schemeClr>
                </a:solidFill>
                <a:latin typeface="Calibri"/>
                <a:sym typeface="Wingdings"/>
              </a:rPr>
              <a:t> R</a:t>
            </a:r>
            <a:r>
              <a:rPr lang="en-US" sz="1600" b="0" i="1" dirty="0" smtClean="0">
                <a:solidFill>
                  <a:schemeClr val="bg2">
                    <a:lumMod val="75000"/>
                  </a:schemeClr>
                </a:solidFill>
                <a:latin typeface="Calibri"/>
              </a:rPr>
              <a:t>. </a:t>
            </a:r>
            <a:r>
              <a:rPr lang="en-US" sz="1600" b="0" i="1" dirty="0">
                <a:solidFill>
                  <a:schemeClr val="bg2">
                    <a:lumMod val="75000"/>
                  </a:schemeClr>
                </a:solidFill>
                <a:latin typeface="Calibri"/>
              </a:rPr>
              <a:t>R. </a:t>
            </a:r>
            <a:r>
              <a:rPr lang="en-US" sz="1600" b="0" i="1" dirty="0" smtClean="0">
                <a:solidFill>
                  <a:schemeClr val="bg2">
                    <a:lumMod val="75000"/>
                  </a:schemeClr>
                </a:solidFill>
                <a:latin typeface="Calibri"/>
              </a:rPr>
              <a:t>Ferraro</a:t>
            </a:r>
            <a:endParaRPr lang="en-US" sz="1600" kern="0" cap="small" dirty="0" smtClean="0">
              <a:solidFill>
                <a:schemeClr val="bg1">
                  <a:lumMod val="75000"/>
                </a:schemeClr>
              </a:solidFill>
            </a:endParaRPr>
          </a:p>
          <a:p>
            <a:pPr marL="117475" indent="-117475">
              <a:buFontTx/>
              <a:buChar char="-"/>
            </a:pPr>
            <a:r>
              <a:rPr lang="en-US" sz="1600" kern="0" cap="small" dirty="0" smtClean="0">
                <a:solidFill>
                  <a:schemeClr val="bg1">
                    <a:lumMod val="75000"/>
                  </a:schemeClr>
                </a:solidFill>
              </a:rPr>
              <a:t>CA-9: precipitation </a:t>
            </a:r>
            <a:r>
              <a:rPr lang="it-IT" sz="1600" b="0" i="1" dirty="0" smtClean="0">
                <a:solidFill>
                  <a:schemeClr val="bg2">
                    <a:lumMod val="75000"/>
                  </a:schemeClr>
                </a:solidFill>
                <a:latin typeface="Calibri"/>
                <a:sym typeface="Wingdings"/>
              </a:rPr>
              <a:t> G</a:t>
            </a:r>
            <a:r>
              <a:rPr lang="it-IT" sz="1600" b="0" i="1" dirty="0" smtClean="0">
                <a:solidFill>
                  <a:schemeClr val="bg2">
                    <a:lumMod val="75000"/>
                  </a:schemeClr>
                </a:solidFill>
                <a:latin typeface="Calibri"/>
              </a:rPr>
              <a:t>. </a:t>
            </a:r>
            <a:r>
              <a:rPr lang="it-IT" sz="1600" b="0" i="1" dirty="0" err="1">
                <a:solidFill>
                  <a:schemeClr val="bg2">
                    <a:lumMod val="75000"/>
                  </a:schemeClr>
                </a:solidFill>
                <a:latin typeface="Calibri"/>
              </a:rPr>
              <a:t>J</a:t>
            </a:r>
            <a:r>
              <a:rPr lang="it-IT" sz="1600" b="0" i="1" dirty="0">
                <a:solidFill>
                  <a:schemeClr val="bg2">
                    <a:lumMod val="75000"/>
                  </a:schemeClr>
                </a:solidFill>
                <a:latin typeface="Calibri"/>
              </a:rPr>
              <a:t>. </a:t>
            </a:r>
            <a:r>
              <a:rPr lang="it-IT" sz="1600" b="0" i="1" dirty="0" err="1" smtClean="0">
                <a:solidFill>
                  <a:schemeClr val="bg2">
                    <a:lumMod val="75000"/>
                  </a:schemeClr>
                </a:solidFill>
                <a:latin typeface="Calibri"/>
              </a:rPr>
              <a:t>Huffman</a:t>
            </a:r>
            <a:endParaRPr lang="en-US" sz="1600" kern="0" cap="small" dirty="0" smtClean="0">
              <a:solidFill>
                <a:schemeClr val="bg1">
                  <a:lumMod val="75000"/>
                </a:schemeClr>
              </a:solidFill>
            </a:endParaRPr>
          </a:p>
          <a:p>
            <a:pPr marL="117475" indent="-117475">
              <a:buFontTx/>
              <a:buChar char="-"/>
            </a:pPr>
            <a:r>
              <a:rPr lang="en-US" sz="1600" kern="0" cap="small" dirty="0" smtClean="0">
                <a:solidFill>
                  <a:schemeClr val="bg1">
                    <a:lumMod val="75000"/>
                  </a:schemeClr>
                </a:solidFill>
              </a:rPr>
              <a:t>CA-10: evapotranspiration </a:t>
            </a:r>
            <a:r>
              <a:rPr lang="en-US" sz="1600" b="0" i="1" dirty="0" smtClean="0">
                <a:solidFill>
                  <a:schemeClr val="bg2">
                    <a:lumMod val="75000"/>
                  </a:schemeClr>
                </a:solidFill>
                <a:latin typeface="Calibri"/>
                <a:sym typeface="Wingdings"/>
              </a:rPr>
              <a:t> F</a:t>
            </a:r>
            <a:r>
              <a:rPr lang="en-US" sz="1600" b="0" i="1" dirty="0" smtClean="0">
                <a:solidFill>
                  <a:schemeClr val="bg2">
                    <a:lumMod val="75000"/>
                  </a:schemeClr>
                </a:solidFill>
                <a:latin typeface="Calibri"/>
              </a:rPr>
              <a:t>. </a:t>
            </a:r>
            <a:r>
              <a:rPr lang="en-US" sz="1600" b="0" i="1" dirty="0">
                <a:solidFill>
                  <a:schemeClr val="bg2">
                    <a:lumMod val="75000"/>
                  </a:schemeClr>
                </a:solidFill>
                <a:latin typeface="Calibri"/>
              </a:rPr>
              <a:t>S. </a:t>
            </a:r>
            <a:r>
              <a:rPr lang="en-US" sz="1600" b="0" i="1" dirty="0" smtClean="0">
                <a:solidFill>
                  <a:schemeClr val="bg2">
                    <a:lumMod val="75000"/>
                  </a:schemeClr>
                </a:solidFill>
                <a:latin typeface="Calibri"/>
              </a:rPr>
              <a:t>Melton</a:t>
            </a:r>
            <a:endParaRPr lang="en-US"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chemeClr val="bg1">
                    <a:lumMod val="75000"/>
                  </a:schemeClr>
                </a:solidFill>
              </a:rPr>
              <a:t>CA-15: water cycle capacity building </a:t>
            </a:r>
            <a:r>
              <a:rPr lang="en-US" sz="1600" b="0" i="1" dirty="0" smtClean="0">
                <a:solidFill>
                  <a:schemeClr val="bg2">
                    <a:lumMod val="75000"/>
                  </a:schemeClr>
                </a:solidFill>
                <a:latin typeface="Calibri"/>
                <a:sym typeface="Wingdings"/>
              </a:rPr>
              <a:t> A.</a:t>
            </a:r>
            <a:r>
              <a:rPr lang="en-US" sz="1600" b="0" i="1" dirty="0" smtClean="0">
                <a:solidFill>
                  <a:schemeClr val="bg2">
                    <a:lumMod val="75000"/>
                  </a:schemeClr>
                </a:solidFill>
                <a:latin typeface="Calibri"/>
              </a:rPr>
              <a:t> </a:t>
            </a:r>
            <a:r>
              <a:rPr lang="en-US" sz="1600" b="0" i="1" dirty="0">
                <a:solidFill>
                  <a:schemeClr val="bg2">
                    <a:lumMod val="75000"/>
                  </a:schemeClr>
                </a:solidFill>
                <a:latin typeface="Calibri"/>
              </a:rPr>
              <a:t>Gutierrez</a:t>
            </a:r>
            <a:endParaRPr lang="en-US"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chemeClr val="bg1">
                    <a:lumMod val="75000"/>
                  </a:schemeClr>
                </a:solidFill>
              </a:rPr>
              <a:t>CA-17: geo great lakes activity </a:t>
            </a:r>
            <a:r>
              <a:rPr lang="en-US" sz="1600" b="0" i="1" dirty="0" smtClean="0">
                <a:solidFill>
                  <a:schemeClr val="bg2">
                    <a:lumMod val="75000"/>
                  </a:schemeClr>
                </a:solidFill>
                <a:latin typeface="Calibri"/>
                <a:sym typeface="Wingdings"/>
              </a:rPr>
              <a:t> G</a:t>
            </a:r>
            <a:r>
              <a:rPr lang="en-US" sz="1600" b="0" i="1" dirty="0" smtClean="0">
                <a:solidFill>
                  <a:schemeClr val="bg2">
                    <a:lumMod val="75000"/>
                  </a:schemeClr>
                </a:solidFill>
                <a:latin typeface="Calibri"/>
              </a:rPr>
              <a:t>. </a:t>
            </a:r>
            <a:r>
              <a:rPr lang="en-US" sz="1600" b="0" i="1" dirty="0" err="1" smtClean="0">
                <a:solidFill>
                  <a:schemeClr val="bg2">
                    <a:lumMod val="75000"/>
                  </a:schemeClr>
                </a:solidFill>
                <a:latin typeface="Calibri"/>
              </a:rPr>
              <a:t>Faveri</a:t>
            </a:r>
            <a:endParaRPr lang="en-US" sz="1600" kern="0" cap="small" dirty="0">
              <a:solidFill>
                <a:schemeClr val="bg1">
                  <a:lumMod val="75000"/>
                </a:schemeClr>
              </a:solidFill>
            </a:endParaRPr>
          </a:p>
          <a:p>
            <a:pPr marL="117475" indent="-117475" defTabSz="914400">
              <a:buClrTx/>
              <a:buSzTx/>
              <a:buFontTx/>
              <a:buChar char="-"/>
            </a:pPr>
            <a:endParaRPr lang="fr-CH" sz="1600" kern="0" cap="small" dirty="0" smtClean="0">
              <a:solidFill>
                <a:schemeClr val="bg1">
                  <a:lumMod val="75000"/>
                </a:schemeClr>
              </a:solidFill>
            </a:endParaRPr>
          </a:p>
          <a:p>
            <a:pPr marL="117475" indent="-117475" defTabSz="914400">
              <a:buClrTx/>
              <a:buSzTx/>
              <a:buFontTx/>
              <a:buChar char="-"/>
            </a:pPr>
            <a:r>
              <a:rPr lang="en-US" sz="1600" kern="0" cap="small" dirty="0" smtClean="0">
                <a:solidFill>
                  <a:srgbClr val="7F7F7F"/>
                </a:solidFill>
              </a:rPr>
              <a:t>GI-20 </a:t>
            </a:r>
            <a:r>
              <a:rPr lang="en-US" sz="1600" kern="0" cap="small" dirty="0">
                <a:solidFill>
                  <a:srgbClr val="7F7F7F"/>
                </a:solidFill>
              </a:rPr>
              <a:t>GEO Global Water Sustainability (GEOGLOWS</a:t>
            </a:r>
            <a:r>
              <a:rPr lang="en-US" sz="1600" kern="0" cap="small" dirty="0" smtClean="0">
                <a:solidFill>
                  <a:srgbClr val="7F7F7F"/>
                </a:solidFill>
              </a:rPr>
              <a:t>)</a:t>
            </a:r>
          </a:p>
          <a:p>
            <a:pPr marL="117475" indent="-117475" defTabSz="914400">
              <a:buClrTx/>
              <a:buSzTx/>
              <a:buFontTx/>
              <a:buChar char="-"/>
            </a:pPr>
            <a:endParaRPr lang="en-US" sz="1600" kern="0" cap="small" dirty="0" smtClean="0">
              <a:solidFill>
                <a:srgbClr val="7F7F7F"/>
              </a:solidFill>
            </a:endParaRPr>
          </a:p>
          <a:p>
            <a:pPr marL="117475" indent="-117475" defTabSz="914400">
              <a:buClrTx/>
              <a:buSzTx/>
              <a:buFontTx/>
              <a:buChar char="-"/>
            </a:pPr>
            <a:endParaRPr lang="en-US" sz="900" kern="0" cap="small" dirty="0" smtClean="0">
              <a:solidFill>
                <a:srgbClr val="7F7F7F"/>
              </a:solidFill>
            </a:endParaRPr>
          </a:p>
          <a:p>
            <a:pPr marL="117475" indent="-117475" defTabSz="914400">
              <a:buClrTx/>
              <a:buSzTx/>
              <a:buFontTx/>
              <a:buChar char="-"/>
            </a:pPr>
            <a:r>
              <a:rPr lang="en-US" sz="1600" kern="0" cap="small" dirty="0" smtClean="0">
                <a:solidFill>
                  <a:srgbClr val="7F7F7F"/>
                </a:solidFill>
              </a:rPr>
              <a:t>GI-11: Information Services for Cold Region (GEOCRI)</a:t>
            </a:r>
            <a:endParaRPr lang="en-US" sz="1600" kern="0" cap="small" dirty="0">
              <a:solidFill>
                <a:srgbClr val="7F7F7F"/>
              </a:solidFill>
            </a:endParaRPr>
          </a:p>
          <a:p>
            <a:pPr marL="117475" indent="-117475" defTabSz="914400">
              <a:buClrTx/>
              <a:buSzTx/>
              <a:buFontTx/>
              <a:buChar char="-"/>
            </a:pPr>
            <a:endParaRPr lang="en-US" sz="1600" kern="0" cap="small" dirty="0" smtClean="0">
              <a:solidFill>
                <a:srgbClr val="7F7F7F"/>
              </a:solidFill>
            </a:endParaRPr>
          </a:p>
          <a:p>
            <a:pPr marL="0" indent="0" defTabSz="914400">
              <a:buClrTx/>
              <a:buSzTx/>
              <a:buNone/>
            </a:pPr>
            <a:endParaRPr lang="en-US" sz="1600" kern="0" cap="small" dirty="0" smtClean="0">
              <a:solidFill>
                <a:srgbClr val="7F7F7F"/>
              </a:solidFill>
            </a:endParaRPr>
          </a:p>
          <a:p>
            <a:pPr defTabSz="914400">
              <a:buClrTx/>
              <a:buSzTx/>
              <a:buFontTx/>
              <a:buChar char="-"/>
            </a:pPr>
            <a:endParaRPr lang="en-US" sz="1600" kern="0" cap="small" dirty="0" smtClean="0">
              <a:solidFill>
                <a:srgbClr val="7F7F7F"/>
              </a:solidFill>
            </a:endParaRPr>
          </a:p>
          <a:p>
            <a:pPr defTabSz="914400">
              <a:buClrTx/>
              <a:buSzTx/>
              <a:buFontTx/>
              <a:buChar char="-"/>
            </a:pPr>
            <a:endParaRPr lang="en-US" sz="1600" kern="0" cap="small" dirty="0">
              <a:solidFill>
                <a:srgbClr val="7F7F7F"/>
              </a:solidFill>
            </a:endParaRPr>
          </a:p>
        </p:txBody>
      </p:sp>
      <p:sp>
        <p:nvSpPr>
          <p:cNvPr id="7" name="Right Brace 6"/>
          <p:cNvSpPr/>
          <p:nvPr/>
        </p:nvSpPr>
        <p:spPr>
          <a:xfrm>
            <a:off x="5644654" y="2011997"/>
            <a:ext cx="151482" cy="792088"/>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sp>
        <p:nvSpPr>
          <p:cNvPr id="8" name="Right Brace 7"/>
          <p:cNvSpPr/>
          <p:nvPr/>
        </p:nvSpPr>
        <p:spPr>
          <a:xfrm>
            <a:off x="5644654" y="2924944"/>
            <a:ext cx="151482" cy="2903477"/>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sp>
        <p:nvSpPr>
          <p:cNvPr id="9" name="Content Placeholder 3"/>
          <p:cNvSpPr txBox="1">
            <a:spLocks/>
          </p:cNvSpPr>
          <p:nvPr/>
        </p:nvSpPr>
        <p:spPr bwMode="auto">
          <a:xfrm>
            <a:off x="5868144" y="3668181"/>
            <a:ext cx="2887786" cy="621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defTabSz="914400">
              <a:buClrTx/>
              <a:buSzTx/>
              <a:buNone/>
            </a:pPr>
            <a:r>
              <a:rPr lang="en-US" sz="1600" kern="0" cap="small" dirty="0" smtClean="0">
                <a:solidFill>
                  <a:srgbClr val="2B2C89"/>
                </a:solidFill>
              </a:rPr>
              <a:t>GEOGLOWS</a:t>
            </a:r>
          </a:p>
          <a:p>
            <a:pPr marL="0" indent="0" defTabSz="914400">
              <a:buClrTx/>
              <a:buSzTx/>
              <a:buNone/>
            </a:pPr>
            <a:r>
              <a:rPr lang="en-US" sz="1600" b="0" dirty="0" smtClean="0">
                <a:solidFill>
                  <a:srgbClr val="000000"/>
                </a:solidFill>
                <a:latin typeface="Calibri"/>
              </a:rPr>
              <a:t>(</a:t>
            </a:r>
            <a:r>
              <a:rPr lang="en-US" sz="1600" b="0" dirty="0">
                <a:solidFill>
                  <a:srgbClr val="000000"/>
                </a:solidFill>
                <a:latin typeface="Calibri"/>
              </a:rPr>
              <a:t>GEO Global Water Sustainability</a:t>
            </a:r>
            <a:r>
              <a:rPr lang="en-US" sz="1600" b="0" dirty="0" smtClean="0">
                <a:solidFill>
                  <a:srgbClr val="000000"/>
                </a:solidFill>
                <a:latin typeface="Calibri"/>
              </a:rPr>
              <a:t>)</a:t>
            </a:r>
          </a:p>
          <a:p>
            <a:pPr>
              <a:buFont typeface="Wingdings" charset="0"/>
              <a:buChar char="ð"/>
            </a:pPr>
            <a:r>
              <a:rPr lang="en-US" sz="1600" b="0" u="sng" dirty="0" smtClean="0">
                <a:solidFill>
                  <a:srgbClr val="000000"/>
                </a:solidFill>
                <a:latin typeface="Calibri"/>
              </a:rPr>
              <a:t>Angelica Gutierrez</a:t>
            </a:r>
          </a:p>
          <a:p>
            <a:pPr>
              <a:buFont typeface="Wingdings" charset="0"/>
              <a:buChar char="ð"/>
            </a:pPr>
            <a:r>
              <a:rPr lang="en-US" sz="1600" b="0" u="sng" dirty="0" smtClean="0">
                <a:solidFill>
                  <a:srgbClr val="000000"/>
                </a:solidFill>
                <a:latin typeface="Calibri"/>
              </a:rPr>
              <a:t>Bradley </a:t>
            </a:r>
            <a:r>
              <a:rPr lang="en-US" sz="1600" b="0" u="sng" dirty="0" err="1" smtClean="0">
                <a:solidFill>
                  <a:srgbClr val="000000"/>
                </a:solidFill>
                <a:latin typeface="Calibri"/>
              </a:rPr>
              <a:t>Doorn</a:t>
            </a:r>
            <a:endParaRPr lang="en-US" sz="1600" b="0" u="sng" dirty="0" smtClean="0">
              <a:solidFill>
                <a:srgbClr val="000000"/>
              </a:solidFill>
              <a:latin typeface="Calibri"/>
            </a:endParaRPr>
          </a:p>
          <a:p>
            <a:pPr>
              <a:buFont typeface="Wingdings" charset="0"/>
              <a:buChar char="ð"/>
            </a:pPr>
            <a:r>
              <a:rPr lang="en-US" sz="1600" b="0" u="sng" dirty="0" smtClean="0">
                <a:solidFill>
                  <a:srgbClr val="000000"/>
                </a:solidFill>
                <a:latin typeface="Calibri"/>
              </a:rPr>
              <a:t>Nate </a:t>
            </a:r>
            <a:r>
              <a:rPr lang="en-US" sz="1600" b="0" u="sng" dirty="0">
                <a:solidFill>
                  <a:srgbClr val="000000"/>
                </a:solidFill>
                <a:latin typeface="Calibri"/>
              </a:rPr>
              <a:t>Booth</a:t>
            </a:r>
          </a:p>
          <a:p>
            <a:pPr marL="0" indent="0" defTabSz="914400">
              <a:buClrTx/>
              <a:buSzTx/>
              <a:buNone/>
            </a:pPr>
            <a:r>
              <a:rPr lang="en-US" sz="1600" b="0" dirty="0">
                <a:solidFill>
                  <a:srgbClr val="000000"/>
                </a:solidFill>
                <a:latin typeface="Calibri"/>
              </a:rPr>
              <a:t/>
            </a:r>
            <a:br>
              <a:rPr lang="en-US" sz="1600" b="0" dirty="0">
                <a:solidFill>
                  <a:srgbClr val="000000"/>
                </a:solidFill>
                <a:latin typeface="Calibri"/>
              </a:rPr>
            </a:br>
            <a:r>
              <a:rPr lang="en-US" sz="1600" kern="0" cap="small" dirty="0" smtClean="0">
                <a:solidFill>
                  <a:srgbClr val="2B2C89"/>
                </a:solidFill>
              </a:rPr>
              <a:t> </a:t>
            </a:r>
            <a:endParaRPr lang="en-US" sz="1600" kern="0" cap="small" dirty="0">
              <a:solidFill>
                <a:srgbClr val="2B2C89"/>
              </a:solidFill>
            </a:endParaRPr>
          </a:p>
        </p:txBody>
      </p:sp>
      <p:sp>
        <p:nvSpPr>
          <p:cNvPr id="15" name="Content Placeholder 3"/>
          <p:cNvSpPr txBox="1">
            <a:spLocks/>
          </p:cNvSpPr>
          <p:nvPr/>
        </p:nvSpPr>
        <p:spPr>
          <a:xfrm>
            <a:off x="5796136" y="2060848"/>
            <a:ext cx="4067944" cy="648072"/>
          </a:xfrm>
          <a:prstGeom prst="rect">
            <a:avLst/>
          </a:prstGeom>
          <a:noFill/>
          <a:ln>
            <a:no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a:buNone/>
            </a:pPr>
            <a:r>
              <a:rPr lang="en-US" sz="1600" kern="0" cap="small" dirty="0" smtClean="0">
                <a:solidFill>
                  <a:srgbClr val="2B2C89"/>
                </a:solidFill>
              </a:rPr>
              <a:t>GDIS</a:t>
            </a:r>
          </a:p>
          <a:p>
            <a:pPr marL="0" indent="0">
              <a:buNone/>
            </a:pPr>
            <a:r>
              <a:rPr lang="en-US" sz="1600" kern="0" cap="small" dirty="0" smtClean="0">
                <a:solidFill>
                  <a:srgbClr val="2B2C89"/>
                </a:solidFill>
              </a:rPr>
              <a:t> </a:t>
            </a:r>
            <a:r>
              <a:rPr lang="en-US" sz="1600" b="0" dirty="0" smtClean="0">
                <a:solidFill>
                  <a:srgbClr val="000000"/>
                </a:solidFill>
                <a:latin typeface="Calibri"/>
              </a:rPr>
              <a:t>(</a:t>
            </a:r>
            <a:r>
              <a:rPr lang="en-US" sz="1600" b="0" dirty="0">
                <a:solidFill>
                  <a:srgbClr val="000000"/>
                </a:solidFill>
                <a:latin typeface="Calibri"/>
              </a:rPr>
              <a:t>Global Drought Information System)</a:t>
            </a:r>
            <a:r>
              <a:rPr lang="en-US" sz="1600" b="0" dirty="0">
                <a:solidFill>
                  <a:srgbClr val="FF0000"/>
                </a:solidFill>
                <a:latin typeface="Calibri"/>
              </a:rPr>
              <a:t> </a:t>
            </a:r>
            <a:endParaRPr lang="en-US" sz="1600" b="0" dirty="0" smtClean="0">
              <a:solidFill>
                <a:srgbClr val="FF0000"/>
              </a:solidFill>
              <a:latin typeface="Calibri"/>
            </a:endParaRPr>
          </a:p>
          <a:p>
            <a:pPr marL="0" indent="0">
              <a:buNone/>
            </a:pPr>
            <a:r>
              <a:rPr lang="en-US" sz="1600" b="0" dirty="0" err="1" smtClean="0">
                <a:solidFill>
                  <a:srgbClr val="000000"/>
                </a:solidFill>
                <a:latin typeface="Wingdings"/>
              </a:rPr>
              <a:t>ð</a:t>
            </a:r>
            <a:r>
              <a:rPr lang="en-US" sz="1600" b="0" dirty="0" smtClean="0">
                <a:solidFill>
                  <a:srgbClr val="000000"/>
                </a:solidFill>
                <a:latin typeface="Wingdings"/>
              </a:rPr>
              <a:t> </a:t>
            </a:r>
            <a:r>
              <a:rPr lang="en-US" sz="1600" b="0" i="1" u="sng" dirty="0" smtClean="0">
                <a:solidFill>
                  <a:srgbClr val="000000"/>
                </a:solidFill>
                <a:latin typeface="Calibri"/>
              </a:rPr>
              <a:t>Will </a:t>
            </a:r>
            <a:r>
              <a:rPr lang="en-US" sz="1600" b="0" i="1" u="sng" dirty="0" err="1" smtClean="0">
                <a:solidFill>
                  <a:srgbClr val="000000"/>
                </a:solidFill>
                <a:latin typeface="Calibri"/>
              </a:rPr>
              <a:t>Pozzi</a:t>
            </a:r>
            <a:r>
              <a:rPr lang="en-US" sz="1600" b="0" i="1" u="sng" dirty="0" smtClean="0">
                <a:solidFill>
                  <a:srgbClr val="000000"/>
                </a:solidFill>
                <a:latin typeface="Calibri"/>
              </a:rPr>
              <a:t> </a:t>
            </a:r>
            <a:r>
              <a:rPr lang="fr-CH" sz="1600" kern="0" cap="small" dirty="0" smtClean="0">
                <a:solidFill>
                  <a:srgbClr val="FF0000"/>
                </a:solidFill>
              </a:rPr>
              <a:t>(</a:t>
            </a:r>
            <a:r>
              <a:rPr lang="en-US" sz="1600" kern="0" cap="small" dirty="0" smtClean="0">
                <a:solidFill>
                  <a:srgbClr val="FF0000"/>
                </a:solidFill>
              </a:rPr>
              <a:t>New)</a:t>
            </a:r>
            <a:endParaRPr lang="fr-CH" sz="1600" kern="0" cap="small" dirty="0">
              <a:solidFill>
                <a:srgbClr val="FF0000"/>
              </a:solidFill>
            </a:endParaRPr>
          </a:p>
        </p:txBody>
      </p:sp>
      <p:sp>
        <p:nvSpPr>
          <p:cNvPr id="16" name="Content Placeholder 3"/>
          <p:cNvSpPr txBox="1">
            <a:spLocks/>
          </p:cNvSpPr>
          <p:nvPr/>
        </p:nvSpPr>
        <p:spPr>
          <a:xfrm>
            <a:off x="5868144" y="6404485"/>
            <a:ext cx="3999210" cy="548680"/>
          </a:xfrm>
          <a:prstGeom prst="rect">
            <a:avLst/>
          </a:prstGeom>
          <a:noFill/>
          <a:ln>
            <a:noFill/>
          </a:ln>
        </p:spPr>
        <p:txBody>
          <a:bodyPr anchor="ctr"/>
          <a:lstStyle>
            <a:lvl1pPr marL="342900" indent="-342900" algn="l" rtl="0" eaLnBrk="0" fontAlgn="base" hangingPunct="0">
              <a:spcBef>
                <a:spcPct val="20000"/>
              </a:spcBef>
              <a:spcAft>
                <a:spcPct val="0"/>
              </a:spcAft>
              <a:buChar char="•"/>
              <a:defRPr sz="2800" b="1">
                <a:solidFill>
                  <a:schemeClr val="tx1"/>
                </a:solidFill>
                <a:latin typeface="Arial Narrow" panose="020B0606020202030204" pitchFamily="34" charset="0"/>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2400">
                <a:solidFill>
                  <a:schemeClr val="tx1"/>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a:buNone/>
            </a:pPr>
            <a:r>
              <a:rPr lang="en-US" sz="1600" kern="0" cap="small" dirty="0" smtClean="0">
                <a:solidFill>
                  <a:srgbClr val="2B2C89"/>
                </a:solidFill>
              </a:rPr>
              <a:t>GEOCRI</a:t>
            </a:r>
            <a:endParaRPr lang="en-US" sz="1600" b="0" dirty="0">
              <a:solidFill>
                <a:srgbClr val="000000"/>
              </a:solidFill>
              <a:latin typeface="Calibri"/>
            </a:endParaRPr>
          </a:p>
          <a:p>
            <a:pPr marL="0" indent="0">
              <a:buNone/>
            </a:pPr>
            <a:r>
              <a:rPr lang="en-US" sz="1600" b="0" dirty="0" err="1" smtClean="0">
                <a:solidFill>
                  <a:srgbClr val="000000"/>
                </a:solidFill>
                <a:latin typeface="Wingdings"/>
              </a:rPr>
              <a:t>ð</a:t>
            </a:r>
            <a:r>
              <a:rPr lang="en-US" sz="1600" b="0" dirty="0" smtClean="0">
                <a:solidFill>
                  <a:srgbClr val="000000"/>
                </a:solidFill>
                <a:latin typeface="Wingdings"/>
              </a:rPr>
              <a:t> </a:t>
            </a:r>
            <a:r>
              <a:rPr lang="en-US" sz="1600" b="0" u="sng" dirty="0" err="1" smtClean="0">
                <a:solidFill>
                  <a:srgbClr val="000000"/>
                </a:solidFill>
                <a:latin typeface="Calibri"/>
              </a:rPr>
              <a:t>Yubao</a:t>
            </a:r>
            <a:r>
              <a:rPr lang="en-US" sz="1600" b="0" u="sng" dirty="0" smtClean="0">
                <a:solidFill>
                  <a:srgbClr val="000000"/>
                </a:solidFill>
                <a:latin typeface="Calibri"/>
              </a:rPr>
              <a:t> </a:t>
            </a:r>
            <a:r>
              <a:rPr lang="en-US" sz="1600" b="0" u="sng" dirty="0" err="1">
                <a:solidFill>
                  <a:srgbClr val="000000"/>
                </a:solidFill>
                <a:latin typeface="Calibri"/>
              </a:rPr>
              <a:t>Qiu</a:t>
            </a:r>
            <a:endParaRPr lang="en-US" sz="1600" b="0" u="sng" dirty="0">
              <a:solidFill>
                <a:srgbClr val="000000"/>
              </a:solidFill>
              <a:latin typeface="Calibri"/>
            </a:endParaRPr>
          </a:p>
          <a:p>
            <a:pPr marL="0" indent="0" defTabSz="914400">
              <a:buClrTx/>
              <a:buSzTx/>
              <a:buNone/>
            </a:pPr>
            <a:endParaRPr lang="en-US" sz="1600" kern="0" cap="small" dirty="0">
              <a:solidFill>
                <a:srgbClr val="2B2C89"/>
              </a:solidFill>
            </a:endParaRPr>
          </a:p>
        </p:txBody>
      </p:sp>
      <p:sp>
        <p:nvSpPr>
          <p:cNvPr id="19" name="Right Brace 6"/>
          <p:cNvSpPr/>
          <p:nvPr/>
        </p:nvSpPr>
        <p:spPr>
          <a:xfrm>
            <a:off x="5652120" y="6165304"/>
            <a:ext cx="144016" cy="599221"/>
          </a:xfrm>
          <a:prstGeom prst="rightBrace">
            <a:avLst>
              <a:gd name="adj1" fmla="val 75732"/>
              <a:gd name="adj2" fmla="val 5065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cap="small">
              <a:ln>
                <a:solidFill>
                  <a:sysClr val="windowText" lastClr="000000"/>
                </a:solidFill>
              </a:ln>
              <a:solidFill>
                <a:sysClr val="windowText" lastClr="000000"/>
              </a:solidFill>
            </a:endParaRPr>
          </a:p>
        </p:txBody>
      </p:sp>
      <p:cxnSp>
        <p:nvCxnSpPr>
          <p:cNvPr id="4" name="Straight Connector 3"/>
          <p:cNvCxnSpPr/>
          <p:nvPr/>
        </p:nvCxnSpPr>
        <p:spPr>
          <a:xfrm>
            <a:off x="-7466" y="2876093"/>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972437"/>
            <a:ext cx="914400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3213"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re 9"/>
          <p:cNvSpPr>
            <a:spLocks noGrp="1"/>
          </p:cNvSpPr>
          <p:nvPr>
            <p:ph type="title"/>
          </p:nvPr>
        </p:nvSpPr>
        <p:spPr/>
        <p:txBody>
          <a:bodyPr/>
          <a:lstStyle/>
          <a:p>
            <a:r>
              <a:rPr lang="fr-CH" dirty="0"/>
              <a:t>GEO Water tasks restructuring </a:t>
            </a:r>
            <a:r>
              <a:rPr lang="fr-CH" dirty="0" smtClean="0"/>
              <a:t>(2/</a:t>
            </a:r>
            <a:r>
              <a:rPr lang="fr-CH" dirty="0"/>
              <a:t>2)</a:t>
            </a:r>
            <a:endParaRPr lang="fr-FR" dirty="0"/>
          </a:p>
        </p:txBody>
      </p:sp>
      <p:sp>
        <p:nvSpPr>
          <p:cNvPr id="18" name="Rectangle 17"/>
          <p:cNvSpPr/>
          <p:nvPr/>
        </p:nvSpPr>
        <p:spPr>
          <a:xfrm>
            <a:off x="395536" y="1484784"/>
            <a:ext cx="1467619" cy="461665"/>
          </a:xfrm>
          <a:prstGeom prst="rect">
            <a:avLst/>
          </a:prstGeom>
        </p:spPr>
        <p:txBody>
          <a:bodyPr wrap="none">
            <a:spAutoFit/>
          </a:bodyPr>
          <a:lstStyle/>
          <a:p>
            <a:r>
              <a:rPr lang="fr-CH" dirty="0" smtClean="0">
                <a:latin typeface="Arial"/>
                <a:cs typeface="Arial"/>
              </a:rPr>
              <a:t>Initiatives</a:t>
            </a:r>
            <a:endParaRPr lang="fr-FR" dirty="0"/>
          </a:p>
        </p:txBody>
      </p:sp>
    </p:spTree>
    <p:extLst>
      <p:ext uri="{BB962C8B-B14F-4D97-AF65-F5344CB8AC3E}">
        <p14:creationId xmlns:p14="http://schemas.microsoft.com/office/powerpoint/2010/main" val="8586684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GEO Water </a:t>
            </a:r>
            <a:r>
              <a:rPr lang="fr-CH" dirty="0" err="1" smtClean="0"/>
              <a:t>tasks</a:t>
            </a:r>
            <a:r>
              <a:rPr lang="fr-CH" dirty="0" smtClean="0"/>
              <a:t> </a:t>
            </a:r>
            <a:r>
              <a:rPr lang="fr-CH" dirty="0" err="1" smtClean="0"/>
              <a:t>restructuring</a:t>
            </a:r>
            <a:endParaRPr lang="en-US" dirty="0"/>
          </a:p>
        </p:txBody>
      </p:sp>
      <p:pic>
        <p:nvPicPr>
          <p:cNvPr id="2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2964336777"/>
              </p:ext>
            </p:extLst>
          </p:nvPr>
        </p:nvGraphicFramePr>
        <p:xfrm>
          <a:off x="107504" y="1628801"/>
          <a:ext cx="8928992" cy="5112567"/>
        </p:xfrm>
        <a:graphic>
          <a:graphicData uri="http://schemas.openxmlformats.org/drawingml/2006/table">
            <a:tbl>
              <a:tblPr/>
              <a:tblGrid>
                <a:gridCol w="345188"/>
                <a:gridCol w="4261036"/>
                <a:gridCol w="4322768"/>
              </a:tblGrid>
              <a:tr h="264891">
                <a:tc>
                  <a:txBody>
                    <a:bodyPr/>
                    <a:lstStyle/>
                    <a:p>
                      <a:pPr algn="l" fontAlgn="b"/>
                      <a:endParaRPr lang="en-US" sz="1200" b="0" i="0" u="none" strike="noStrike" dirty="0">
                        <a:solidFill>
                          <a:srgbClr val="000000"/>
                        </a:solidFill>
                        <a:effectLst/>
                        <a:latin typeface="Calibri"/>
                      </a:endParaRPr>
                    </a:p>
                  </a:txBody>
                  <a:tcPr marL="6407" marR="6407" marT="6407"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2016 WP</a:t>
                      </a:r>
                    </a:p>
                  </a:txBody>
                  <a:tcPr marL="6407" marR="6407" marT="6407" marB="0" anchor="b">
                    <a:lnL>
                      <a:noFill/>
                    </a:lnL>
                    <a:lnR>
                      <a:noFill/>
                    </a:lnR>
                    <a:lnT>
                      <a:noFill/>
                    </a:lnT>
                    <a:lnB>
                      <a:noFill/>
                    </a:lnB>
                  </a:tcPr>
                </a:tc>
                <a:tc>
                  <a:txBody>
                    <a:bodyPr/>
                    <a:lstStyle/>
                    <a:p>
                      <a:pPr algn="ctr" fontAlgn="b"/>
                      <a:r>
                        <a:rPr lang="en-US" sz="1600" b="1" i="0" u="none" strike="noStrike" dirty="0">
                          <a:solidFill>
                            <a:srgbClr val="000000"/>
                          </a:solidFill>
                          <a:effectLst/>
                          <a:latin typeface="Calibri"/>
                        </a:rPr>
                        <a:t>2017-2019 WP</a:t>
                      </a:r>
                    </a:p>
                  </a:txBody>
                  <a:tcPr marL="6407" marR="6407" marT="6407" marB="0" anchor="b">
                    <a:lnL>
                      <a:noFill/>
                    </a:lnL>
                    <a:lnR>
                      <a:noFill/>
                    </a:lnR>
                    <a:lnT>
                      <a:noFill/>
                    </a:lnT>
                    <a:lnB>
                      <a:noFill/>
                    </a:lnB>
                  </a:tcPr>
                </a:tc>
              </a:tr>
              <a:tr h="264891">
                <a:tc>
                  <a:txBody>
                    <a:bodyPr/>
                    <a:lstStyle/>
                    <a:p>
                      <a:pPr algn="l" fontAlgn="b"/>
                      <a:endParaRPr lang="en-US" sz="1200" b="0" i="0" u="none" strike="noStrike" dirty="0">
                        <a:solidFill>
                          <a:srgbClr val="000000"/>
                        </a:solidFill>
                        <a:effectLst/>
                        <a:latin typeface="Calibri"/>
                      </a:endParaRPr>
                    </a:p>
                  </a:txBody>
                  <a:tcPr marL="6407" marR="6407" marT="6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Former structure and former leads</a:t>
                      </a:r>
                    </a:p>
                  </a:txBody>
                  <a:tcPr marL="6407" marR="6407" marT="640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New </a:t>
                      </a:r>
                      <a:r>
                        <a:rPr lang="en-US" sz="1600" b="0" i="0" u="none" strike="noStrike" dirty="0" err="1">
                          <a:solidFill>
                            <a:srgbClr val="000000"/>
                          </a:solidFill>
                          <a:effectLst/>
                          <a:latin typeface="Calibri"/>
                        </a:rPr>
                        <a:t>strucure</a:t>
                      </a:r>
                      <a:endParaRPr lang="en-US" sz="1600" b="0" i="0" u="none" strike="noStrike" dirty="0">
                        <a:solidFill>
                          <a:srgbClr val="000000"/>
                        </a:solidFill>
                        <a:effectLst/>
                        <a:latin typeface="Calibri"/>
                      </a:endParaRPr>
                    </a:p>
                  </a:txBody>
                  <a:tcPr marL="6407" marR="6407" marT="6407" marB="0" anchor="b">
                    <a:lnL>
                      <a:noFill/>
                    </a:lnL>
                    <a:lnR>
                      <a:noFill/>
                    </a:lnR>
                    <a:lnT>
                      <a:noFill/>
                    </a:lnT>
                    <a:lnB w="6350" cap="flat" cmpd="sng" algn="ctr">
                      <a:solidFill>
                        <a:srgbClr val="000000"/>
                      </a:solidFill>
                      <a:prstDash val="solid"/>
                      <a:round/>
                      <a:headEnd type="none" w="med" len="med"/>
                      <a:tailEnd type="none" w="med" len="med"/>
                    </a:lnB>
                  </a:tcPr>
                </a:tc>
              </a:tr>
              <a:tr h="201928">
                <a:tc rowSpan="9">
                  <a:txBody>
                    <a:bodyPr/>
                    <a:lstStyle/>
                    <a:p>
                      <a:pPr algn="ctr" fontAlgn="ctr"/>
                      <a:r>
                        <a:rPr lang="en-US" sz="1200" b="0" i="0" u="none" strike="noStrike" dirty="0">
                          <a:solidFill>
                            <a:srgbClr val="000000"/>
                          </a:solidFill>
                          <a:effectLst/>
                          <a:latin typeface="Calibri"/>
                        </a:rPr>
                        <a:t>Community activities</a:t>
                      </a:r>
                    </a:p>
                  </a:txBody>
                  <a:tcPr marL="6407" marR="6407" marT="64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nl-NL" sz="1200" b="0" i="0" u="none" strike="noStrike" dirty="0">
                          <a:solidFill>
                            <a:schemeClr val="bg2">
                              <a:lumMod val="75000"/>
                            </a:schemeClr>
                          </a:solidFill>
                          <a:effectLst/>
                          <a:latin typeface="Calibri"/>
                        </a:rPr>
                        <a:t>CA-11: Soil Moisture - </a:t>
                      </a:r>
                      <a:r>
                        <a:rPr lang="nl-NL" sz="1200" b="0" i="1" u="none" strike="noStrike" dirty="0">
                          <a:solidFill>
                            <a:schemeClr val="bg2">
                              <a:lumMod val="75000"/>
                            </a:schemeClr>
                          </a:solidFill>
                          <a:effectLst/>
                          <a:latin typeface="Calibri"/>
                        </a:rPr>
                        <a:t>P. Van Oevelen / C. Rudiger</a:t>
                      </a:r>
                      <a:endParaRPr lang="nl-NL"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rtl="0" fontAlgn="ctr"/>
                      <a:r>
                        <a:rPr lang="en-US" sz="1200" b="0" i="0" u="none" strike="noStrike" dirty="0" smtClean="0">
                          <a:solidFill>
                            <a:srgbClr val="FF0000"/>
                          </a:solidFill>
                          <a:effectLst/>
                          <a:latin typeface="Calibri"/>
                        </a:rPr>
                        <a:t>(New)</a:t>
                      </a:r>
                      <a:r>
                        <a:rPr lang="en-US" sz="1200" b="0" i="0" u="none" strike="noStrike" baseline="0" dirty="0" smtClean="0">
                          <a:solidFill>
                            <a:srgbClr val="FF0000"/>
                          </a:solidFill>
                          <a:effectLst/>
                          <a:latin typeface="Calibri"/>
                        </a:rPr>
                        <a:t> </a:t>
                      </a:r>
                      <a:r>
                        <a:rPr lang="en-US" sz="1200" b="0" i="0" u="none" strike="noStrike" dirty="0" smtClean="0">
                          <a:solidFill>
                            <a:srgbClr val="000000"/>
                          </a:solidFill>
                          <a:effectLst/>
                          <a:latin typeface="Calibri"/>
                        </a:rPr>
                        <a:t>In-situ </a:t>
                      </a:r>
                      <a:r>
                        <a:rPr lang="en-US" sz="1200" b="0" i="0" u="none" strike="noStrike" dirty="0">
                          <a:solidFill>
                            <a:srgbClr val="000000"/>
                          </a:solidFill>
                          <a:effectLst/>
                          <a:latin typeface="Calibri"/>
                        </a:rPr>
                        <a:t>observations for Water </a:t>
                      </a:r>
                      <a:r>
                        <a:rPr lang="en-US" sz="1200" b="0" i="0" u="none" strike="noStrike" dirty="0" smtClean="0">
                          <a:solidFill>
                            <a:srgbClr val="000000"/>
                          </a:solidFill>
                          <a:effectLst/>
                          <a:latin typeface="Calibri"/>
                        </a:rPr>
                        <a:t>Cycle </a:t>
                      </a:r>
                      <a:r>
                        <a:rPr lang="en-US" sz="1200" b="0" i="0" u="none" strike="noStrike" dirty="0" smtClean="0">
                          <a:solidFill>
                            <a:srgbClr val="000000"/>
                          </a:solidFill>
                          <a:effectLst/>
                          <a:latin typeface="Wingdings"/>
                        </a:rPr>
                        <a:t>ð</a:t>
                      </a:r>
                      <a:r>
                        <a:rPr lang="en-US" sz="1200" b="0" i="0" u="none" strike="noStrike" dirty="0" smtClean="0">
                          <a:solidFill>
                            <a:srgbClr val="000000"/>
                          </a:solidFill>
                          <a:effectLst/>
                          <a:latin typeface="Calibri"/>
                        </a:rPr>
                        <a:t> </a:t>
                      </a:r>
                      <a:r>
                        <a:rPr lang="en-US" sz="1200" b="0" i="1" u="sng" strike="noStrike" dirty="0">
                          <a:solidFill>
                            <a:srgbClr val="000000"/>
                          </a:solidFill>
                          <a:effectLst/>
                          <a:latin typeface="Calibri"/>
                        </a:rPr>
                        <a:t>Wolfgang Grab</a:t>
                      </a:r>
                      <a:r>
                        <a:rPr lang="en-US" sz="1200" b="0" i="0" u="sng" strike="noStrike" dirty="0">
                          <a:solidFill>
                            <a:srgbClr val="000000"/>
                          </a:solidFill>
                          <a:effectLst/>
                          <a:latin typeface="Calibri"/>
                        </a:rPr>
                        <a:t>                                                   </a:t>
                      </a: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928">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CA-12: River Discharge - </a:t>
                      </a:r>
                      <a:r>
                        <a:rPr lang="en-US" sz="1200" b="0" i="1" u="none" strike="noStrike" dirty="0">
                          <a:solidFill>
                            <a:schemeClr val="bg2">
                              <a:lumMod val="75000"/>
                            </a:schemeClr>
                          </a:solidFill>
                          <a:effectLst/>
                          <a:latin typeface="Calibri"/>
                        </a:rPr>
                        <a:t>W. Grabs / D. </a:t>
                      </a:r>
                      <a:r>
                        <a:rPr lang="en-US" sz="1200" b="0" i="1" u="none" strike="noStrike" dirty="0" err="1">
                          <a:solidFill>
                            <a:schemeClr val="bg2">
                              <a:lumMod val="75000"/>
                            </a:schemeClr>
                          </a:solidFill>
                          <a:effectLst/>
                          <a:latin typeface="Calibri"/>
                        </a:rPr>
                        <a:t>Berod</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CA-13: Groundwater  -  </a:t>
                      </a:r>
                      <a:r>
                        <a:rPr lang="en-US" sz="1200" b="0" i="1" u="none" strike="noStrike" dirty="0">
                          <a:solidFill>
                            <a:schemeClr val="bg2">
                              <a:lumMod val="75000"/>
                            </a:schemeClr>
                          </a:solidFill>
                          <a:effectLst/>
                          <a:latin typeface="Calibri"/>
                        </a:rPr>
                        <a:t>N. </a:t>
                      </a:r>
                      <a:r>
                        <a:rPr lang="en-US" sz="1200" b="0" i="1" u="none" strike="noStrike" dirty="0" err="1">
                          <a:solidFill>
                            <a:schemeClr val="bg2">
                              <a:lumMod val="75000"/>
                            </a:schemeClr>
                          </a:solidFill>
                          <a:effectLst/>
                          <a:latin typeface="Calibri"/>
                        </a:rPr>
                        <a:t>Kukuric</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CA-14: GEO Water Quality </a:t>
                      </a:r>
                      <a:r>
                        <a:rPr lang="en-US" sz="1200" b="0" i="0" u="none" strike="noStrike" dirty="0" smtClean="0">
                          <a:solidFill>
                            <a:schemeClr val="bg2">
                              <a:lumMod val="75000"/>
                            </a:schemeClr>
                          </a:solidFill>
                          <a:effectLst/>
                          <a:latin typeface="Calibri"/>
                        </a:rPr>
                        <a:t>–</a:t>
                      </a:r>
                      <a:r>
                        <a:rPr lang="en-US" sz="1200" b="0" i="1" u="none" strike="noStrike" dirty="0" smtClean="0">
                          <a:solidFill>
                            <a:schemeClr val="bg2">
                              <a:lumMod val="75000"/>
                            </a:schemeClr>
                          </a:solidFill>
                          <a:effectLst/>
                          <a:latin typeface="Calibri"/>
                        </a:rPr>
                        <a:t> S. </a:t>
                      </a:r>
                      <a:r>
                        <a:rPr lang="en-US" sz="1200" b="0" i="1" u="none" strike="noStrike" dirty="0" err="1" smtClean="0">
                          <a:solidFill>
                            <a:schemeClr val="bg2">
                              <a:lumMod val="75000"/>
                            </a:schemeClr>
                          </a:solidFill>
                          <a:effectLst/>
                          <a:latin typeface="Calibri"/>
                        </a:rPr>
                        <a:t>Greb</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err="1">
                          <a:solidFill>
                            <a:srgbClr val="000000"/>
                          </a:solidFill>
                          <a:effectLst/>
                          <a:latin typeface="Calibri"/>
                        </a:rPr>
                        <a:t>AquaWatch</a:t>
                      </a:r>
                      <a:r>
                        <a:rPr lang="en-US" sz="1200" b="0" i="0" u="none" strike="noStrike" dirty="0">
                          <a:solidFill>
                            <a:srgbClr val="000000"/>
                          </a:solidFill>
                          <a:effectLst/>
                          <a:latin typeface="Calibri"/>
                        </a:rPr>
                        <a:t> </a:t>
                      </a:r>
                      <a:r>
                        <a:rPr lang="en-US" sz="1200" b="0" i="0" u="none" strike="noStrike" dirty="0" smtClean="0">
                          <a:solidFill>
                            <a:srgbClr val="000000"/>
                          </a:solidFill>
                          <a:effectLst/>
                          <a:latin typeface="Wingdings"/>
                        </a:rPr>
                        <a:t>ð</a:t>
                      </a:r>
                      <a:r>
                        <a:rPr lang="en-US" sz="1200" b="0" i="1" u="sng" strike="noStrike" dirty="0" smtClean="0">
                          <a:solidFill>
                            <a:srgbClr val="000000"/>
                          </a:solidFill>
                          <a:effectLst/>
                          <a:latin typeface="Calibri"/>
                        </a:rPr>
                        <a:t> </a:t>
                      </a:r>
                      <a:r>
                        <a:rPr lang="en-US" sz="1200" b="0" i="1" u="sng" strike="noStrike" dirty="0">
                          <a:solidFill>
                            <a:srgbClr val="000000"/>
                          </a:solidFill>
                          <a:effectLst/>
                          <a:latin typeface="Calibri"/>
                        </a:rPr>
                        <a:t>Steven </a:t>
                      </a:r>
                      <a:r>
                        <a:rPr lang="en-US" sz="1200" b="0" i="1" u="sng" strike="noStrike" dirty="0" err="1">
                          <a:solidFill>
                            <a:srgbClr val="000000"/>
                          </a:solidFill>
                          <a:effectLst/>
                          <a:latin typeface="Calibri"/>
                        </a:rPr>
                        <a:t>Greb</a:t>
                      </a:r>
                      <a:r>
                        <a:rPr lang="en-US" sz="1200" b="0" i="1" u="sng" strike="noStrike" dirty="0">
                          <a:solidFill>
                            <a:srgbClr val="000000"/>
                          </a:solidFill>
                          <a:effectLst/>
                          <a:latin typeface="Calibri"/>
                        </a:rPr>
                        <a:t> </a:t>
                      </a:r>
                      <a:endParaRPr lang="en-US" sz="1200" b="0" i="0" u="sng" strike="noStrike" dirty="0">
                        <a:solidFill>
                          <a:srgbClr val="000000"/>
                        </a:solidFill>
                        <a:effectLst/>
                        <a:latin typeface="Calibri"/>
                      </a:endParaRP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310">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CA-15 (part of): Water Cycle Capacity Building  - </a:t>
                      </a:r>
                      <a:r>
                        <a:rPr lang="en-US" sz="1200" b="0" i="1" u="none" strike="noStrike" dirty="0">
                          <a:solidFill>
                            <a:schemeClr val="bg2">
                              <a:lumMod val="75000"/>
                            </a:schemeClr>
                          </a:solidFill>
                          <a:effectLst/>
                          <a:latin typeface="Calibri"/>
                        </a:rPr>
                        <a:t>A. Gutierrez</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2">
                  <a:txBody>
                    <a:bodyPr/>
                    <a:lstStyle/>
                    <a:p>
                      <a:pPr algn="ctr" rtl="0" fontAlgn="ctr"/>
                      <a:r>
                        <a:rPr lang="en-US" sz="1200" b="0" i="0" u="none" strike="noStrike" dirty="0" smtClean="0">
                          <a:solidFill>
                            <a:srgbClr val="FF0000"/>
                          </a:solidFill>
                          <a:effectLst/>
                          <a:latin typeface="Calibri"/>
                        </a:rPr>
                        <a:t>(New) </a:t>
                      </a:r>
                      <a:r>
                        <a:rPr lang="en-US" sz="1200" b="0" i="0" u="none" strike="noStrike" dirty="0" smtClean="0">
                          <a:solidFill>
                            <a:srgbClr val="000000"/>
                          </a:solidFill>
                          <a:effectLst/>
                          <a:latin typeface="Calibri"/>
                        </a:rPr>
                        <a:t>DIAS </a:t>
                      </a:r>
                      <a:r>
                        <a:rPr lang="en-US" sz="1200" b="0" i="0" u="none" strike="noStrike" dirty="0">
                          <a:solidFill>
                            <a:srgbClr val="000000"/>
                          </a:solidFill>
                          <a:effectLst/>
                          <a:latin typeface="Calibri"/>
                        </a:rPr>
                        <a:t>(including WCI, AWCI, </a:t>
                      </a:r>
                      <a:r>
                        <a:rPr lang="en-US" sz="1200" b="0" i="0" u="none" strike="noStrike" dirty="0" err="1">
                          <a:solidFill>
                            <a:srgbClr val="000000"/>
                          </a:solidFill>
                          <a:effectLst/>
                          <a:latin typeface="Calibri"/>
                        </a:rPr>
                        <a:t>AfWCCI</a:t>
                      </a:r>
                      <a:r>
                        <a:rPr lang="en-US" sz="1200" b="0" i="0" u="none" strike="noStrike" dirty="0">
                          <a:solidFill>
                            <a:srgbClr val="000000"/>
                          </a:solidFill>
                          <a:effectLst/>
                          <a:latin typeface="Calibri"/>
                        </a:rPr>
                        <a:t>) </a:t>
                      </a:r>
                      <a:r>
                        <a:rPr lang="en-US" sz="1200" b="0" i="0" u="none" strike="noStrike" dirty="0" smtClean="0">
                          <a:solidFill>
                            <a:srgbClr val="000000"/>
                          </a:solidFill>
                          <a:effectLst/>
                          <a:latin typeface="Wingdings"/>
                        </a:rPr>
                        <a:t>ð</a:t>
                      </a:r>
                      <a:r>
                        <a:rPr lang="en-US" sz="1200" b="0" i="0" u="none" strike="noStrike" dirty="0" smtClean="0">
                          <a:solidFill>
                            <a:srgbClr val="000000"/>
                          </a:solidFill>
                          <a:effectLst/>
                          <a:latin typeface="Calibri"/>
                        </a:rPr>
                        <a:t> </a:t>
                      </a:r>
                      <a:r>
                        <a:rPr lang="en-US" sz="1200" b="0" i="0" u="sng" strike="noStrike" dirty="0">
                          <a:solidFill>
                            <a:srgbClr val="000000"/>
                          </a:solidFill>
                          <a:effectLst/>
                          <a:latin typeface="Calibri"/>
                        </a:rPr>
                        <a:t>Toshio  Koike</a:t>
                      </a: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CA-18: Water Cycle Integrator (WCI) - </a:t>
                      </a:r>
                      <a:r>
                        <a:rPr lang="en-US" sz="1200" b="0" i="1" u="none" strike="noStrike" dirty="0">
                          <a:solidFill>
                            <a:schemeClr val="bg2">
                              <a:lumMod val="75000"/>
                            </a:schemeClr>
                          </a:solidFill>
                          <a:effectLst/>
                          <a:latin typeface="Calibri"/>
                        </a:rPr>
                        <a:t>T. Koike</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CA-20: EarthH2Observe  - </a:t>
                      </a:r>
                      <a:r>
                        <a:rPr lang="en-US" sz="1200" b="0" i="1" u="none" strike="noStrike" dirty="0">
                          <a:solidFill>
                            <a:schemeClr val="bg2">
                              <a:lumMod val="75000"/>
                            </a:schemeClr>
                          </a:solidFill>
                          <a:effectLst/>
                          <a:latin typeface="Calibri"/>
                        </a:rPr>
                        <a:t>J. </a:t>
                      </a:r>
                      <a:r>
                        <a:rPr lang="en-US" sz="1200" b="0" i="1" u="none" strike="noStrike" dirty="0" err="1">
                          <a:solidFill>
                            <a:schemeClr val="bg2">
                              <a:lumMod val="75000"/>
                            </a:schemeClr>
                          </a:solidFill>
                          <a:effectLst/>
                          <a:latin typeface="Calibri"/>
                        </a:rPr>
                        <a:t>Schnellekens</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000000"/>
                          </a:solidFill>
                          <a:effectLst/>
                          <a:latin typeface="Calibri"/>
                        </a:rPr>
                        <a:t>EartH2Observe </a:t>
                      </a:r>
                      <a:r>
                        <a:rPr lang="en-US" sz="1200" b="0" i="0" u="none" strike="noStrike" dirty="0" err="1" smtClean="0">
                          <a:solidFill>
                            <a:srgbClr val="000000"/>
                          </a:solidFill>
                          <a:effectLst/>
                          <a:latin typeface="Wingdings"/>
                        </a:rPr>
                        <a:t>ð</a:t>
                      </a:r>
                      <a:r>
                        <a:rPr lang="en-US" sz="1200" b="0" i="1" u="none" strike="noStrike" dirty="0" err="1" smtClean="0">
                          <a:solidFill>
                            <a:srgbClr val="000000"/>
                          </a:solidFill>
                          <a:effectLst/>
                          <a:latin typeface="Calibri"/>
                        </a:rPr>
                        <a:t>Jaap</a:t>
                      </a:r>
                      <a:r>
                        <a:rPr lang="en-US" sz="1200" b="0" i="1" u="none" strike="noStrike" dirty="0" smtClean="0">
                          <a:solidFill>
                            <a:srgbClr val="000000"/>
                          </a:solidFill>
                          <a:effectLst/>
                          <a:latin typeface="Calibri"/>
                        </a:rPr>
                        <a:t> </a:t>
                      </a:r>
                      <a:r>
                        <a:rPr lang="en-US" sz="1200" b="0" i="1" u="none" strike="noStrike" dirty="0" err="1">
                          <a:solidFill>
                            <a:srgbClr val="000000"/>
                          </a:solidFill>
                          <a:effectLst/>
                          <a:latin typeface="Calibri"/>
                        </a:rPr>
                        <a:t>Schellekens</a:t>
                      </a:r>
                      <a:endParaRPr lang="en-US" sz="1200" b="0" i="0" u="none" strike="noStrike" dirty="0">
                        <a:solidFill>
                          <a:srgbClr val="000000"/>
                        </a:solidFill>
                        <a:effectLst/>
                        <a:latin typeface="Calibri"/>
                      </a:endParaRP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928">
                <a:tc vMerge="1">
                  <a:txBody>
                    <a:bodyPr/>
                    <a:lstStyle/>
                    <a:p>
                      <a:endParaRPr lang="en-US"/>
                    </a:p>
                  </a:txBody>
                  <a:tcPr/>
                </a:tc>
                <a:tc>
                  <a:txBody>
                    <a:bodyPr/>
                    <a:lstStyle/>
                    <a:p>
                      <a:pPr algn="l" rtl="0" fontAlgn="ctr"/>
                      <a:r>
                        <a:rPr lang="it-IT" sz="1200" b="0" i="0" u="none" strike="noStrike" dirty="0">
                          <a:solidFill>
                            <a:schemeClr val="bg2">
                              <a:lumMod val="75000"/>
                            </a:schemeClr>
                          </a:solidFill>
                          <a:effectLst/>
                          <a:latin typeface="Calibri"/>
                        </a:rPr>
                        <a:t>CA-19: E2E Water Indicators - </a:t>
                      </a:r>
                      <a:r>
                        <a:rPr lang="it-IT" sz="1200" b="0" i="1" u="none" strike="noStrike" dirty="0">
                          <a:solidFill>
                            <a:schemeClr val="bg2">
                              <a:lumMod val="75000"/>
                            </a:schemeClr>
                          </a:solidFill>
                          <a:effectLst/>
                          <a:latin typeface="Calibri"/>
                        </a:rPr>
                        <a:t>C. Vörösmarty</a:t>
                      </a:r>
                      <a:endParaRPr lang="it-IT"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1200" b="0" i="0" u="none" strike="noStrike" dirty="0" smtClean="0">
                          <a:solidFill>
                            <a:srgbClr val="FF0000"/>
                          </a:solidFill>
                          <a:effectLst/>
                          <a:latin typeface="Calibri"/>
                        </a:rPr>
                        <a:t>(New) </a:t>
                      </a:r>
                      <a:r>
                        <a:rPr lang="en-US" sz="1200" b="0" i="0" u="none" strike="noStrike" dirty="0" smtClean="0">
                          <a:solidFill>
                            <a:srgbClr val="000000"/>
                          </a:solidFill>
                          <a:effectLst/>
                          <a:latin typeface="Calibri"/>
                        </a:rPr>
                        <a:t>Water-Energy-Food </a:t>
                      </a:r>
                      <a:r>
                        <a:rPr lang="en-US" sz="1200" b="0" i="0" u="none" strike="noStrike" dirty="0">
                          <a:solidFill>
                            <a:srgbClr val="000000"/>
                          </a:solidFill>
                          <a:effectLst/>
                          <a:latin typeface="Calibri"/>
                        </a:rPr>
                        <a:t>Nexus </a:t>
                      </a:r>
                      <a:r>
                        <a:rPr lang="en-US" sz="1200" b="0" i="0" u="none" strike="noStrike" baseline="0" dirty="0" smtClean="0">
                          <a:solidFill>
                            <a:srgbClr val="000000"/>
                          </a:solidFill>
                          <a:effectLst/>
                          <a:latin typeface="Calibri"/>
                        </a:rPr>
                        <a:t>                                                            </a:t>
                      </a:r>
                      <a:r>
                        <a:rPr lang="en-US" sz="1200" b="0" i="0" u="sng" strike="noStrike" dirty="0" err="1" smtClean="0">
                          <a:solidFill>
                            <a:srgbClr val="000000"/>
                          </a:solidFill>
                          <a:effectLst/>
                          <a:latin typeface="Wingdings"/>
                        </a:rPr>
                        <a:t>ð</a:t>
                      </a:r>
                      <a:r>
                        <a:rPr lang="en-US" sz="1200" b="0" i="0" u="sng" strike="noStrike" dirty="0" err="1" smtClean="0">
                          <a:solidFill>
                            <a:srgbClr val="000000"/>
                          </a:solidFill>
                          <a:effectLst/>
                          <a:latin typeface="Calibri"/>
                        </a:rPr>
                        <a:t>R</a:t>
                      </a:r>
                      <a:r>
                        <a:rPr lang="en-US" sz="1200" b="0" i="0" u="sng" strike="noStrike" dirty="0">
                          <a:solidFill>
                            <a:srgbClr val="000000"/>
                          </a:solidFill>
                          <a:effectLst/>
                          <a:latin typeface="Calibri"/>
                        </a:rPr>
                        <a:t>. </a:t>
                      </a:r>
                      <a:r>
                        <a:rPr lang="en-US" sz="1200" b="0" i="0" u="sng" strike="noStrike" dirty="0" err="1">
                          <a:solidFill>
                            <a:srgbClr val="000000"/>
                          </a:solidFill>
                          <a:effectLst/>
                          <a:latin typeface="Calibri"/>
                        </a:rPr>
                        <a:t>Lawford</a:t>
                      </a:r>
                      <a:r>
                        <a:rPr lang="en-US" sz="1200" b="0" i="0" u="sng" strike="noStrike" dirty="0">
                          <a:solidFill>
                            <a:srgbClr val="000000"/>
                          </a:solidFill>
                          <a:effectLst/>
                          <a:latin typeface="Calibri"/>
                        </a:rPr>
                        <a:t> / C. J. </a:t>
                      </a:r>
                      <a:r>
                        <a:rPr lang="en-US" sz="1200" b="0" i="0" u="sng" strike="noStrike" dirty="0" err="1">
                          <a:solidFill>
                            <a:srgbClr val="000000"/>
                          </a:solidFill>
                          <a:effectLst/>
                          <a:latin typeface="Calibri"/>
                        </a:rPr>
                        <a:t>Vörösmarty</a:t>
                      </a:r>
                      <a:r>
                        <a:rPr lang="en-US" sz="1200" b="0" i="0" u="sng" strike="noStrike" dirty="0">
                          <a:solidFill>
                            <a:srgbClr val="000000"/>
                          </a:solidFill>
                          <a:effectLst/>
                          <a:latin typeface="Calibri"/>
                        </a:rPr>
                        <a:t> / R. Hossain</a:t>
                      </a: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02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CA-22: Linking water tasks with wider SBA &amp; the post-2015 global development framework - </a:t>
                      </a:r>
                      <a:r>
                        <a:rPr lang="en-US" sz="1200" b="0" i="1" u="none" strike="noStrike" dirty="0">
                          <a:solidFill>
                            <a:schemeClr val="bg2">
                              <a:lumMod val="75000"/>
                            </a:schemeClr>
                          </a:solidFill>
                          <a:effectLst/>
                          <a:latin typeface="Calibri"/>
                        </a:rPr>
                        <a:t>R. </a:t>
                      </a:r>
                      <a:r>
                        <a:rPr lang="en-US" sz="1200" b="0" i="1" u="none" strike="noStrike" dirty="0" err="1">
                          <a:solidFill>
                            <a:schemeClr val="bg2">
                              <a:lumMod val="75000"/>
                            </a:schemeClr>
                          </a:solidFill>
                          <a:effectLst/>
                          <a:latin typeface="Calibri"/>
                        </a:rPr>
                        <a:t>Lawford</a:t>
                      </a:r>
                      <a:r>
                        <a:rPr lang="en-US" sz="1200" b="0" i="1" u="none" strike="noStrike" dirty="0">
                          <a:solidFill>
                            <a:schemeClr val="bg2">
                              <a:lumMod val="75000"/>
                            </a:schemeClr>
                          </a:solidFill>
                          <a:effectLst/>
                          <a:latin typeface="Calibri"/>
                        </a:rPr>
                        <a:t> / A. </a:t>
                      </a:r>
                      <a:r>
                        <a:rPr lang="en-US" sz="1200" b="0" i="1" u="none" strike="noStrike" dirty="0" err="1">
                          <a:solidFill>
                            <a:schemeClr val="bg2">
                              <a:lumMod val="75000"/>
                            </a:schemeClr>
                          </a:solidFill>
                          <a:effectLst/>
                          <a:latin typeface="Calibri"/>
                        </a:rPr>
                        <a:t>Strauch</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r>
              <a:tr h="201928">
                <a:tc>
                  <a:txBody>
                    <a:bodyPr/>
                    <a:lstStyle/>
                    <a:p>
                      <a:pPr algn="l" fontAlgn="ctr"/>
                      <a:endParaRPr lang="en-US" sz="1200" b="0" i="0" u="none" strike="noStrike">
                        <a:solidFill>
                          <a:srgbClr val="000000"/>
                        </a:solidFill>
                        <a:effectLst/>
                        <a:latin typeface="Calibri"/>
                      </a:endParaRPr>
                    </a:p>
                  </a:txBody>
                  <a:tcPr marL="6407" marR="6407" marT="64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endParaRPr lang="en-US" sz="1200" b="0" i="0" u="none" strike="noStrike" dirty="0">
                        <a:solidFill>
                          <a:srgbClr val="BFBFBF"/>
                        </a:solidFill>
                        <a:effectLst/>
                        <a:latin typeface="Calibri"/>
                      </a:endParaRPr>
                    </a:p>
                  </a:txBody>
                  <a:tcPr marL="72000" marR="6407" marT="64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1200" b="0" i="0" u="none" strike="noStrike" dirty="0">
                        <a:solidFill>
                          <a:srgbClr val="000000"/>
                        </a:solidFill>
                        <a:effectLst/>
                        <a:latin typeface="Calibri"/>
                      </a:endParaRPr>
                    </a:p>
                  </a:txBody>
                  <a:tcPr marL="6407" marR="6407" marT="6407"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63">
                <a:tc rowSpan="9">
                  <a:txBody>
                    <a:bodyPr/>
                    <a:lstStyle/>
                    <a:p>
                      <a:pPr algn="ctr" fontAlgn="ctr"/>
                      <a:r>
                        <a:rPr lang="en-US" sz="1200" b="0" i="0" u="none" strike="noStrike">
                          <a:solidFill>
                            <a:srgbClr val="000000"/>
                          </a:solidFill>
                          <a:effectLst/>
                          <a:latin typeface="Calibri"/>
                        </a:rPr>
                        <a:t>Initiatives</a:t>
                      </a:r>
                    </a:p>
                  </a:txBody>
                  <a:tcPr marL="6407" marR="6407" marT="640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1200" b="0" i="0" u="none" strike="noStrike" dirty="0">
                          <a:solidFill>
                            <a:schemeClr val="bg2">
                              <a:lumMod val="75000"/>
                            </a:schemeClr>
                          </a:solidFill>
                          <a:effectLst/>
                          <a:latin typeface="Calibri"/>
                        </a:rPr>
                        <a:t>CA-16: global drought information system (GDIS) </a:t>
                      </a:r>
                      <a:r>
                        <a:rPr lang="en-US" sz="1200" b="0" i="0" u="none" strike="noStrike" dirty="0" smtClean="0">
                          <a:solidFill>
                            <a:schemeClr val="bg2">
                              <a:lumMod val="75000"/>
                            </a:schemeClr>
                          </a:solidFill>
                          <a:effectLst/>
                          <a:latin typeface="Calibri"/>
                        </a:rPr>
                        <a:t>– </a:t>
                      </a:r>
                      <a:r>
                        <a:rPr lang="en-US" sz="1200" b="0" i="1" u="none" strike="noStrike" dirty="0" smtClean="0">
                          <a:solidFill>
                            <a:schemeClr val="bg2">
                              <a:lumMod val="75000"/>
                            </a:schemeClr>
                          </a:solidFill>
                          <a:effectLst/>
                          <a:latin typeface="Calibri"/>
                        </a:rPr>
                        <a:t>W. </a:t>
                      </a:r>
                      <a:r>
                        <a:rPr lang="en-US" sz="1200" b="0" i="1" u="none" strike="noStrike" dirty="0" err="1">
                          <a:solidFill>
                            <a:schemeClr val="bg2">
                              <a:lumMod val="75000"/>
                            </a:schemeClr>
                          </a:solidFill>
                          <a:effectLst/>
                          <a:latin typeface="Calibri"/>
                        </a:rPr>
                        <a:t>Pozzi</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smtClean="0">
                          <a:solidFill>
                            <a:srgbClr val="FF0000"/>
                          </a:solidFill>
                          <a:effectLst/>
                          <a:latin typeface="Calibri"/>
                        </a:rPr>
                        <a:t>(New) </a:t>
                      </a:r>
                      <a:r>
                        <a:rPr lang="en-US" sz="1200" b="0" i="0" u="none" strike="noStrike" dirty="0" smtClean="0">
                          <a:solidFill>
                            <a:srgbClr val="000000"/>
                          </a:solidFill>
                          <a:effectLst/>
                          <a:latin typeface="Calibri"/>
                        </a:rPr>
                        <a:t>GDIS </a:t>
                      </a:r>
                      <a:r>
                        <a:rPr lang="en-US" sz="1200" b="0" i="0" u="none" strike="noStrike" dirty="0">
                          <a:solidFill>
                            <a:srgbClr val="000000"/>
                          </a:solidFill>
                          <a:effectLst/>
                          <a:latin typeface="Calibri"/>
                        </a:rPr>
                        <a:t>(Global Drought Information System)</a:t>
                      </a:r>
                      <a:r>
                        <a:rPr lang="en-US" sz="1200" b="0" i="0" u="none" strike="noStrike" dirty="0">
                          <a:solidFill>
                            <a:srgbClr val="FF0000"/>
                          </a:solidFill>
                          <a:effectLst/>
                          <a:latin typeface="Calibri"/>
                        </a:rPr>
                        <a:t> </a:t>
                      </a:r>
                      <a:r>
                        <a:rPr lang="en-US" sz="1200" b="0" i="0" u="none" strike="noStrike" dirty="0" err="1" smtClean="0">
                          <a:solidFill>
                            <a:srgbClr val="000000"/>
                          </a:solidFill>
                          <a:effectLst/>
                          <a:latin typeface="Wingdings"/>
                        </a:rPr>
                        <a:t>ð</a:t>
                      </a:r>
                      <a:r>
                        <a:rPr lang="en-US" sz="1200" b="0" i="1" u="sng" strike="noStrike" dirty="0" err="1" smtClean="0">
                          <a:solidFill>
                            <a:srgbClr val="000000"/>
                          </a:solidFill>
                          <a:effectLst/>
                          <a:latin typeface="Calibri"/>
                        </a:rPr>
                        <a:t>Will</a:t>
                      </a:r>
                      <a:r>
                        <a:rPr lang="en-US" sz="1200" b="0" i="1" u="sng" strike="noStrike" dirty="0" smtClean="0">
                          <a:solidFill>
                            <a:srgbClr val="000000"/>
                          </a:solidFill>
                          <a:effectLst/>
                          <a:latin typeface="Calibri"/>
                        </a:rPr>
                        <a:t> </a:t>
                      </a:r>
                      <a:r>
                        <a:rPr lang="en-US" sz="1200" b="0" i="1" u="sng" strike="noStrike" dirty="0" err="1">
                          <a:solidFill>
                            <a:srgbClr val="000000"/>
                          </a:solidFill>
                          <a:effectLst/>
                          <a:latin typeface="Calibri"/>
                        </a:rPr>
                        <a:t>Pozzi</a:t>
                      </a:r>
                      <a:endParaRPr lang="en-US" sz="1200" b="0" i="0" u="sng" strike="noStrike" dirty="0">
                        <a:solidFill>
                          <a:srgbClr val="000000"/>
                        </a:solidFill>
                        <a:effectLst/>
                        <a:latin typeface="Calibri"/>
                      </a:endParaRP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GI-11: Information Services for Cold Region (GEOCRI) - </a:t>
                      </a:r>
                      <a:r>
                        <a:rPr lang="en-US" sz="1200" b="0" i="1" u="none" strike="noStrike" dirty="0">
                          <a:solidFill>
                            <a:schemeClr val="bg2">
                              <a:lumMod val="75000"/>
                            </a:schemeClr>
                          </a:solidFill>
                          <a:effectLst/>
                          <a:latin typeface="Calibri"/>
                        </a:rPr>
                        <a:t>Y. </a:t>
                      </a:r>
                      <a:r>
                        <a:rPr lang="en-US" sz="1200" b="0" i="1" u="none" strike="noStrike" dirty="0" err="1">
                          <a:solidFill>
                            <a:schemeClr val="bg2">
                              <a:lumMod val="75000"/>
                            </a:schemeClr>
                          </a:solidFill>
                          <a:effectLst/>
                          <a:latin typeface="Calibri"/>
                        </a:rPr>
                        <a:t>Qiu</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a:rPr>
                        <a:t>GEOCRI (Information Services for Cold </a:t>
                      </a:r>
                      <a:r>
                        <a:rPr lang="en-US" sz="1200" b="0" i="0" u="none" strike="noStrike" dirty="0" smtClean="0">
                          <a:solidFill>
                            <a:srgbClr val="000000"/>
                          </a:solidFill>
                          <a:effectLst/>
                          <a:latin typeface="Calibri"/>
                        </a:rPr>
                        <a:t>Region) </a:t>
                      </a:r>
                      <a:r>
                        <a:rPr lang="en-US" sz="1200" b="0" i="0" u="none" strike="noStrike" dirty="0" err="1" smtClean="0">
                          <a:solidFill>
                            <a:srgbClr val="000000"/>
                          </a:solidFill>
                          <a:effectLst/>
                          <a:latin typeface="Wingdings"/>
                        </a:rPr>
                        <a:t>ð</a:t>
                      </a:r>
                      <a:r>
                        <a:rPr lang="en-US" sz="1200" b="0" i="0" u="sng" strike="noStrike" dirty="0" err="1" smtClean="0">
                          <a:solidFill>
                            <a:srgbClr val="000000"/>
                          </a:solidFill>
                          <a:effectLst/>
                          <a:latin typeface="Calibri"/>
                        </a:rPr>
                        <a:t>Yubao</a:t>
                      </a:r>
                      <a:r>
                        <a:rPr lang="en-US" sz="1200" b="0" i="0" u="sng" strike="noStrike" dirty="0" smtClean="0">
                          <a:solidFill>
                            <a:srgbClr val="000000"/>
                          </a:solidFill>
                          <a:effectLst/>
                          <a:latin typeface="Calibri"/>
                        </a:rPr>
                        <a:t> </a:t>
                      </a:r>
                      <a:r>
                        <a:rPr lang="en-US" sz="1200" b="0" i="0" u="sng" strike="noStrike" dirty="0" err="1">
                          <a:solidFill>
                            <a:srgbClr val="000000"/>
                          </a:solidFill>
                          <a:effectLst/>
                          <a:latin typeface="Calibri"/>
                        </a:rPr>
                        <a:t>Qiu</a:t>
                      </a:r>
                      <a:endParaRPr lang="en-US" sz="1200" b="0" i="0" u="sng" strike="noStrike" dirty="0">
                        <a:solidFill>
                          <a:srgbClr val="000000"/>
                        </a:solidFill>
                        <a:effectLst/>
                        <a:latin typeface="Calibri"/>
                      </a:endParaRP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310">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CA-07: integrated water-cycle products and services - </a:t>
                      </a:r>
                      <a:r>
                        <a:rPr lang="en-US" sz="1200" b="0" i="1" u="none" strike="noStrike" dirty="0">
                          <a:solidFill>
                            <a:schemeClr val="bg2">
                              <a:lumMod val="75000"/>
                            </a:schemeClr>
                          </a:solidFill>
                          <a:effectLst/>
                          <a:latin typeface="Calibri"/>
                        </a:rPr>
                        <a:t>R. </a:t>
                      </a:r>
                      <a:r>
                        <a:rPr lang="en-US" sz="1200" b="0" i="1" u="none" strike="noStrike" dirty="0" err="1">
                          <a:solidFill>
                            <a:schemeClr val="bg2">
                              <a:lumMod val="75000"/>
                            </a:schemeClr>
                          </a:solidFill>
                          <a:effectLst/>
                          <a:latin typeface="Calibri"/>
                        </a:rPr>
                        <a:t>Lawford</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ctr" fontAlgn="ctr"/>
                      <a:r>
                        <a:rPr lang="en-US" sz="1200" b="0" i="0" u="none" strike="noStrike" dirty="0" smtClean="0">
                          <a:solidFill>
                            <a:srgbClr val="000000"/>
                          </a:solidFill>
                          <a:effectLst/>
                          <a:latin typeface="Calibri"/>
                        </a:rPr>
                        <a:t>Included in</a:t>
                      </a:r>
                      <a:r>
                        <a:rPr lang="en-US" sz="1200" b="0" i="0" u="none" strike="noStrike" baseline="0" dirty="0" smtClean="0">
                          <a:solidFill>
                            <a:srgbClr val="000000"/>
                          </a:solidFill>
                          <a:effectLst/>
                          <a:latin typeface="Calibri"/>
                        </a:rPr>
                        <a:t>                                                                                               </a:t>
                      </a:r>
                    </a:p>
                    <a:p>
                      <a:pPr algn="ctr" fontAlgn="ctr"/>
                      <a:r>
                        <a:rPr lang="en-US" sz="1200" b="0" i="0" u="none" strike="noStrike" dirty="0" smtClean="0">
                          <a:solidFill>
                            <a:srgbClr val="000000"/>
                          </a:solidFill>
                          <a:effectLst/>
                          <a:latin typeface="Calibri"/>
                        </a:rPr>
                        <a:t>↓</a:t>
                      </a:r>
                      <a:endParaRPr lang="en-US" sz="1200" b="0" i="0" u="none" strike="noStrike" dirty="0">
                        <a:solidFill>
                          <a:srgbClr val="000000"/>
                        </a:solidFill>
                        <a:effectLst/>
                        <a:latin typeface="Calibri"/>
                      </a:endParaRPr>
                    </a:p>
                  </a:txBody>
                  <a:tcPr marL="6407" marR="6407" marT="6407" marB="0" anchor="ctr">
                    <a:lnL w="12700" cap="flat" cmpd="sng" algn="ctr">
                      <a:solidFill>
                        <a:srgbClr val="000000"/>
                      </a:solidFill>
                      <a:prstDash val="dash"/>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9702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Ca-08: water vapor and clouds (and aerosol and precipitation) </a:t>
                      </a:r>
                      <a:r>
                        <a:rPr lang="en-US" sz="1200" b="0" i="0" u="none" strike="noStrike" dirty="0" smtClean="0">
                          <a:solidFill>
                            <a:schemeClr val="bg2">
                              <a:lumMod val="75000"/>
                            </a:schemeClr>
                          </a:solidFill>
                          <a:effectLst/>
                          <a:latin typeface="Calibri"/>
                        </a:rPr>
                        <a:t>– </a:t>
                      </a:r>
                    </a:p>
                    <a:p>
                      <a:pPr algn="l" rtl="0" fontAlgn="ctr"/>
                      <a:r>
                        <a:rPr lang="en-US" sz="1200" b="0" i="1" u="none" strike="noStrike" dirty="0" smtClean="0">
                          <a:solidFill>
                            <a:schemeClr val="bg2">
                              <a:lumMod val="75000"/>
                            </a:schemeClr>
                          </a:solidFill>
                          <a:effectLst/>
                          <a:latin typeface="Calibri"/>
                        </a:rPr>
                        <a:t>R</a:t>
                      </a:r>
                      <a:r>
                        <a:rPr lang="en-US" sz="1200" b="0" i="1" u="none" strike="noStrike" dirty="0">
                          <a:solidFill>
                            <a:schemeClr val="bg2">
                              <a:lumMod val="75000"/>
                            </a:schemeClr>
                          </a:solidFill>
                          <a:effectLst/>
                          <a:latin typeface="Calibri"/>
                        </a:rPr>
                        <a:t>. R. Ferraro</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vMerge="1">
                  <a:txBody>
                    <a:bodyPr/>
                    <a:lstStyle/>
                    <a:p>
                      <a:endParaRPr lang="en-US"/>
                    </a:p>
                  </a:txBody>
                  <a:tcPr/>
                </a:tc>
              </a:tr>
              <a:tr h="201928">
                <a:tc vMerge="1">
                  <a:txBody>
                    <a:bodyPr/>
                    <a:lstStyle/>
                    <a:p>
                      <a:endParaRPr lang="en-US"/>
                    </a:p>
                  </a:txBody>
                  <a:tcPr/>
                </a:tc>
                <a:tc>
                  <a:txBody>
                    <a:bodyPr/>
                    <a:lstStyle/>
                    <a:p>
                      <a:pPr algn="l" rtl="0" fontAlgn="ctr"/>
                      <a:r>
                        <a:rPr lang="it-IT" sz="1200" b="0" i="0" u="none" strike="noStrike" dirty="0">
                          <a:solidFill>
                            <a:schemeClr val="bg2">
                              <a:lumMod val="75000"/>
                            </a:schemeClr>
                          </a:solidFill>
                          <a:effectLst/>
                          <a:latin typeface="Calibri"/>
                        </a:rPr>
                        <a:t>Ca-09: precipitation - </a:t>
                      </a:r>
                      <a:r>
                        <a:rPr lang="it-IT" sz="1200" b="0" i="1" u="none" strike="noStrike" dirty="0">
                          <a:solidFill>
                            <a:schemeClr val="bg2">
                              <a:lumMod val="75000"/>
                            </a:schemeClr>
                          </a:solidFill>
                          <a:effectLst/>
                          <a:latin typeface="Calibri"/>
                        </a:rPr>
                        <a:t>G. J. Huffman</a:t>
                      </a:r>
                      <a:endParaRPr lang="it-IT"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vMerge="1">
                  <a:txBody>
                    <a:bodyPr/>
                    <a:lstStyle/>
                    <a:p>
                      <a:endParaRPr lang="en-US"/>
                    </a:p>
                  </a:txBody>
                  <a:tcPr/>
                </a:tc>
              </a:tr>
              <a:tr h="201928">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Ca-10: evapotranspiration - </a:t>
                      </a:r>
                      <a:r>
                        <a:rPr lang="en-US" sz="1200" b="0" i="1" u="none" strike="noStrike" dirty="0">
                          <a:solidFill>
                            <a:schemeClr val="bg2">
                              <a:lumMod val="75000"/>
                            </a:schemeClr>
                          </a:solidFill>
                          <a:effectLst/>
                          <a:latin typeface="Calibri"/>
                        </a:rPr>
                        <a:t>F. S. Melton</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vMerge="1">
                  <a:txBody>
                    <a:bodyPr/>
                    <a:lstStyle/>
                    <a:p>
                      <a:endParaRPr lang="en-US"/>
                    </a:p>
                  </a:txBody>
                  <a:tcPr/>
                </a:tc>
              </a:tr>
              <a:tr h="201928">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Ca-15: water cycle capacity building - </a:t>
                      </a:r>
                      <a:r>
                        <a:rPr lang="en-US" sz="1200" b="0" i="1" u="none" strike="noStrike" dirty="0">
                          <a:solidFill>
                            <a:schemeClr val="bg2">
                              <a:lumMod val="75000"/>
                            </a:schemeClr>
                          </a:solidFill>
                          <a:effectLst/>
                          <a:latin typeface="Calibri"/>
                        </a:rPr>
                        <a:t>A. Gutierrez</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a:noFill/>
                    </a:lnB>
                  </a:tcPr>
                </a:tc>
                <a:tc vMerge="1">
                  <a:txBody>
                    <a:bodyPr/>
                    <a:lstStyle/>
                    <a:p>
                      <a:endParaRPr lang="en-US"/>
                    </a:p>
                  </a:txBody>
                  <a:tcPr/>
                </a:tc>
              </a:tr>
              <a:tr h="200363">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Ca-17: geo great lakes activity - </a:t>
                      </a:r>
                      <a:r>
                        <a:rPr lang="en-US" sz="1200" b="0" i="1" u="none" strike="noStrike" dirty="0">
                          <a:solidFill>
                            <a:schemeClr val="bg2">
                              <a:lumMod val="75000"/>
                            </a:schemeClr>
                          </a:solidFill>
                          <a:effectLst/>
                          <a:latin typeface="Calibri"/>
                        </a:rPr>
                        <a:t>G. </a:t>
                      </a:r>
                      <a:r>
                        <a:rPr lang="en-US" sz="1200" b="0" i="1" u="none" strike="noStrike" dirty="0" err="1">
                          <a:solidFill>
                            <a:schemeClr val="bg2">
                              <a:lumMod val="75000"/>
                            </a:schemeClr>
                          </a:solidFill>
                          <a:effectLst/>
                          <a:latin typeface="Calibri"/>
                        </a:rPr>
                        <a:t>Faveri</a:t>
                      </a:r>
                      <a:endParaRPr lang="en-US" sz="1200" b="0" i="0" u="none" strike="noStrike" dirty="0">
                        <a:solidFill>
                          <a:schemeClr val="bg2">
                            <a:lumMod val="75000"/>
                          </a:schemeClr>
                        </a:solidFill>
                        <a:effectLst/>
                        <a:latin typeface="Calibri"/>
                      </a:endParaRPr>
                    </a:p>
                  </a:txBody>
                  <a:tcPr marL="72000" marR="6407" marT="6407" marB="0" anchor="ctr">
                    <a:lnL w="635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r>
              <a:tr h="434082">
                <a:tc vMerge="1">
                  <a:txBody>
                    <a:bodyPr/>
                    <a:lstStyle/>
                    <a:p>
                      <a:endParaRPr lang="en-US"/>
                    </a:p>
                  </a:txBody>
                  <a:tcPr/>
                </a:tc>
                <a:tc>
                  <a:txBody>
                    <a:bodyPr/>
                    <a:lstStyle/>
                    <a:p>
                      <a:pPr algn="l" rtl="0" fontAlgn="ctr"/>
                      <a:r>
                        <a:rPr lang="en-US" sz="1200" b="0" i="0" u="none" strike="noStrike" dirty="0">
                          <a:solidFill>
                            <a:schemeClr val="bg2">
                              <a:lumMod val="75000"/>
                            </a:schemeClr>
                          </a:solidFill>
                          <a:effectLst/>
                          <a:latin typeface="Calibri"/>
                        </a:rPr>
                        <a:t>GI-20 GEO Global Water Sustainability (GEOGLOWS)</a:t>
                      </a:r>
                    </a:p>
                  </a:txBody>
                  <a:tcPr marL="72000"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alibri"/>
                        </a:rPr>
                        <a:t>GEOGLOWS (GEO Global Water Sustainability)</a:t>
                      </a:r>
                      <a:br>
                        <a:rPr lang="en-US" sz="1200" b="0" i="0" u="none" strike="noStrike" dirty="0">
                          <a:solidFill>
                            <a:srgbClr val="000000"/>
                          </a:solidFill>
                          <a:effectLst/>
                          <a:latin typeface="Calibri"/>
                        </a:rPr>
                      </a:br>
                      <a:r>
                        <a:rPr lang="en-US" sz="1200" b="0" i="0" u="none" strike="noStrike" dirty="0">
                          <a:solidFill>
                            <a:srgbClr val="000000"/>
                          </a:solidFill>
                          <a:effectLst/>
                          <a:latin typeface="Wingdings"/>
                        </a:rPr>
                        <a:t>ð</a:t>
                      </a:r>
                      <a:r>
                        <a:rPr lang="en-US" sz="1200" b="0" i="0" u="none" strike="noStrike" dirty="0">
                          <a:solidFill>
                            <a:srgbClr val="000000"/>
                          </a:solidFill>
                          <a:effectLst/>
                          <a:latin typeface="Calibri"/>
                        </a:rPr>
                        <a:t> </a:t>
                      </a:r>
                      <a:r>
                        <a:rPr lang="en-US" sz="1200" b="0" i="0" u="sng" strike="noStrike" dirty="0">
                          <a:solidFill>
                            <a:srgbClr val="000000"/>
                          </a:solidFill>
                          <a:effectLst/>
                          <a:latin typeface="Calibri"/>
                        </a:rPr>
                        <a:t>Angelica Gutierrez / Bradley </a:t>
                      </a:r>
                      <a:r>
                        <a:rPr lang="en-US" sz="1200" b="0" i="0" u="sng" strike="noStrike" dirty="0" err="1">
                          <a:solidFill>
                            <a:srgbClr val="000000"/>
                          </a:solidFill>
                          <a:effectLst/>
                          <a:latin typeface="Calibri"/>
                        </a:rPr>
                        <a:t>Doorn</a:t>
                      </a:r>
                      <a:r>
                        <a:rPr lang="en-US" sz="1200" b="0" i="0" u="sng" strike="noStrike" dirty="0">
                          <a:solidFill>
                            <a:srgbClr val="000000"/>
                          </a:solidFill>
                          <a:effectLst/>
                          <a:latin typeface="Calibri"/>
                        </a:rPr>
                        <a:t> / Nate Booth</a:t>
                      </a:r>
                    </a:p>
                  </a:txBody>
                  <a:tcPr marL="6407" marR="6407" marT="64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9" name="Rectangle 8"/>
          <p:cNvSpPr/>
          <p:nvPr/>
        </p:nvSpPr>
        <p:spPr bwMode="auto">
          <a:xfrm>
            <a:off x="4716016" y="4869160"/>
            <a:ext cx="4320480" cy="1872208"/>
          </a:xfrm>
          <a:prstGeom prst="rect">
            <a:avLst/>
          </a:prstGeom>
          <a:solidFill>
            <a:srgbClr val="00B0F0">
              <a:alpha val="14902"/>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324110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7" y="694184"/>
            <a:ext cx="8352928" cy="718592"/>
          </a:xfrm>
        </p:spPr>
        <p:txBody>
          <a:bodyPr/>
          <a:lstStyle/>
          <a:p>
            <a:r>
              <a:rPr lang="fr-CH" dirty="0" smtClean="0"/>
              <a:t>Communities of Practice - Aquawatch &amp; IGWCO </a:t>
            </a:r>
            <a:endParaRPr lang="en-US" dirty="0"/>
          </a:p>
        </p:txBody>
      </p:sp>
      <p:sp>
        <p:nvSpPr>
          <p:cNvPr id="3" name="Content Placeholder 2"/>
          <p:cNvSpPr>
            <a:spLocks noGrp="1"/>
          </p:cNvSpPr>
          <p:nvPr>
            <p:ph idx="1"/>
          </p:nvPr>
        </p:nvSpPr>
        <p:spPr>
          <a:xfrm>
            <a:off x="179512" y="1412776"/>
            <a:ext cx="8812088" cy="5184576"/>
          </a:xfrm>
        </p:spPr>
        <p:txBody>
          <a:bodyPr/>
          <a:lstStyle/>
          <a:p>
            <a:pPr marL="0" indent="0">
              <a:buNone/>
            </a:pPr>
            <a:r>
              <a:rPr lang="en-US" altLang="ja-JP" spc="10" dirty="0" smtClean="0">
                <a:solidFill>
                  <a:srgbClr val="005FAA"/>
                </a:solidFill>
              </a:rPr>
              <a:t>IGWCO</a:t>
            </a:r>
            <a:r>
              <a:rPr lang="en-US" altLang="ja-JP" sz="1800" spc="10" dirty="0" smtClean="0"/>
              <a:t> </a:t>
            </a:r>
            <a:r>
              <a:rPr lang="en-US" altLang="ja-JP" sz="1800" spc="10" dirty="0"/>
              <a:t>(</a:t>
            </a:r>
            <a:r>
              <a:rPr lang="en-US" altLang="ja-JP" sz="2000" spc="-60" dirty="0"/>
              <a:t>Integrated Global Water Cycle Observations Community of Practice)</a:t>
            </a:r>
          </a:p>
          <a:p>
            <a:r>
              <a:rPr lang="en-US" altLang="en-US" sz="1600" dirty="0" smtClean="0"/>
              <a:t>Providing </a:t>
            </a:r>
            <a:r>
              <a:rPr lang="en-US" altLang="en-US" sz="1600" dirty="0"/>
              <a:t>a framework for guiding decisions </a:t>
            </a:r>
          </a:p>
          <a:p>
            <a:r>
              <a:rPr lang="en-US" altLang="ja-JP" sz="1600" dirty="0"/>
              <a:t>Promoting strategies </a:t>
            </a:r>
          </a:p>
          <a:p>
            <a:r>
              <a:rPr lang="en-US" altLang="ja-JP" sz="1600" dirty="0"/>
              <a:t>Coordinating &amp; facilitating the inputs </a:t>
            </a:r>
          </a:p>
          <a:p>
            <a:r>
              <a:rPr lang="en-US" altLang="ja-JP" sz="1600" dirty="0"/>
              <a:t>Fostering the development of tools, applications &amp; systems</a:t>
            </a:r>
          </a:p>
          <a:p>
            <a:r>
              <a:rPr lang="en-US" altLang="ja-JP" sz="1600" dirty="0"/>
              <a:t>Supports the plans of the </a:t>
            </a:r>
            <a:br>
              <a:rPr lang="en-US" altLang="ja-JP" sz="1600" dirty="0"/>
            </a:br>
            <a:r>
              <a:rPr lang="en-US" altLang="ja-JP" sz="1600" dirty="0"/>
              <a:t>International Groundwater Resource Assessment Centre (IGRAC) </a:t>
            </a:r>
            <a:br>
              <a:rPr lang="en-US" altLang="ja-JP" sz="1600" dirty="0"/>
            </a:br>
            <a:r>
              <a:rPr lang="en-US" altLang="ja-JP" sz="1600" dirty="0"/>
              <a:t>&amp; its Global Groundwater Monitoring Network (GGMN</a:t>
            </a:r>
            <a:r>
              <a:rPr lang="en-US" altLang="ja-JP" sz="1600" dirty="0" smtClean="0"/>
              <a:t>)</a:t>
            </a:r>
          </a:p>
          <a:p>
            <a:endParaRPr lang="en-US" altLang="ja-JP" sz="1600" dirty="0"/>
          </a:p>
          <a:p>
            <a:pPr marL="0" indent="0">
              <a:buNone/>
            </a:pPr>
            <a:r>
              <a:rPr lang="fr-CH" altLang="en-US" dirty="0" smtClean="0"/>
              <a:t> </a:t>
            </a:r>
            <a:endParaRPr lang="fr-CH" altLang="en-US" dirty="0"/>
          </a:p>
          <a:p>
            <a:pPr>
              <a:buFont typeface="Arial"/>
              <a:buChar char="•"/>
            </a:pPr>
            <a:r>
              <a:rPr lang="en-US" sz="1800" spc="30" dirty="0" smtClean="0"/>
              <a:t>In response </a:t>
            </a:r>
            <a:r>
              <a:rPr lang="en-US" sz="1800" spc="30" dirty="0"/>
              <a:t>to the need for an </a:t>
            </a:r>
            <a:r>
              <a:rPr lang="en-US" sz="1800" spc="30" dirty="0" smtClean="0"/>
              <a:t>international operational water </a:t>
            </a:r>
            <a:r>
              <a:rPr lang="en-US" sz="1800" spc="30" dirty="0"/>
              <a:t>quality information </a:t>
            </a:r>
            <a:r>
              <a:rPr lang="en-US" sz="1800" spc="30" dirty="0" smtClean="0"/>
              <a:t>system</a:t>
            </a:r>
          </a:p>
          <a:p>
            <a:pPr>
              <a:buFont typeface="Arial"/>
              <a:buChar char="•"/>
            </a:pPr>
            <a:r>
              <a:rPr lang="en-US" sz="1800" spc="30" dirty="0"/>
              <a:t>S</a:t>
            </a:r>
            <a:r>
              <a:rPr lang="en-US" sz="1800" spc="30" dirty="0" smtClean="0"/>
              <a:t>upport water resource management &amp; decision making </a:t>
            </a:r>
          </a:p>
          <a:p>
            <a:pPr marL="536575" lvl="1" indent="-136525">
              <a:buFontTx/>
              <a:buChar char="-"/>
            </a:pPr>
            <a:r>
              <a:rPr lang="en-US" sz="1600" dirty="0"/>
              <a:t>T</a:t>
            </a:r>
            <a:r>
              <a:rPr lang="en-US" sz="1600" dirty="0" smtClean="0"/>
              <a:t>ransforming </a:t>
            </a:r>
            <a:r>
              <a:rPr lang="en-US" sz="1600" dirty="0"/>
              <a:t>data to information based on user needs </a:t>
            </a:r>
            <a:endParaRPr lang="en-US" sz="1600" dirty="0" smtClean="0"/>
          </a:p>
          <a:p>
            <a:pPr marL="536575" lvl="1" indent="-136525">
              <a:buFontTx/>
              <a:buChar char="-"/>
            </a:pPr>
            <a:r>
              <a:rPr lang="en-US" sz="1600" dirty="0" smtClean="0"/>
              <a:t>Deliver </a:t>
            </a:r>
            <a:r>
              <a:rPr lang="en-US" sz="1600" dirty="0"/>
              <a:t>water quality data products </a:t>
            </a:r>
            <a:r>
              <a:rPr lang="en-US" sz="1600" dirty="0" smtClean="0"/>
              <a:t>&amp; information </a:t>
            </a:r>
          </a:p>
          <a:p>
            <a:pPr marL="536575" lvl="1" indent="-136525">
              <a:buFontTx/>
              <a:buChar char="-"/>
            </a:pPr>
            <a:r>
              <a:rPr lang="en-US" sz="1600" dirty="0" smtClean="0"/>
              <a:t>Produce </a:t>
            </a:r>
            <a:r>
              <a:rPr lang="en-US" sz="1600" dirty="0"/>
              <a:t>a global water quality monitoring </a:t>
            </a:r>
            <a:r>
              <a:rPr lang="en-US" sz="1600" dirty="0" smtClean="0"/>
              <a:t>&amp; forecasting service</a:t>
            </a:r>
            <a:endParaRPr lang="fr-CH" b="0" dirty="0" smtClean="0"/>
          </a:p>
          <a:p>
            <a:pPr marL="57150" indent="0" algn="ctr">
              <a:buNone/>
            </a:pPr>
            <a:r>
              <a:rPr lang="en-US" altLang="en-US" sz="2000" dirty="0" smtClean="0">
                <a:solidFill>
                  <a:srgbClr val="0066CC"/>
                </a:solidFill>
              </a:rPr>
              <a:t>http://www.geo-water-quality.org/home </a:t>
            </a:r>
          </a:p>
          <a:p>
            <a:pPr marL="57150" indent="0" algn="ctr">
              <a:buNone/>
            </a:pPr>
            <a:endParaRPr lang="en-US" altLang="en-US" sz="2400" dirty="0" smtClean="0">
              <a:solidFill>
                <a:srgbClr val="0066CC"/>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221088"/>
            <a:ext cx="1728192" cy="34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116632"/>
            <a:ext cx="683587"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5485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Contributions: </a:t>
            </a:r>
            <a:r>
              <a:rPr lang="fr-CH" dirty="0" err="1" smtClean="0"/>
              <a:t>Voluntary</a:t>
            </a:r>
            <a:r>
              <a:rPr lang="fr-CH" dirty="0" smtClean="0"/>
              <a:t> </a:t>
            </a:r>
            <a:r>
              <a:rPr lang="fr-CH" dirty="0" err="1" smtClean="0"/>
              <a:t>based</a:t>
            </a:r>
            <a:endParaRPr lang="en-US" dirty="0"/>
          </a:p>
        </p:txBody>
      </p:sp>
      <p:sp>
        <p:nvSpPr>
          <p:cNvPr id="4" name="Rectangle 3"/>
          <p:cNvSpPr txBox="1">
            <a:spLocks noChangeArrowheads="1"/>
          </p:cNvSpPr>
          <p:nvPr/>
        </p:nvSpPr>
        <p:spPr bwMode="auto">
          <a:xfrm>
            <a:off x="179512" y="1867509"/>
            <a:ext cx="8305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lang="en-US" altLang="en-US" sz="3200" b="1" dirty="0" smtClean="0">
                <a:solidFill>
                  <a:srgbClr val="005FAA"/>
                </a:solidFill>
                <a:effectLst/>
                <a:latin typeface="Arial Narrow" panose="020B0606020202030204" pitchFamily="34" charset="0"/>
                <a:ea typeface="+mj-ea"/>
                <a:cs typeface="+mj-cs"/>
              </a:defRPr>
            </a:lvl1pPr>
            <a:lvl2pPr marL="742950" indent="-285750" algn="l" rtl="0" eaLnBrk="0" fontAlgn="base" hangingPunct="0">
              <a:spcBef>
                <a:spcPct val="20000"/>
              </a:spcBef>
              <a:spcAft>
                <a:spcPct val="0"/>
              </a:spcAft>
              <a:buChar char="–"/>
              <a:defRPr sz="2400" b="1">
                <a:solidFill>
                  <a:srgbClr val="0066CC"/>
                </a:solidFill>
                <a:latin typeface="Arial Narrow" panose="020B0606020202030204" pitchFamily="34" charset="0"/>
                <a:cs typeface="+mn-cs"/>
              </a:defRPr>
            </a:lvl2pPr>
            <a:lvl3pPr marL="1143000" indent="-228600" algn="l" rtl="0" eaLnBrk="0" fontAlgn="base" hangingPunct="0">
              <a:spcBef>
                <a:spcPct val="20000"/>
              </a:spcBef>
              <a:spcAft>
                <a:spcPct val="0"/>
              </a:spcAft>
              <a:buChar char="•"/>
              <a:defRPr sz="2000" b="1" i="1">
                <a:solidFill>
                  <a:srgbClr val="0066CC"/>
                </a:solidFill>
                <a:latin typeface="Arial Narrow" panose="020B0606020202030204" pitchFamily="34" charset="0"/>
                <a:cs typeface="+mn-cs"/>
              </a:defRPr>
            </a:lvl3pPr>
            <a:lvl4pPr marL="1600200" indent="-228600" algn="l" rtl="0" eaLnBrk="0" fontAlgn="base" hangingPunct="0">
              <a:spcBef>
                <a:spcPct val="20000"/>
              </a:spcBef>
              <a:spcAft>
                <a:spcPct val="0"/>
              </a:spcAft>
              <a:buChar char="–"/>
              <a:defRPr sz="1800">
                <a:solidFill>
                  <a:srgbClr val="002060"/>
                </a:solidFill>
                <a:latin typeface="Arial Narrow" panose="020B0606020202030204" pitchFamily="34" charset="0"/>
                <a:cs typeface="+mn-cs"/>
              </a:defRPr>
            </a:lvl4pPr>
            <a:lvl5pPr marL="2057400" indent="-228600" algn="l" rtl="0" eaLnBrk="0" fontAlgn="base" hangingPunct="0">
              <a:spcBef>
                <a:spcPct val="20000"/>
              </a:spcBef>
              <a:spcAft>
                <a:spcPct val="0"/>
              </a:spcAft>
              <a:buChar char="»"/>
              <a:defRPr sz="1800">
                <a:solidFill>
                  <a:srgbClr val="002060"/>
                </a:solidFill>
                <a:latin typeface="Arial Narrow" panose="020B0606020202030204" pitchFamily="34" charset="0"/>
                <a:cs typeface="+mn-cs"/>
              </a:defRPr>
            </a:lvl5pPr>
            <a:lvl6pPr marL="2514600" indent="-228600" algn="l" rtl="0" fontAlgn="base">
              <a:spcBef>
                <a:spcPct val="20000"/>
              </a:spcBef>
              <a:spcAft>
                <a:spcPct val="0"/>
              </a:spcAft>
              <a:buChar char="»"/>
              <a:defRPr sz="2400">
                <a:solidFill>
                  <a:schemeClr val="tx1"/>
                </a:solidFill>
                <a:latin typeface="+mn-lt"/>
                <a:cs typeface="+mn-cs"/>
              </a:defRPr>
            </a:lvl6pPr>
            <a:lvl7pPr marL="2971800" indent="-228600" algn="l" rtl="0" fontAlgn="base">
              <a:spcBef>
                <a:spcPct val="20000"/>
              </a:spcBef>
              <a:spcAft>
                <a:spcPct val="0"/>
              </a:spcAft>
              <a:buChar char="»"/>
              <a:defRPr sz="2400">
                <a:solidFill>
                  <a:schemeClr val="tx1"/>
                </a:solidFill>
                <a:latin typeface="+mn-lt"/>
                <a:cs typeface="+mn-cs"/>
              </a:defRPr>
            </a:lvl7pPr>
            <a:lvl8pPr marL="3429000" indent="-228600" algn="l" rtl="0" fontAlgn="base">
              <a:spcBef>
                <a:spcPct val="20000"/>
              </a:spcBef>
              <a:spcAft>
                <a:spcPct val="0"/>
              </a:spcAft>
              <a:buChar char="»"/>
              <a:defRPr sz="2400">
                <a:solidFill>
                  <a:schemeClr val="tx1"/>
                </a:solidFill>
                <a:latin typeface="+mn-lt"/>
                <a:cs typeface="+mn-cs"/>
              </a:defRPr>
            </a:lvl8pPr>
            <a:lvl9pPr marL="3886200" indent="-228600" algn="l" rtl="0" fontAlgn="base">
              <a:spcBef>
                <a:spcPct val="20000"/>
              </a:spcBef>
              <a:spcAft>
                <a:spcPct val="0"/>
              </a:spcAft>
              <a:buChar char="»"/>
              <a:defRPr sz="2400">
                <a:solidFill>
                  <a:schemeClr val="tx1"/>
                </a:solidFill>
                <a:latin typeface="+mn-lt"/>
                <a:cs typeface="+mn-cs"/>
              </a:defRPr>
            </a:lvl9pPr>
          </a:lstStyle>
          <a:p>
            <a:pPr marL="0" indent="0" defTabSz="914400" eaLnBrk="1" hangingPunct="1">
              <a:lnSpc>
                <a:spcPct val="90000"/>
              </a:lnSpc>
              <a:buClr>
                <a:srgbClr val="0066CC"/>
              </a:buClr>
              <a:buSzTx/>
              <a:buNone/>
            </a:pPr>
            <a:r>
              <a:rPr lang="en-US" sz="2800" kern="0" dirty="0" smtClean="0"/>
              <a:t>Space and monitoring agencies &amp; </a:t>
            </a:r>
            <a:r>
              <a:rPr lang="en-US" sz="2800" kern="0" dirty="0" err="1" smtClean="0"/>
              <a:t>organisations</a:t>
            </a:r>
            <a:endParaRPr lang="en-US" sz="2800" kern="0" dirty="0" smtClean="0"/>
          </a:p>
          <a:p>
            <a:pPr defTabSz="914400" eaLnBrk="1" hangingPunct="1">
              <a:lnSpc>
                <a:spcPct val="90000"/>
              </a:lnSpc>
              <a:buClr>
                <a:srgbClr val="0066CC"/>
              </a:buClr>
              <a:buSzTx/>
              <a:buFontTx/>
              <a:buChar char="-"/>
            </a:pPr>
            <a:endParaRPr lang="en-US" sz="2800" kern="0" dirty="0" smtClean="0"/>
          </a:p>
          <a:p>
            <a:pPr marL="3657600" lvl="8" indent="0">
              <a:lnSpc>
                <a:spcPct val="90000"/>
              </a:lnSpc>
              <a:buClr>
                <a:srgbClr val="0066CC"/>
              </a:buClr>
              <a:buFontTx/>
              <a:buNone/>
            </a:pPr>
            <a:r>
              <a:rPr lang="en-US" altLang="en-US" sz="1200" kern="0" dirty="0" smtClean="0"/>
              <a:t>           </a:t>
            </a:r>
            <a:endParaRPr lang="en-US" altLang="en-US" sz="2000" kern="0" dirty="0" smtClean="0"/>
          </a:p>
          <a:p>
            <a:pPr marL="0" indent="0" defTabSz="914400" eaLnBrk="1" hangingPunct="1">
              <a:lnSpc>
                <a:spcPct val="150000"/>
              </a:lnSpc>
              <a:buClr>
                <a:srgbClr val="0066CC"/>
              </a:buClr>
              <a:buSzTx/>
              <a:buNone/>
            </a:pPr>
            <a:r>
              <a:rPr lang="en-US" sz="2800" kern="0" dirty="0" smtClean="0"/>
              <a:t>Universities</a:t>
            </a:r>
          </a:p>
          <a:p>
            <a:pPr marL="3657600" lvl="8" indent="0">
              <a:lnSpc>
                <a:spcPct val="90000"/>
              </a:lnSpc>
              <a:buClr>
                <a:srgbClr val="0066CC"/>
              </a:buClr>
              <a:buFontTx/>
              <a:buNone/>
            </a:pPr>
            <a:r>
              <a:rPr lang="en-US" altLang="en-US" sz="2800" kern="0" dirty="0" smtClean="0"/>
              <a:t>		</a:t>
            </a:r>
            <a:endParaRPr lang="en-US" altLang="en-US" sz="2000" kern="0" dirty="0" smtClean="0"/>
          </a:p>
          <a:p>
            <a:pPr marL="0" indent="0" defTabSz="914400" eaLnBrk="1" hangingPunct="1">
              <a:lnSpc>
                <a:spcPct val="90000"/>
              </a:lnSpc>
              <a:buClr>
                <a:srgbClr val="0066CC"/>
              </a:buClr>
              <a:buSzTx/>
              <a:buNone/>
            </a:pPr>
            <a:r>
              <a:rPr lang="en-US" sz="2800" kern="0" dirty="0" smtClean="0"/>
              <a:t>International organizations</a:t>
            </a:r>
          </a:p>
          <a:p>
            <a:pPr marL="0" indent="0" defTabSz="914400" eaLnBrk="1" hangingPunct="1">
              <a:lnSpc>
                <a:spcPct val="130000"/>
              </a:lnSpc>
              <a:buClr>
                <a:srgbClr val="0066CC"/>
              </a:buClr>
              <a:buSzTx/>
              <a:buNone/>
            </a:pPr>
            <a:r>
              <a:rPr lang="en-US" sz="2800" kern="0" dirty="0" smtClean="0"/>
              <a:t>                                    </a:t>
            </a:r>
            <a:endParaRPr lang="en-US" sz="2000" b="0" kern="0" dirty="0" smtClean="0">
              <a:solidFill>
                <a:schemeClr val="tx1"/>
              </a:solidFill>
              <a:latin typeface="+mn-lt"/>
              <a:cs typeface="+mn-cs"/>
            </a:endParaRPr>
          </a:p>
          <a:p>
            <a:pPr marL="0" indent="0" defTabSz="914400" eaLnBrk="1" hangingPunct="1">
              <a:lnSpc>
                <a:spcPct val="90000"/>
              </a:lnSpc>
              <a:buClr>
                <a:srgbClr val="0066CC"/>
              </a:buClr>
              <a:buSzTx/>
              <a:buNone/>
            </a:pPr>
            <a:endParaRPr lang="en-US" sz="2800" kern="0" dirty="0" smtClean="0"/>
          </a:p>
          <a:p>
            <a:pPr marL="0" indent="0" defTabSz="914400" eaLnBrk="1" hangingPunct="1">
              <a:lnSpc>
                <a:spcPct val="200000"/>
              </a:lnSpc>
              <a:buClr>
                <a:srgbClr val="0066CC"/>
              </a:buClr>
              <a:buSzTx/>
              <a:buNone/>
            </a:pPr>
            <a:r>
              <a:rPr lang="en-US" sz="2800" kern="0" dirty="0" smtClean="0"/>
              <a:t>National authorities</a:t>
            </a: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789040"/>
            <a:ext cx="1149733" cy="32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231"/>
          <a:stretch/>
        </p:blipFill>
        <p:spPr bwMode="auto">
          <a:xfrm>
            <a:off x="1497587" y="3781456"/>
            <a:ext cx="1246321" cy="32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739" y="3781456"/>
            <a:ext cx="1253934" cy="328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5899" y="3781456"/>
            <a:ext cx="1081297" cy="28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0035" y="3709448"/>
            <a:ext cx="925760" cy="32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95298" y="4714362"/>
            <a:ext cx="2156313" cy="648238"/>
            <a:chOff x="3854820" y="5638798"/>
            <a:chExt cx="2883262" cy="866776"/>
          </a:xfrm>
        </p:grpSpPr>
        <p:pic>
          <p:nvPicPr>
            <p:cNvPr id="11"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9373"/>
            <a:stretch/>
          </p:blipFill>
          <p:spPr bwMode="auto">
            <a:xfrm>
              <a:off x="4771850" y="5638799"/>
              <a:ext cx="1966232"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0633" r="54672"/>
            <a:stretch/>
          </p:blipFill>
          <p:spPr bwMode="auto">
            <a:xfrm>
              <a:off x="3854820" y="5638798"/>
              <a:ext cx="943429"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3" name="Group 12"/>
          <p:cNvGrpSpPr/>
          <p:nvPr/>
        </p:nvGrpSpPr>
        <p:grpSpPr>
          <a:xfrm>
            <a:off x="217273" y="2316609"/>
            <a:ext cx="3676567" cy="892175"/>
            <a:chOff x="1121682" y="2413000"/>
            <a:chExt cx="3676567" cy="892175"/>
          </a:xfrm>
        </p:grpSpPr>
        <p:pic>
          <p:nvPicPr>
            <p:cNvPr id="1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68956"/>
            <a:stretch/>
          </p:blipFill>
          <p:spPr bwMode="auto">
            <a:xfrm>
              <a:off x="1121682" y="2438400"/>
              <a:ext cx="1992993"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4391" r="31044"/>
            <a:stretch/>
          </p:blipFill>
          <p:spPr bwMode="auto">
            <a:xfrm>
              <a:off x="3221232" y="2413000"/>
              <a:ext cx="1577017"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 name="Image 15"/>
          <p:cNvPicPr>
            <a:picLocks noChangeAspect="1"/>
          </p:cNvPicPr>
          <p:nvPr/>
        </p:nvPicPr>
        <p:blipFill>
          <a:blip r:embed="rId9"/>
          <a:stretch>
            <a:fillRect/>
          </a:stretch>
        </p:blipFill>
        <p:spPr>
          <a:xfrm>
            <a:off x="2411760" y="4797152"/>
            <a:ext cx="786890" cy="430822"/>
          </a:xfrm>
          <a:prstGeom prst="rect">
            <a:avLst/>
          </a:prstGeom>
        </p:spPr>
      </p:pic>
      <p:pic>
        <p:nvPicPr>
          <p:cNvPr id="17" name="Image 16"/>
          <p:cNvPicPr>
            <a:picLocks noChangeAspect="1"/>
          </p:cNvPicPr>
          <p:nvPr/>
        </p:nvPicPr>
        <p:blipFill>
          <a:blip r:embed="rId10"/>
          <a:stretch>
            <a:fillRect/>
          </a:stretch>
        </p:blipFill>
        <p:spPr>
          <a:xfrm>
            <a:off x="4067944" y="2492896"/>
            <a:ext cx="1296144" cy="513829"/>
          </a:xfrm>
          <a:prstGeom prst="rect">
            <a:avLst/>
          </a:prstGeom>
        </p:spPr>
      </p:pic>
      <p:pic>
        <p:nvPicPr>
          <p:cNvPr id="19" name="Image 18"/>
          <p:cNvPicPr>
            <a:picLocks noChangeAspect="1"/>
          </p:cNvPicPr>
          <p:nvPr/>
        </p:nvPicPr>
        <p:blipFill>
          <a:blip r:embed="rId11"/>
          <a:stretch>
            <a:fillRect/>
          </a:stretch>
        </p:blipFill>
        <p:spPr>
          <a:xfrm>
            <a:off x="3275856" y="4725144"/>
            <a:ext cx="625754" cy="625754"/>
          </a:xfrm>
          <a:prstGeom prst="rect">
            <a:avLst/>
          </a:prstGeom>
        </p:spPr>
      </p:pic>
      <p:pic>
        <p:nvPicPr>
          <p:cNvPr id="20" name="Image 19"/>
          <p:cNvPicPr>
            <a:picLocks noChangeAspect="1"/>
          </p:cNvPicPr>
          <p:nvPr/>
        </p:nvPicPr>
        <p:blipFill>
          <a:blip r:embed="rId12"/>
          <a:stretch>
            <a:fillRect/>
          </a:stretch>
        </p:blipFill>
        <p:spPr>
          <a:xfrm>
            <a:off x="3923928" y="4797152"/>
            <a:ext cx="538528" cy="538528"/>
          </a:xfrm>
          <a:prstGeom prst="rect">
            <a:avLst/>
          </a:prstGeom>
        </p:spPr>
      </p:pic>
      <p:pic>
        <p:nvPicPr>
          <p:cNvPr id="21" name="Image 20"/>
          <p:cNvPicPr>
            <a:picLocks noChangeAspect="1"/>
          </p:cNvPicPr>
          <p:nvPr/>
        </p:nvPicPr>
        <p:blipFill>
          <a:blip r:embed="rId13"/>
          <a:stretch>
            <a:fillRect/>
          </a:stretch>
        </p:blipFill>
        <p:spPr>
          <a:xfrm>
            <a:off x="4572000" y="4797152"/>
            <a:ext cx="1050955" cy="427187"/>
          </a:xfrm>
          <a:prstGeom prst="rect">
            <a:avLst/>
          </a:prstGeom>
        </p:spPr>
      </p:pic>
      <p:pic>
        <p:nvPicPr>
          <p:cNvPr id="22" name="Image 21"/>
          <p:cNvPicPr>
            <a:picLocks noChangeAspect="1"/>
          </p:cNvPicPr>
          <p:nvPr/>
        </p:nvPicPr>
        <p:blipFill>
          <a:blip r:embed="rId14"/>
          <a:stretch>
            <a:fillRect/>
          </a:stretch>
        </p:blipFill>
        <p:spPr>
          <a:xfrm>
            <a:off x="6466139" y="3709448"/>
            <a:ext cx="1143443" cy="525085"/>
          </a:xfrm>
          <a:prstGeom prst="rect">
            <a:avLst/>
          </a:prstGeom>
        </p:spPr>
      </p:pic>
      <p:pic>
        <p:nvPicPr>
          <p:cNvPr id="23" name="Image 22"/>
          <p:cNvPicPr>
            <a:picLocks noChangeAspect="1"/>
          </p:cNvPicPr>
          <p:nvPr/>
        </p:nvPicPr>
        <p:blipFill rotWithShape="1">
          <a:blip r:embed="rId15"/>
          <a:srcRect l="11312" t="14034" r="60473" b="19055"/>
          <a:stretch/>
        </p:blipFill>
        <p:spPr>
          <a:xfrm>
            <a:off x="5724128" y="4729114"/>
            <a:ext cx="611432" cy="579989"/>
          </a:xfrm>
          <a:prstGeom prst="rect">
            <a:avLst/>
          </a:prstGeom>
        </p:spPr>
      </p:pic>
      <p:pic>
        <p:nvPicPr>
          <p:cNvPr id="25" name="Image 24"/>
          <p:cNvPicPr>
            <a:picLocks noChangeAspect="1"/>
          </p:cNvPicPr>
          <p:nvPr/>
        </p:nvPicPr>
        <p:blipFill>
          <a:blip r:embed="rId16"/>
          <a:stretch>
            <a:fillRect/>
          </a:stretch>
        </p:blipFill>
        <p:spPr>
          <a:xfrm>
            <a:off x="6315978" y="4691677"/>
            <a:ext cx="648072" cy="648072"/>
          </a:xfrm>
          <a:prstGeom prst="rect">
            <a:avLst/>
          </a:prstGeom>
        </p:spPr>
      </p:pic>
      <p:pic>
        <p:nvPicPr>
          <p:cNvPr id="26" name="Image 25"/>
          <p:cNvPicPr>
            <a:picLocks noChangeAspect="1"/>
          </p:cNvPicPr>
          <p:nvPr/>
        </p:nvPicPr>
        <p:blipFill rotWithShape="1">
          <a:blip r:embed="rId17"/>
          <a:srcRect l="3491" t="12439" r="71147"/>
          <a:stretch/>
        </p:blipFill>
        <p:spPr>
          <a:xfrm>
            <a:off x="7019354" y="4801123"/>
            <a:ext cx="516335" cy="534804"/>
          </a:xfrm>
          <a:prstGeom prst="rect">
            <a:avLst/>
          </a:prstGeom>
        </p:spPr>
      </p:pic>
      <p:pic>
        <p:nvPicPr>
          <p:cNvPr id="30" name="Image 29"/>
          <p:cNvPicPr>
            <a:picLocks noChangeAspect="1"/>
          </p:cNvPicPr>
          <p:nvPr/>
        </p:nvPicPr>
        <p:blipFill rotWithShape="1">
          <a:blip r:embed="rId18"/>
          <a:srcRect l="5426" t="11383" r="10542" b="14876"/>
          <a:stretch/>
        </p:blipFill>
        <p:spPr>
          <a:xfrm>
            <a:off x="7596336" y="4725144"/>
            <a:ext cx="1297813" cy="474530"/>
          </a:xfrm>
          <a:prstGeom prst="rect">
            <a:avLst/>
          </a:prstGeom>
        </p:spPr>
      </p:pic>
      <p:pic>
        <p:nvPicPr>
          <p:cNvPr id="31" name="Image 30"/>
          <p:cNvPicPr>
            <a:picLocks noChangeAspect="1"/>
          </p:cNvPicPr>
          <p:nvPr/>
        </p:nvPicPr>
        <p:blipFill rotWithShape="1">
          <a:blip r:embed="rId19"/>
          <a:srcRect b="10196"/>
          <a:stretch/>
        </p:blipFill>
        <p:spPr>
          <a:xfrm>
            <a:off x="23225" y="5589240"/>
            <a:ext cx="1717824" cy="485605"/>
          </a:xfrm>
          <a:prstGeom prst="rect">
            <a:avLst/>
          </a:prstGeom>
        </p:spPr>
      </p:pic>
      <p:pic>
        <p:nvPicPr>
          <p:cNvPr id="3" name="Image 2"/>
          <p:cNvPicPr>
            <a:picLocks noChangeAspect="1"/>
          </p:cNvPicPr>
          <p:nvPr/>
        </p:nvPicPr>
        <p:blipFill rotWithShape="1">
          <a:blip r:embed="rId20"/>
          <a:srcRect b="66500"/>
          <a:stretch/>
        </p:blipFill>
        <p:spPr>
          <a:xfrm>
            <a:off x="1607401" y="5589240"/>
            <a:ext cx="1365161" cy="450978"/>
          </a:xfrm>
          <a:prstGeom prst="rect">
            <a:avLst/>
          </a:prstGeom>
        </p:spPr>
      </p:pic>
      <p:pic>
        <p:nvPicPr>
          <p:cNvPr id="24" name="Image 23"/>
          <p:cNvPicPr>
            <a:picLocks noChangeAspect="1"/>
          </p:cNvPicPr>
          <p:nvPr/>
        </p:nvPicPr>
        <p:blipFill>
          <a:blip r:embed="rId21"/>
          <a:stretch>
            <a:fillRect/>
          </a:stretch>
        </p:blipFill>
        <p:spPr>
          <a:xfrm>
            <a:off x="2975553" y="5373216"/>
            <a:ext cx="1578270" cy="824880"/>
          </a:xfrm>
          <a:prstGeom prst="rect">
            <a:avLst/>
          </a:prstGeom>
        </p:spPr>
      </p:pic>
      <p:sp>
        <p:nvSpPr>
          <p:cNvPr id="27" name="ZoneTexte 26"/>
          <p:cNvSpPr txBox="1"/>
          <p:nvPr/>
        </p:nvSpPr>
        <p:spPr>
          <a:xfrm>
            <a:off x="6863985" y="5661248"/>
            <a:ext cx="492443" cy="461665"/>
          </a:xfrm>
          <a:prstGeom prst="rect">
            <a:avLst/>
          </a:prstGeom>
          <a:noFill/>
        </p:spPr>
        <p:txBody>
          <a:bodyPr wrap="none" rtlCol="0">
            <a:spAutoFit/>
          </a:bodyPr>
          <a:lstStyle/>
          <a:p>
            <a:r>
              <a:rPr lang="is-IS" dirty="0" smtClean="0"/>
              <a:t>…</a:t>
            </a:r>
            <a:endParaRPr lang="fr-FR" dirty="0"/>
          </a:p>
        </p:txBody>
      </p:sp>
      <p:pic>
        <p:nvPicPr>
          <p:cNvPr id="28" name="Image 27"/>
          <p:cNvPicPr>
            <a:picLocks noChangeAspect="1"/>
          </p:cNvPicPr>
          <p:nvPr/>
        </p:nvPicPr>
        <p:blipFill>
          <a:blip r:embed="rId22"/>
          <a:stretch>
            <a:fillRect/>
          </a:stretch>
        </p:blipFill>
        <p:spPr>
          <a:xfrm>
            <a:off x="4559729" y="5517232"/>
            <a:ext cx="648072" cy="648072"/>
          </a:xfrm>
          <a:prstGeom prst="rect">
            <a:avLst/>
          </a:prstGeom>
        </p:spPr>
      </p:pic>
      <p:pic>
        <p:nvPicPr>
          <p:cNvPr id="32" name="Image 31"/>
          <p:cNvPicPr>
            <a:picLocks noChangeAspect="1"/>
          </p:cNvPicPr>
          <p:nvPr/>
        </p:nvPicPr>
        <p:blipFill>
          <a:blip r:embed="rId23"/>
          <a:stretch>
            <a:fillRect/>
          </a:stretch>
        </p:blipFill>
        <p:spPr>
          <a:xfrm>
            <a:off x="5279809" y="5517232"/>
            <a:ext cx="864096" cy="667214"/>
          </a:xfrm>
          <a:prstGeom prst="rect">
            <a:avLst/>
          </a:prstGeom>
        </p:spPr>
      </p:pic>
      <p:pic>
        <p:nvPicPr>
          <p:cNvPr id="33" name="Image 32"/>
          <p:cNvPicPr>
            <a:picLocks noChangeAspect="1"/>
          </p:cNvPicPr>
          <p:nvPr/>
        </p:nvPicPr>
        <p:blipFill>
          <a:blip r:embed="rId24"/>
          <a:stretch>
            <a:fillRect/>
          </a:stretch>
        </p:blipFill>
        <p:spPr>
          <a:xfrm>
            <a:off x="6143905" y="5517232"/>
            <a:ext cx="642135" cy="616496"/>
          </a:xfrm>
          <a:prstGeom prst="rect">
            <a:avLst/>
          </a:prstGeom>
        </p:spPr>
      </p:pic>
      <p:sp>
        <p:nvSpPr>
          <p:cNvPr id="34" name="ZoneTexte 33"/>
          <p:cNvSpPr txBox="1"/>
          <p:nvPr/>
        </p:nvSpPr>
        <p:spPr>
          <a:xfrm>
            <a:off x="7668344" y="3861048"/>
            <a:ext cx="492443" cy="461665"/>
          </a:xfrm>
          <a:prstGeom prst="rect">
            <a:avLst/>
          </a:prstGeom>
          <a:noFill/>
        </p:spPr>
        <p:txBody>
          <a:bodyPr wrap="none" rtlCol="0">
            <a:spAutoFit/>
          </a:bodyPr>
          <a:lstStyle/>
          <a:p>
            <a:r>
              <a:rPr lang="is-IS" dirty="0" smtClean="0"/>
              <a:t>…</a:t>
            </a:r>
            <a:endParaRPr lang="fr-FR" dirty="0"/>
          </a:p>
        </p:txBody>
      </p:sp>
      <p:pic>
        <p:nvPicPr>
          <p:cNvPr id="36" name="Image 35"/>
          <p:cNvPicPr>
            <a:picLocks noChangeAspect="1"/>
          </p:cNvPicPr>
          <p:nvPr/>
        </p:nvPicPr>
        <p:blipFill>
          <a:blip r:embed="rId25"/>
          <a:stretch>
            <a:fillRect/>
          </a:stretch>
        </p:blipFill>
        <p:spPr>
          <a:xfrm>
            <a:off x="5912095" y="5522825"/>
            <a:ext cx="1332874" cy="696534"/>
          </a:xfrm>
          <a:prstGeom prst="rect">
            <a:avLst/>
          </a:prstGeom>
        </p:spPr>
      </p:pic>
      <p:sp>
        <p:nvSpPr>
          <p:cNvPr id="37" name="ZoneTexte 36"/>
          <p:cNvSpPr txBox="1"/>
          <p:nvPr/>
        </p:nvSpPr>
        <p:spPr>
          <a:xfrm>
            <a:off x="5580112" y="2564904"/>
            <a:ext cx="492443" cy="461665"/>
          </a:xfrm>
          <a:prstGeom prst="rect">
            <a:avLst/>
          </a:prstGeom>
          <a:noFill/>
        </p:spPr>
        <p:txBody>
          <a:bodyPr wrap="none" rtlCol="0">
            <a:spAutoFit/>
          </a:bodyPr>
          <a:lstStyle/>
          <a:p>
            <a:r>
              <a:rPr lang="is-IS" dirty="0" smtClean="0"/>
              <a:t>…</a:t>
            </a:r>
            <a:endParaRPr lang="fr-FR" dirty="0"/>
          </a:p>
        </p:txBody>
      </p:sp>
      <p:sp>
        <p:nvSpPr>
          <p:cNvPr id="38" name="ZoneTexte 37"/>
          <p:cNvSpPr txBox="1"/>
          <p:nvPr/>
        </p:nvSpPr>
        <p:spPr>
          <a:xfrm>
            <a:off x="8388424" y="5733256"/>
            <a:ext cx="492443" cy="461665"/>
          </a:xfrm>
          <a:prstGeom prst="rect">
            <a:avLst/>
          </a:prstGeom>
          <a:noFill/>
        </p:spPr>
        <p:txBody>
          <a:bodyPr wrap="none" rtlCol="0">
            <a:spAutoFit/>
          </a:bodyPr>
          <a:lstStyle/>
          <a:p>
            <a:r>
              <a:rPr lang="is-IS" dirty="0" smtClean="0"/>
              <a:t>…</a:t>
            </a:r>
            <a:endParaRPr lang="fr-FR" dirty="0"/>
          </a:p>
        </p:txBody>
      </p:sp>
      <p:pic>
        <p:nvPicPr>
          <p:cNvPr id="39" name="Image 38"/>
          <p:cNvPicPr>
            <a:picLocks noChangeAspect="1"/>
          </p:cNvPicPr>
          <p:nvPr/>
        </p:nvPicPr>
        <p:blipFill>
          <a:blip r:embed="rId26"/>
          <a:stretch>
            <a:fillRect/>
          </a:stretch>
        </p:blipFill>
        <p:spPr>
          <a:xfrm>
            <a:off x="7236296" y="5517232"/>
            <a:ext cx="936104" cy="668646"/>
          </a:xfrm>
          <a:prstGeom prst="rect">
            <a:avLst/>
          </a:prstGeom>
        </p:spPr>
      </p:pic>
      <p:pic>
        <p:nvPicPr>
          <p:cNvPr id="40" name="Image 39"/>
          <p:cNvPicPr>
            <a:picLocks noChangeAspect="1"/>
          </p:cNvPicPr>
          <p:nvPr/>
        </p:nvPicPr>
        <p:blipFill>
          <a:blip r:embed="rId27"/>
          <a:stretch>
            <a:fillRect/>
          </a:stretch>
        </p:blipFill>
        <p:spPr>
          <a:xfrm>
            <a:off x="8172400" y="5517232"/>
            <a:ext cx="668563" cy="733645"/>
          </a:xfrm>
          <a:prstGeom prst="rect">
            <a:avLst/>
          </a:prstGeom>
        </p:spPr>
      </p:pic>
    </p:spTree>
    <p:extLst>
      <p:ext uri="{BB962C8B-B14F-4D97-AF65-F5344CB8AC3E}">
        <p14:creationId xmlns:p14="http://schemas.microsoft.com/office/powerpoint/2010/main" val="431782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5648</TotalTime>
  <Words>1158</Words>
  <Application>Microsoft Macintosh PowerPoint</Application>
  <PresentationFormat>Présentation à l'écran (4:3)</PresentationFormat>
  <Paragraphs>182</Paragraphs>
  <Slides>11</Slides>
  <Notes>9</Notes>
  <HiddenSlides>1</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Blank Presentation</vt:lpstr>
      <vt:lpstr>Group on Earth Observation  Overview of the GEO Water Activities   Vanessa Aellen  Technical Expert for Water 8 nov. 2016, Saint Petersburg</vt:lpstr>
      <vt:lpstr>8 Societal Benefit Areas</vt:lpstr>
      <vt:lpstr>Water-SBA links to other SBAs</vt:lpstr>
      <vt:lpstr>Objectives of the Water SBA</vt:lpstr>
      <vt:lpstr>GEO Water tasks restructuring (1/2)</vt:lpstr>
      <vt:lpstr>GEO Water tasks restructuring (2/2)</vt:lpstr>
      <vt:lpstr>GEO Water tasks restructuring</vt:lpstr>
      <vt:lpstr>Communities of Practice - Aquawatch &amp; IGWCO </vt:lpstr>
      <vt:lpstr>Contributions: Voluntary based</vt:lpstr>
      <vt:lpstr>Challenge for 2017 </vt:lpstr>
      <vt:lpstr>Présentation PowerPoint</vt:lpstr>
    </vt:vector>
  </TitlesOfParts>
  <Company>ꀀ穼훼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Nick Walters</dc:creator>
  <cp:lastModifiedBy>Vanessa Aellen</cp:lastModifiedBy>
  <cp:revision>334</cp:revision>
  <cp:lastPrinted>2015-10-27T14:02:28Z</cp:lastPrinted>
  <dcterms:created xsi:type="dcterms:W3CDTF">2007-10-16T08:11:19Z</dcterms:created>
  <dcterms:modified xsi:type="dcterms:W3CDTF">2016-11-08T07:56:16Z</dcterms:modified>
</cp:coreProperties>
</file>