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54" r:id="rId2"/>
  </p:sldMasterIdLst>
  <p:notesMasterIdLst>
    <p:notesMasterId r:id="rId16"/>
  </p:notesMasterIdLst>
  <p:sldIdLst>
    <p:sldId id="404" r:id="rId3"/>
    <p:sldId id="408" r:id="rId4"/>
    <p:sldId id="413" r:id="rId5"/>
    <p:sldId id="415" r:id="rId6"/>
    <p:sldId id="403" r:id="rId7"/>
    <p:sldId id="417" r:id="rId8"/>
    <p:sldId id="419" r:id="rId9"/>
    <p:sldId id="420" r:id="rId10"/>
    <p:sldId id="418" r:id="rId11"/>
    <p:sldId id="401" r:id="rId12"/>
    <p:sldId id="416" r:id="rId13"/>
    <p:sldId id="402" r:id="rId14"/>
    <p:sldId id="400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000066"/>
    <a:srgbClr val="FFFFFF"/>
    <a:srgbClr val="3595B7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79087" autoAdjust="0"/>
  </p:normalViewPr>
  <p:slideViewPr>
    <p:cSldViewPr snapToGrid="0">
      <p:cViewPr varScale="1">
        <p:scale>
          <a:sx n="89" d="100"/>
          <a:sy n="89" d="100"/>
        </p:scale>
        <p:origin x="23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6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8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3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AutoNum type="alphaUcPeriod"/>
              <a:tabLst>
                <a:tab pos="8394700" algn="r"/>
              </a:tabLst>
            </a:pPr>
            <a:endParaRPr lang="en-US" sz="1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AutoNum type="alphaUcPeriod"/>
              <a:tabLst>
                <a:tab pos="8394700" algn="r"/>
              </a:tabLst>
            </a:pPr>
            <a:endParaRPr lang="en-US" sz="1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2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0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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8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1821D-6BEC-477D-96A9-A1F4BA398B4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4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"/>
          <a:stretch/>
        </p:blipFill>
        <p:spPr bwMode="auto">
          <a:xfrm>
            <a:off x="604604" y="1296144"/>
            <a:ext cx="854026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131770"/>
            <a:ext cx="6851650" cy="5302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593" y="1117218"/>
            <a:ext cx="7845425" cy="5137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F364-ABBE-47B7-B03E-4B15E883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8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5"/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0806-32A3-4045-AD83-FE36221B1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0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131770"/>
            <a:ext cx="6851650" cy="53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  <a:prstGeom prst="rect">
            <a:avLst/>
          </a:prstGeo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7" y="1290638"/>
            <a:ext cx="3846513" cy="5137150"/>
          </a:xfrm>
          <a:prstGeom prst="rect">
            <a:avLst/>
          </a:prstGeo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706E-4E0B-42B2-B39E-2F5553F6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8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A3E0-6055-47E6-84D1-20E2C0593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7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131770"/>
            <a:ext cx="6851650" cy="53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4C99-ECE4-4D80-A461-21729846F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30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35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6598-E612-40E6-9C59-439D0AA07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603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ABE0-BE2B-4CE6-ABA4-F736B3DD5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7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1" y="131770"/>
            <a:ext cx="6851650" cy="53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6593" y="1117218"/>
            <a:ext cx="7845425" cy="513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A486-7196-45DE-9051-0BC887229C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61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7" y="131770"/>
            <a:ext cx="1960563" cy="62960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131770"/>
            <a:ext cx="5732462" cy="6296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528A-8543-45AB-8665-42A7D3B87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76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3618" y="131770"/>
            <a:ext cx="7845425" cy="6296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32CC-028E-4B93-A5B3-58A114D29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04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14997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2210-F948-4EB9-9F1C-7150B291D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355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444782" y="101504"/>
            <a:ext cx="2699218" cy="879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795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0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64336" y="6482449"/>
            <a:ext cx="571500" cy="3673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397" dirty="0" smtClean="0">
                <a:solidFill>
                  <a:srgbClr val="000000"/>
                </a:solidFill>
                <a:latin typeface="Arial"/>
              </a:rPr>
              <a:t>|‌  </a:t>
            </a:r>
            <a:fld id="{605F0397-9CF4-4B0D-B339-477C1D1488FE}" type="slidenum">
              <a:rPr lang="en-US" sz="1397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sz="1995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6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5pPr>
      <a:lvl6pPr marL="456057" algn="l" rtl="0" fontAlgn="base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6pPr>
      <a:lvl7pPr marL="912114" algn="l" rtl="0" fontAlgn="base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7pPr>
      <a:lvl8pPr marL="1368171" algn="l" rtl="0" fontAlgn="base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8pPr>
      <a:lvl9pPr marL="1824228" algn="l" rtl="0" fontAlgn="base">
        <a:lnSpc>
          <a:spcPct val="85000"/>
        </a:lnSpc>
        <a:spcBef>
          <a:spcPct val="0"/>
        </a:spcBef>
        <a:spcAft>
          <a:spcPct val="0"/>
        </a:spcAft>
        <a:defRPr sz="3192" b="1">
          <a:solidFill>
            <a:schemeClr val="accent2"/>
          </a:solidFill>
          <a:latin typeface="Arial" charset="0"/>
        </a:defRPr>
      </a:lvl9pPr>
    </p:titleStyle>
    <p:bodyStyle>
      <a:lvl1pPr marL="281869" indent="-281869" algn="l" rtl="0" eaLnBrk="0" fontAlgn="base" hangingPunct="0">
        <a:spcBef>
          <a:spcPct val="30000"/>
        </a:spcBef>
        <a:spcAft>
          <a:spcPct val="0"/>
        </a:spcAft>
        <a:buChar char="•"/>
        <a:defRPr sz="1995">
          <a:solidFill>
            <a:schemeClr val="tx1"/>
          </a:solidFill>
          <a:latin typeface="+mn-lt"/>
          <a:ea typeface="+mn-ea"/>
          <a:cs typeface="+mn-cs"/>
        </a:defRPr>
      </a:lvl1pPr>
      <a:lvl2pPr marL="634997" indent="-239114" algn="l" rtl="0" eaLnBrk="0" fontAlgn="base" hangingPunct="0">
        <a:spcBef>
          <a:spcPct val="30000"/>
        </a:spcBef>
        <a:spcAft>
          <a:spcPct val="0"/>
        </a:spcAft>
        <a:buFont typeface="Times" charset="0"/>
        <a:buChar char="–"/>
        <a:defRPr sz="1995">
          <a:solidFill>
            <a:schemeClr val="tx1"/>
          </a:solidFill>
          <a:latin typeface="+mn-lt"/>
        </a:defRPr>
      </a:lvl2pPr>
      <a:lvl3pPr marL="915281" indent="-166271" algn="l" rtl="0" eaLnBrk="0" fontAlgn="base" hangingPunct="0">
        <a:spcBef>
          <a:spcPct val="30000"/>
        </a:spcBef>
        <a:spcAft>
          <a:spcPct val="0"/>
        </a:spcAft>
        <a:buChar char="•"/>
        <a:defRPr sz="1995">
          <a:solidFill>
            <a:schemeClr val="tx1"/>
          </a:solidFill>
          <a:latin typeface="+mn-lt"/>
        </a:defRPr>
      </a:lvl3pPr>
      <a:lvl4pPr marL="1252574" indent="-223278" algn="l" rtl="0" eaLnBrk="0" fontAlgn="base" hangingPunct="0">
        <a:spcBef>
          <a:spcPct val="30000"/>
        </a:spcBef>
        <a:spcAft>
          <a:spcPct val="0"/>
        </a:spcAft>
        <a:buChar char="–"/>
        <a:defRPr sz="1995">
          <a:solidFill>
            <a:schemeClr val="tx1"/>
          </a:solidFill>
          <a:latin typeface="+mn-lt"/>
        </a:defRPr>
      </a:lvl4pPr>
      <a:lvl5pPr marL="1589865" indent="-223278" algn="l" rtl="0" eaLnBrk="0" fontAlgn="base" hangingPunct="0">
        <a:spcBef>
          <a:spcPct val="3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5pPr>
      <a:lvl6pPr marL="2045922" indent="-223278" algn="l" rtl="0" fontAlgn="base">
        <a:spcBef>
          <a:spcPct val="3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6pPr>
      <a:lvl7pPr marL="2501979" indent="-223278" algn="l" rtl="0" fontAlgn="base">
        <a:spcBef>
          <a:spcPct val="3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7pPr>
      <a:lvl8pPr marL="2958036" indent="-223278" algn="l" rtl="0" fontAlgn="base">
        <a:spcBef>
          <a:spcPct val="3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8pPr>
      <a:lvl9pPr marL="3414093" indent="-223278" algn="l" rtl="0" fontAlgn="base">
        <a:spcBef>
          <a:spcPct val="3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DG%20-%20Opening%20Screens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DG%20-%20Opening%20Screens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DG%20-%20Opening%20Screens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7913" y="110869"/>
            <a:ext cx="2188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 Plenary </a:t>
            </a: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XIII</a:t>
            </a:r>
            <a:b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Side </a:t>
            </a:r>
            <a:r>
              <a:rPr lang="en-US" i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112486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b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Session 6  Side Event Resolutions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Reports on Working Session Outcomes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Discussion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Side Event Recap and Next Steps</a:t>
            </a:r>
            <a:endParaRPr lang="en-US" sz="2800" b="1" i="1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05374"/>
            <a:ext cx="2132045" cy="2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2302" y="1464606"/>
            <a:ext cx="4557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Thank You for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Participating</a:t>
            </a:r>
            <a:endParaRPr lang="en-US" sz="5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3448" y="110869"/>
            <a:ext cx="2256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>
                <a:latin typeface="Calibri" panose="020F0502020204030204" pitchFamily="34" charset="0"/>
                <a:ea typeface="Times New Roman" panose="02020603050405020304" pitchFamily="18" charset="0"/>
              </a:rPr>
              <a:t>GEO Plenary </a:t>
            </a:r>
            <a:r>
              <a:rPr lang="en-US" i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XIII </a:t>
            </a:r>
            <a:br>
              <a:rPr lang="en-US" i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Side </a:t>
            </a:r>
            <a:r>
              <a:rPr lang="en-US" i="1" cap="small" dirty="0">
                <a:latin typeface="Calibri" panose="020F0502020204030204" pitchFamily="34" charset="0"/>
                <a:ea typeface="Times New Roman" panose="02020603050405020304" pitchFamily="18" charset="0"/>
              </a:rPr>
              <a:t>event</a:t>
            </a:r>
          </a:p>
        </p:txBody>
      </p:sp>
      <p:pic>
        <p:nvPicPr>
          <p:cNvPr id="8" name="Picture 7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05374"/>
            <a:ext cx="2132045" cy="2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-14290"/>
            <a:ext cx="8563055" cy="6858000"/>
            <a:chOff x="323528" y="-14290"/>
            <a:chExt cx="8563055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-14290"/>
              <a:ext cx="8563055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3686476" y="3734602"/>
              <a:ext cx="3416968" cy="10395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86476" y="3654201"/>
              <a:ext cx="3243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Backup </a:t>
              </a:r>
              <a:br>
                <a:rPr lang="en-US" sz="3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3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Materials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2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112" y="6027003"/>
            <a:ext cx="701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624" y="1131040"/>
            <a:ext cx="8623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800" b="1" u="sng" cap="small" dirty="0">
                <a:solidFill>
                  <a:srgbClr val="000066"/>
                </a:solidFill>
                <a:latin typeface="Calibri" panose="020F0502020204030204" pitchFamily="34" charset="0"/>
              </a:rPr>
              <a:t>Summary of Working Sessions</a:t>
            </a:r>
          </a:p>
          <a:p>
            <a:pPr marL="457200" indent="-457200">
              <a:spcAft>
                <a:spcPts val="1200"/>
              </a:spcAft>
              <a:buAutoNum type="alphaUcPeriod"/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Urbanization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&amp; Climate Change for Health &amp; AQ;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SDGs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 &amp;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</a:p>
          <a:p>
            <a:pPr marL="457200" indent="-457200">
              <a:spcAft>
                <a:spcPts val="1200"/>
              </a:spcAft>
              <a:buAutoNum type="alphaUcPeriod"/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Terrestrial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Ecosystems, Biodiversity, and Agriculture;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SDGs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 &amp;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</a:p>
          <a:p>
            <a:pPr marL="457200" indent="-457200">
              <a:spcAft>
                <a:spcPts val="600"/>
              </a:spcAft>
              <a:buAutoNum type="alphaUcPeriod"/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Interdependencies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and Synergies in the SDGs</a:t>
            </a:r>
          </a:p>
          <a:p>
            <a:pPr>
              <a:spcAft>
                <a:spcPts val="0"/>
              </a:spcAft>
              <a:tabLst>
                <a:tab pos="1603375" algn="l"/>
              </a:tabLst>
            </a:pPr>
            <a:endParaRPr lang="en-US" b="1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4290"/>
            <a:ext cx="856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7" y="1124868"/>
            <a:ext cx="833469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Side Event Resolutions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Reports on Working Session Outcomes</a:t>
            </a:r>
            <a:br>
              <a:rPr lang="en-US" sz="2000" b="1" dirty="0" smtClean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Session Moderators</a:t>
            </a:r>
            <a:endParaRPr lang="en-US" sz="2000" i="1" dirty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Discussion</a:t>
            </a:r>
            <a:r>
              <a:rPr lang="en-US" sz="2000" b="1" dirty="0">
                <a:latin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Attendees</a:t>
            </a:r>
            <a:endParaRPr lang="en-US" sz="2000" i="1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Side Event Recap and Next Steps</a:t>
            </a:r>
            <a:r>
              <a:rPr lang="en-US" sz="2000" b="1" dirty="0">
                <a:latin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Discussion led by L. Friedl, USA/NASA and SDG Initiative Co-Lead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endParaRPr lang="en-US" sz="2000" b="1" i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What are key findings from the Working Sessions?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How narrowly or broadly applicable are the findings?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What can we take to GEO Plenary as findings and recommendations?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Do we want to update parts of the GEO SDG Initiative?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6666" y="110869"/>
            <a:ext cx="1270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Session 6</a:t>
            </a:r>
            <a:endParaRPr lang="en-US" i="1" cap="sm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112" y="6027003"/>
            <a:ext cx="701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7" y="1124868"/>
            <a:ext cx="775836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Side Event – A Reminder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Calibri" panose="020F0502020204030204" pitchFamily="34" charset="0"/>
              </a:rPr>
              <a:t>This </a:t>
            </a:r>
            <a:r>
              <a:rPr lang="en-US" b="1" dirty="0">
                <a:latin typeface="Calibri" panose="020F0502020204030204" pitchFamily="34" charset="0"/>
              </a:rPr>
              <a:t>is the primary session for us to synthesize the information from the side event </a:t>
            </a:r>
            <a:r>
              <a:rPr lang="en-US" b="1" dirty="0" smtClean="0">
                <a:latin typeface="Calibri" panose="020F0502020204030204" pitchFamily="34" charset="0"/>
              </a:rPr>
              <a:t>in order to identify and scope any items to refine the </a:t>
            </a:r>
            <a:r>
              <a:rPr lang="en-US" b="1" dirty="0">
                <a:latin typeface="Calibri" panose="020F0502020204030204" pitchFamily="34" charset="0"/>
              </a:rPr>
              <a:t>GEO </a:t>
            </a:r>
            <a:r>
              <a:rPr lang="en-US" b="1" dirty="0" smtClean="0">
                <a:latin typeface="Calibri" panose="020F0502020204030204" pitchFamily="34" charset="0"/>
              </a:rPr>
              <a:t>SDG Initiative.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endParaRPr lang="en-US" sz="2000" b="1" i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>
                <a:latin typeface="Calibri" panose="020F0502020204030204" pitchFamily="34" charset="0"/>
              </a:rPr>
              <a:t>What are key findings from the Working Sessions?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>
                <a:latin typeface="Calibri" panose="020F0502020204030204" pitchFamily="34" charset="0"/>
              </a:rPr>
              <a:t>How narrowly or broadly applicable are the findings?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>
                <a:latin typeface="Calibri" panose="020F0502020204030204" pitchFamily="34" charset="0"/>
              </a:rPr>
              <a:t>What can we take to GEO Plenary as findings and recommendations?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>
                <a:latin typeface="Calibri" panose="020F0502020204030204" pitchFamily="34" charset="0"/>
              </a:rPr>
              <a:t>Do we want to update parts of the GEO SDG Initiative?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6666" y="110869"/>
            <a:ext cx="1270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Session 6</a:t>
            </a:r>
            <a:endParaRPr lang="en-US" i="1" cap="sm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112" y="6027003"/>
            <a:ext cx="701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224" y="1142896"/>
            <a:ext cx="8473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Session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: Working Session Report Outs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Groups will summarize topics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Groups will summarize key findings and recommendations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Groups will provide one concrete example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Groups will articulate concrete recommendations for the GEO Initiative, including rationales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Groups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will articulate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actionable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 for the GEO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Plenary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112" y="6027003"/>
            <a:ext cx="701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1200150"/>
            <a:ext cx="2651760" cy="4967186"/>
          </a:xfrm>
          <a:prstGeom prst="roundRect">
            <a:avLst>
              <a:gd name="adj" fmla="val 3846"/>
            </a:avLst>
          </a:prstGeom>
          <a:gradFill>
            <a:gsLst>
              <a:gs pos="0">
                <a:srgbClr val="005FAA"/>
              </a:gs>
              <a:gs pos="98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tabLst>
                <a:tab pos="8394700" algn="r"/>
              </a:tabLst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Session A:</a:t>
            </a: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Urbanization and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Climate Change for Health &amp;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Air Quality,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SDGs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 &amp;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endParaRPr lang="en-US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8500" y="1200150"/>
            <a:ext cx="2651760" cy="4967186"/>
          </a:xfrm>
          <a:prstGeom prst="roundRect">
            <a:avLst>
              <a:gd name="adj" fmla="val 3846"/>
            </a:avLst>
          </a:prstGeom>
          <a:gradFill>
            <a:gsLst>
              <a:gs pos="0">
                <a:srgbClr val="005FAA"/>
              </a:gs>
              <a:gs pos="98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tabLst>
                <a:tab pos="8394700" algn="r"/>
              </a:tabLst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Session B:</a:t>
            </a: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Terrestrial Ecosystems, Biodiversity, and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Agriculture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SDGs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 &amp; 15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1200150"/>
            <a:ext cx="2651760" cy="4967186"/>
          </a:xfrm>
          <a:prstGeom prst="roundRect">
            <a:avLst>
              <a:gd name="adj" fmla="val 3846"/>
            </a:avLst>
          </a:prstGeom>
          <a:gradFill>
            <a:gsLst>
              <a:gs pos="0">
                <a:srgbClr val="005FAA"/>
              </a:gs>
              <a:gs pos="98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tabLst>
                <a:tab pos="8394700" algn="r"/>
              </a:tabLst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Session C:</a:t>
            </a:r>
          </a:p>
          <a:p>
            <a:pPr algn="ctr">
              <a:spcAft>
                <a:spcPts val="1200"/>
              </a:spcAft>
              <a:tabLst>
                <a:tab pos="839470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Inter-dependencies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Synergies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 SDGs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2112" y="6396335"/>
            <a:ext cx="701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7" y="1124868"/>
            <a:ext cx="833469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Side Event Resolutions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Reports on Working Session Outcomes</a:t>
            </a:r>
            <a:br>
              <a:rPr lang="en-US" sz="2000" b="1" dirty="0" smtClean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Session Moderators</a:t>
            </a:r>
            <a:endParaRPr lang="en-US" sz="2000" i="1" dirty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Discussion</a:t>
            </a:r>
            <a:r>
              <a:rPr lang="en-US" sz="2000" b="1" dirty="0">
                <a:latin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Attendees</a:t>
            </a:r>
            <a:endParaRPr lang="en-US" sz="2000" i="1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Side Event Recap and Next Steps</a:t>
            </a:r>
            <a:r>
              <a:rPr lang="en-US" sz="2000" b="1" dirty="0">
                <a:latin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i="1" dirty="0" smtClean="0">
                <a:latin typeface="Calibri" panose="020F0502020204030204" pitchFamily="34" charset="0"/>
              </a:rPr>
              <a:t>Discussion led by L. Friedl, USA/NASA and SDG Initiative Co-Lead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endParaRPr lang="en-US" sz="2000" b="1" i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What are key findings from the Working Sessions?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How narrowly or broadly applicable are the findings? 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What can we take to GEO Plenary as findings and recommendations?</a:t>
            </a:r>
          </a:p>
          <a:p>
            <a:pPr>
              <a:spcAft>
                <a:spcPts val="600"/>
              </a:spcAft>
              <a:tabLst>
                <a:tab pos="8394700" algn="r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Do we want to update parts of the GEO SDG Initiative?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6666" y="110869"/>
            <a:ext cx="1270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Session 6</a:t>
            </a:r>
            <a:endParaRPr lang="en-US" i="1" cap="sm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112" y="6027003"/>
            <a:ext cx="701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Earth Observations in </a:t>
            </a:r>
            <a:r>
              <a:rPr lang="en-US" b="1" i="1" cap="small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Service of </a:t>
            </a:r>
            <a:r>
              <a:rPr lang="en-US" b="1" i="1" cap="small" dirty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Global Development</a:t>
            </a:r>
            <a:endParaRPr lang="en-US" b="1" i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719" y="1190461"/>
            <a:ext cx="871569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small" dirty="0" smtClean="0">
                <a:solidFill>
                  <a:srgbClr val="000099"/>
                </a:solidFill>
                <a:latin typeface="Calibri" panose="020F0502020204030204" pitchFamily="34" charset="0"/>
              </a:rPr>
              <a:t>GEO Plenary: Session 2 Panel on Wednesday, Nov. 9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Plenary Session 2 looks at progress to support Ministerial commitments and GEO Strategic objectives. The SDG Initiative team is on a panel focused on User- and Policy-driven Initiatives.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Based on Side Event:</a:t>
            </a:r>
            <a:b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Attendees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identify key points for Initiative team to raise on Panel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Attendees identify points for their nation or organization </a:t>
            </a:r>
            <a:b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raise at GEO Plenary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discussions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Attendees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identify recommendations to bring to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Plenary on GEO’s contributions to the SDG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process	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716" y="5724955"/>
            <a:ext cx="757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293" y="200976"/>
            <a:ext cx="5751025" cy="52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93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Initiative: Opportunities</a:t>
            </a:r>
            <a:endParaRPr lang="en-US" sz="2793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17362" y="154131"/>
            <a:ext cx="2490035" cy="831330"/>
            <a:chOff x="6517359" y="154131"/>
            <a:chExt cx="2490035" cy="831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4434" y="154131"/>
              <a:ext cx="822960" cy="82296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8029825" y="154131"/>
              <a:ext cx="0" cy="8229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517359" y="198976"/>
              <a:ext cx="1494970" cy="786485"/>
              <a:chOff x="6517359" y="198976"/>
              <a:chExt cx="1494970" cy="78648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517359" y="646907"/>
                <a:ext cx="14949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SDG Initiative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3770" y="198976"/>
                <a:ext cx="1371600" cy="480479"/>
              </a:xfrm>
              <a:prstGeom prst="rect">
                <a:avLst/>
              </a:prstGeom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709164" y="1269925"/>
            <a:ext cx="7807307" cy="507761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416" tIns="91208" rIns="273623" bIns="18241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 task teams to help develop and enable identified opportunities for national SDG activities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Identify candidate countries for field testing of EO-based methods </a:t>
            </a:r>
            <a:b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(e.g., 15.1.1 &amp; 15.2.1)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Get actively involved in an upcoming workshop, partnerships, capacity building, and outreach activities with a focus on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Earth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Obs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Geospatial Information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the SDGs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Identify opportunities for linkages with UN ‘custodian agencies’, NSOs, ‘line ministries’, and development agencies, via existing projects and synergies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Review goals and objectives for GEO-XIV Plenary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Identify key priorities for 2017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197"/>
              </a:spcAft>
              <a:buFont typeface="Calibri" panose="020F0502020204030204" pitchFamily="34" charset="0"/>
              <a:buChar char="»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Activities on cross-cutting themes across the SDGs and the opportunity for relevant Earth </a:t>
            </a:r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Obs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&amp; Geospatial Information contributions </a:t>
            </a:r>
            <a:b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(e.g., population, ecosystems, climate, food security)</a:t>
            </a:r>
          </a:p>
        </p:txBody>
      </p:sp>
    </p:spTree>
    <p:extLst>
      <p:ext uri="{BB962C8B-B14F-4D97-AF65-F5344CB8AC3E}">
        <p14:creationId xmlns:p14="http://schemas.microsoft.com/office/powerpoint/2010/main" val="156305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7913" y="110869"/>
            <a:ext cx="2188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 Plenary </a:t>
            </a: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XIII</a:t>
            </a:r>
            <a:b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i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Side </a:t>
            </a:r>
            <a:r>
              <a:rPr lang="en-US" i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1124868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b="1" cap="smal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Session 6  Side Event Resolutions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Discussion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05374"/>
            <a:ext cx="2132045" cy="2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Blan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282</Words>
  <Application>Microsoft Office PowerPoint</Application>
  <PresentationFormat>On-screen Show (4:3)</PresentationFormat>
  <Paragraphs>94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Wingdings</vt:lpstr>
      <vt:lpstr>Blank Presentation</vt:lpstr>
      <vt:lpstr>14_Blank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ꀀ穼훼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Friedl, Lawrence A. (HQ-DK000)</cp:lastModifiedBy>
  <cp:revision>373</cp:revision>
  <cp:lastPrinted>2015-10-27T14:02:28Z</cp:lastPrinted>
  <dcterms:created xsi:type="dcterms:W3CDTF">2007-10-16T08:11:19Z</dcterms:created>
  <dcterms:modified xsi:type="dcterms:W3CDTF">2016-11-23T20:02:48Z</dcterms:modified>
</cp:coreProperties>
</file>