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7" r:id="rId3"/>
    <p:sldId id="263" r:id="rId4"/>
    <p:sldId id="280" r:id="rId5"/>
    <p:sldId id="281" r:id="rId6"/>
    <p:sldId id="282" r:id="rId7"/>
    <p:sldId id="303" r:id="rId8"/>
    <p:sldId id="304" r:id="rId9"/>
    <p:sldId id="305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8" r:id="rId18"/>
    <p:sldId id="302" r:id="rId19"/>
    <p:sldId id="301" r:id="rId20"/>
    <p:sldId id="300" r:id="rId21"/>
    <p:sldId id="299" r:id="rId22"/>
    <p:sldId id="306" r:id="rId23"/>
    <p:sldId id="307" r:id="rId24"/>
    <p:sldId id="308" r:id="rId25"/>
    <p:sldId id="309" r:id="rId26"/>
    <p:sldId id="311" r:id="rId27"/>
    <p:sldId id="312" r:id="rId28"/>
    <p:sldId id="313" r:id="rId29"/>
    <p:sldId id="314" r:id="rId30"/>
    <p:sldId id="315" r:id="rId31"/>
    <p:sldId id="261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39" autoAdjust="0"/>
  </p:normalViewPr>
  <p:slideViewPr>
    <p:cSldViewPr>
      <p:cViewPr varScale="1">
        <p:scale>
          <a:sx n="55" d="100"/>
          <a:sy n="55" d="100"/>
        </p:scale>
        <p:origin x="159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C6A0D-5AFA-43D3-924D-E42FFE9D840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7F80FA7-1FDC-4687-87AF-749CE58D823F}">
      <dgm:prSet phldrT="[文本]"/>
      <dgm:spPr/>
      <dgm:t>
        <a:bodyPr/>
        <a:lstStyle/>
        <a:p>
          <a:r>
            <a:rPr lang="en-US" altLang="zh-CN" dirty="0" smtClean="0">
              <a:solidFill>
                <a:srgbClr val="FFFFFF"/>
              </a:solidFill>
            </a:rPr>
            <a:t>1</a:t>
          </a:r>
          <a:endParaRPr lang="zh-CN" altLang="en-US" dirty="0">
            <a:solidFill>
              <a:srgbClr val="FFFFFF"/>
            </a:solidFill>
          </a:endParaRPr>
        </a:p>
      </dgm:t>
    </dgm:pt>
    <dgm:pt modelId="{418358B0-A534-4E2B-B5ED-BE9E02895AFC}" type="parTrans" cxnId="{3F9EA91B-B68F-4C62-903F-27D5B23C46AE}">
      <dgm:prSet/>
      <dgm:spPr/>
      <dgm:t>
        <a:bodyPr/>
        <a:lstStyle/>
        <a:p>
          <a:endParaRPr lang="zh-CN" altLang="en-US"/>
        </a:p>
      </dgm:t>
    </dgm:pt>
    <dgm:pt modelId="{538F9D4A-8D14-42DB-88B8-D587CD58C2C0}" type="sibTrans" cxnId="{3F9EA91B-B68F-4C62-903F-27D5B23C46AE}">
      <dgm:prSet/>
      <dgm:spPr/>
      <dgm:t>
        <a:bodyPr/>
        <a:lstStyle/>
        <a:p>
          <a:endParaRPr lang="zh-CN" altLang="en-US"/>
        </a:p>
      </dgm:t>
    </dgm:pt>
    <dgm:pt modelId="{9830C3A0-5D2B-4241-A3F9-9654D05F7988}">
      <dgm:prSet phldrT="[文本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altLang="zh-CN" sz="2000" dirty="0" smtClean="0">
              <a:solidFill>
                <a:srgbClr val="1C1C1C"/>
              </a:solidFill>
              <a:latin typeface="Arial" pitchFamily="34" charset="0"/>
              <a:cs typeface="Arial" pitchFamily="34" charset="0"/>
            </a:rPr>
            <a:t>EO Program in support of AG monitoring</a:t>
          </a:r>
          <a:endParaRPr lang="zh-CN" altLang="en-US" sz="2000" dirty="0">
            <a:solidFill>
              <a:srgbClr val="1C1C1C"/>
            </a:solidFill>
            <a:latin typeface="Arial" pitchFamily="34" charset="0"/>
            <a:cs typeface="Arial" pitchFamily="34" charset="0"/>
          </a:endParaRPr>
        </a:p>
      </dgm:t>
    </dgm:pt>
    <dgm:pt modelId="{FED54D61-6AFD-425F-90A5-2213E9AE5F47}" type="parTrans" cxnId="{4675E0D5-18A4-4064-A6A4-F7DD8FC83BA7}">
      <dgm:prSet/>
      <dgm:spPr/>
      <dgm:t>
        <a:bodyPr/>
        <a:lstStyle/>
        <a:p>
          <a:endParaRPr lang="zh-CN" altLang="en-US"/>
        </a:p>
      </dgm:t>
    </dgm:pt>
    <dgm:pt modelId="{72823120-D897-48FB-B508-EBE1716B7D64}" type="sibTrans" cxnId="{4675E0D5-18A4-4064-A6A4-F7DD8FC83BA7}">
      <dgm:prSet/>
      <dgm:spPr/>
      <dgm:t>
        <a:bodyPr/>
        <a:lstStyle/>
        <a:p>
          <a:endParaRPr lang="zh-CN" altLang="en-US"/>
        </a:p>
      </dgm:t>
    </dgm:pt>
    <dgm:pt modelId="{802793A6-CBD1-4C70-9D1B-CC7A314A1196}">
      <dgm:prSet phldrT="[文本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altLang="zh-CN" sz="2000" dirty="0" smtClean="0">
              <a:solidFill>
                <a:srgbClr val="1C1C1C"/>
              </a:solidFill>
              <a:latin typeface="Arial" pitchFamily="34" charset="0"/>
              <a:cs typeface="Arial" pitchFamily="34" charset="0"/>
            </a:rPr>
            <a:t>Chinese EO data for SIGMA sites</a:t>
          </a:r>
          <a:endParaRPr lang="zh-CN" altLang="en-US" sz="2000" dirty="0">
            <a:solidFill>
              <a:srgbClr val="1C1C1C"/>
            </a:solidFill>
            <a:latin typeface="Arial" pitchFamily="34" charset="0"/>
            <a:cs typeface="Arial" pitchFamily="34" charset="0"/>
          </a:endParaRPr>
        </a:p>
      </dgm:t>
    </dgm:pt>
    <dgm:pt modelId="{FB94CFE1-91A4-46F6-B695-4FF57B7DD47A}" type="parTrans" cxnId="{52AF3023-D549-4D9E-B224-0F61AD712855}">
      <dgm:prSet/>
      <dgm:spPr/>
      <dgm:t>
        <a:bodyPr/>
        <a:lstStyle/>
        <a:p>
          <a:endParaRPr lang="zh-CN" altLang="en-US"/>
        </a:p>
      </dgm:t>
    </dgm:pt>
    <dgm:pt modelId="{FF49B0E6-18CB-42E6-9C2D-0F363079C3AE}" type="sibTrans" cxnId="{52AF3023-D549-4D9E-B224-0F61AD712855}">
      <dgm:prSet/>
      <dgm:spPr/>
      <dgm:t>
        <a:bodyPr/>
        <a:lstStyle/>
        <a:p>
          <a:endParaRPr lang="zh-CN" altLang="en-US"/>
        </a:p>
      </dgm:t>
    </dgm:pt>
    <dgm:pt modelId="{4F49577A-6322-459E-8FF2-C71A85FB8A10}">
      <dgm:prSet phldrT="[文本]"/>
      <dgm:spPr/>
      <dgm:t>
        <a:bodyPr/>
        <a:lstStyle/>
        <a:p>
          <a:r>
            <a:rPr lang="en-US" altLang="zh-CN" dirty="0" smtClean="0">
              <a:solidFill>
                <a:srgbClr val="FFFFFF"/>
              </a:solidFill>
            </a:rPr>
            <a:t>3</a:t>
          </a:r>
          <a:endParaRPr lang="zh-CN" altLang="en-US" dirty="0">
            <a:solidFill>
              <a:srgbClr val="FFFFFF"/>
            </a:solidFill>
          </a:endParaRPr>
        </a:p>
      </dgm:t>
    </dgm:pt>
    <dgm:pt modelId="{142BD9C9-83BE-4B75-AE86-264CF15FBC3C}" type="parTrans" cxnId="{AD978664-7D93-4B8B-A41D-83319AAECAA5}">
      <dgm:prSet/>
      <dgm:spPr/>
      <dgm:t>
        <a:bodyPr/>
        <a:lstStyle/>
        <a:p>
          <a:endParaRPr lang="zh-CN" altLang="en-US"/>
        </a:p>
      </dgm:t>
    </dgm:pt>
    <dgm:pt modelId="{AF9E0CEE-D2CF-45C5-AE87-D6B2D0D49884}" type="sibTrans" cxnId="{AD978664-7D93-4B8B-A41D-83319AAECAA5}">
      <dgm:prSet/>
      <dgm:spPr/>
      <dgm:t>
        <a:bodyPr/>
        <a:lstStyle/>
        <a:p>
          <a:endParaRPr lang="zh-CN" altLang="en-US"/>
        </a:p>
      </dgm:t>
    </dgm:pt>
    <dgm:pt modelId="{57C62713-E7DE-48EE-AE67-2B709CE47F37}">
      <dgm:prSet phldrT="[文本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altLang="zh-CN" sz="2000" dirty="0" smtClean="0">
              <a:solidFill>
                <a:srgbClr val="1C1C1C"/>
              </a:solidFill>
              <a:latin typeface="Arial" pitchFamily="34" charset="0"/>
              <a:cs typeface="Arial" pitchFamily="34" charset="0"/>
            </a:rPr>
            <a:t>Chinese EO data for CB in Asia </a:t>
          </a:r>
          <a:endParaRPr lang="zh-CN" altLang="en-US" sz="2000" dirty="0">
            <a:solidFill>
              <a:srgbClr val="1C1C1C"/>
            </a:solidFill>
            <a:latin typeface="Arial" pitchFamily="34" charset="0"/>
            <a:cs typeface="Arial" pitchFamily="34" charset="0"/>
          </a:endParaRPr>
        </a:p>
      </dgm:t>
    </dgm:pt>
    <dgm:pt modelId="{B43B843D-AEAB-4997-90B5-5567A02135F6}" type="parTrans" cxnId="{3278421F-133D-421B-83BC-75074B864EE6}">
      <dgm:prSet/>
      <dgm:spPr/>
      <dgm:t>
        <a:bodyPr/>
        <a:lstStyle/>
        <a:p>
          <a:endParaRPr lang="zh-CN" altLang="en-US"/>
        </a:p>
      </dgm:t>
    </dgm:pt>
    <dgm:pt modelId="{8750A376-8D60-4389-A8DF-AB7B9284A5E0}" type="sibTrans" cxnId="{3278421F-133D-421B-83BC-75074B864EE6}">
      <dgm:prSet/>
      <dgm:spPr/>
      <dgm:t>
        <a:bodyPr/>
        <a:lstStyle/>
        <a:p>
          <a:endParaRPr lang="zh-CN" altLang="en-US"/>
        </a:p>
      </dgm:t>
    </dgm:pt>
    <dgm:pt modelId="{EEFA96A0-7DBF-42F5-9760-1B682C978D9E}">
      <dgm:prSet phldrT="[文本]"/>
      <dgm:spPr/>
      <dgm:t>
        <a:bodyPr/>
        <a:lstStyle/>
        <a:p>
          <a:r>
            <a:rPr lang="en-US" altLang="zh-CN" dirty="0" smtClean="0">
              <a:solidFill>
                <a:srgbClr val="FFFFFF"/>
              </a:solidFill>
            </a:rPr>
            <a:t>4</a:t>
          </a:r>
          <a:endParaRPr lang="zh-CN" altLang="en-US" dirty="0">
            <a:solidFill>
              <a:srgbClr val="FFFFFF"/>
            </a:solidFill>
          </a:endParaRPr>
        </a:p>
      </dgm:t>
    </dgm:pt>
    <dgm:pt modelId="{0340630C-B312-4000-B364-5E57002B64CE}" type="parTrans" cxnId="{B9BABDB1-5FF1-4867-93E9-7B04558D9BBC}">
      <dgm:prSet/>
      <dgm:spPr/>
      <dgm:t>
        <a:bodyPr/>
        <a:lstStyle/>
        <a:p>
          <a:endParaRPr lang="zh-CN" altLang="en-US"/>
        </a:p>
      </dgm:t>
    </dgm:pt>
    <dgm:pt modelId="{D021868A-5F15-426D-9BF9-38BC4141536B}" type="sibTrans" cxnId="{B9BABDB1-5FF1-4867-93E9-7B04558D9BBC}">
      <dgm:prSet/>
      <dgm:spPr/>
      <dgm:t>
        <a:bodyPr/>
        <a:lstStyle/>
        <a:p>
          <a:endParaRPr lang="zh-CN" altLang="en-US"/>
        </a:p>
      </dgm:t>
    </dgm:pt>
    <dgm:pt modelId="{0EAEA40A-AFEE-4FED-833C-B31C910692E6}">
      <dgm:prSet phldrT="[文本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altLang="zh-CN" sz="2000" dirty="0" smtClean="0">
              <a:solidFill>
                <a:srgbClr val="1C1C1C"/>
              </a:solidFill>
              <a:latin typeface="Arial" pitchFamily="34" charset="0"/>
              <a:cs typeface="Arial" pitchFamily="34" charset="0"/>
            </a:rPr>
            <a:t>Chinese EO data for AG monitoring</a:t>
          </a:r>
          <a:endParaRPr lang="zh-CN" altLang="en-US" sz="2000" dirty="0">
            <a:solidFill>
              <a:srgbClr val="1C1C1C"/>
            </a:solidFill>
            <a:latin typeface="Arial" pitchFamily="34" charset="0"/>
            <a:cs typeface="Arial" pitchFamily="34" charset="0"/>
          </a:endParaRPr>
        </a:p>
      </dgm:t>
    </dgm:pt>
    <dgm:pt modelId="{FC157DD3-C8F5-4DFE-9A24-5B43BBD37E38}" type="parTrans" cxnId="{FC362A2E-8681-40D2-9789-5D39FFD036F0}">
      <dgm:prSet/>
      <dgm:spPr/>
      <dgm:t>
        <a:bodyPr/>
        <a:lstStyle/>
        <a:p>
          <a:endParaRPr lang="zh-CN" altLang="en-US"/>
        </a:p>
      </dgm:t>
    </dgm:pt>
    <dgm:pt modelId="{3FD43985-5A2B-4076-9AA0-7DC1E78D6825}" type="sibTrans" cxnId="{FC362A2E-8681-40D2-9789-5D39FFD036F0}">
      <dgm:prSet/>
      <dgm:spPr/>
      <dgm:t>
        <a:bodyPr/>
        <a:lstStyle/>
        <a:p>
          <a:endParaRPr lang="zh-CN" altLang="en-US"/>
        </a:p>
      </dgm:t>
    </dgm:pt>
    <dgm:pt modelId="{BF9FE8BE-983E-41F9-B317-D7015F6F36FA}">
      <dgm:prSet phldrT="[文本]"/>
      <dgm:spPr/>
      <dgm:t>
        <a:bodyPr/>
        <a:lstStyle/>
        <a:p>
          <a:r>
            <a:rPr lang="en-US" altLang="zh-CN" dirty="0" smtClean="0">
              <a:solidFill>
                <a:srgbClr val="FFFFFF"/>
              </a:solidFill>
            </a:rPr>
            <a:t>2</a:t>
          </a:r>
          <a:endParaRPr lang="zh-CN" altLang="en-US" dirty="0">
            <a:solidFill>
              <a:srgbClr val="FFFFFF"/>
            </a:solidFill>
          </a:endParaRPr>
        </a:p>
      </dgm:t>
    </dgm:pt>
    <dgm:pt modelId="{6A4C0EF0-ECC4-4E5F-9FF7-030BF8FA6E52}" type="sibTrans" cxnId="{953531F8-CCD4-46A6-B490-DB68D2FBDC8C}">
      <dgm:prSet/>
      <dgm:spPr/>
      <dgm:t>
        <a:bodyPr/>
        <a:lstStyle/>
        <a:p>
          <a:endParaRPr lang="zh-CN" altLang="en-US"/>
        </a:p>
      </dgm:t>
    </dgm:pt>
    <dgm:pt modelId="{922601CA-F814-4FB6-A426-5608D1BEDA51}" type="parTrans" cxnId="{953531F8-CCD4-46A6-B490-DB68D2FBDC8C}">
      <dgm:prSet/>
      <dgm:spPr/>
      <dgm:t>
        <a:bodyPr/>
        <a:lstStyle/>
        <a:p>
          <a:endParaRPr lang="zh-CN" altLang="en-US"/>
        </a:p>
      </dgm:t>
    </dgm:pt>
    <dgm:pt modelId="{78AD1182-6711-44B6-95D9-0543DA065073}" type="pres">
      <dgm:prSet presAssocID="{3ACC6A0D-5AFA-43D3-924D-E42FFE9D84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A5E051B-36E3-4708-B8E0-CEA45E5AFCA3}" type="pres">
      <dgm:prSet presAssocID="{87F80FA7-1FDC-4687-87AF-749CE58D823F}" presName="linNode" presStyleCnt="0"/>
      <dgm:spPr/>
    </dgm:pt>
    <dgm:pt modelId="{2381FA19-2733-48ED-ABAA-7EDFAF30A094}" type="pres">
      <dgm:prSet presAssocID="{87F80FA7-1FDC-4687-87AF-749CE58D823F}" presName="parentText" presStyleLbl="node1" presStyleIdx="0" presStyleCnt="4" custScaleX="5326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239680-3CB0-4DF4-8F4D-801C589137CD}" type="pres">
      <dgm:prSet presAssocID="{87F80FA7-1FDC-4687-87AF-749CE58D823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BE333D-B468-4E16-8BE4-A0D75FB74CE7}" type="pres">
      <dgm:prSet presAssocID="{538F9D4A-8D14-42DB-88B8-D587CD58C2C0}" presName="sp" presStyleCnt="0"/>
      <dgm:spPr/>
    </dgm:pt>
    <dgm:pt modelId="{FC592209-34A7-4F86-B4A3-CD2205180153}" type="pres">
      <dgm:prSet presAssocID="{BF9FE8BE-983E-41F9-B317-D7015F6F36FA}" presName="linNode" presStyleCnt="0"/>
      <dgm:spPr/>
    </dgm:pt>
    <dgm:pt modelId="{4CE170C5-6DE4-49AE-85C4-BB9332B44101}" type="pres">
      <dgm:prSet presAssocID="{BF9FE8BE-983E-41F9-B317-D7015F6F36FA}" presName="parentText" presStyleLbl="node1" presStyleIdx="1" presStyleCnt="4" custScaleX="5326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313DD0-A4E1-4D7E-AE20-031718C5CEC6}" type="pres">
      <dgm:prSet presAssocID="{BF9FE8BE-983E-41F9-B317-D7015F6F36F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5DB555-4FD6-4E60-96BE-FE4E2F0D0366}" type="pres">
      <dgm:prSet presAssocID="{6A4C0EF0-ECC4-4E5F-9FF7-030BF8FA6E52}" presName="sp" presStyleCnt="0"/>
      <dgm:spPr/>
    </dgm:pt>
    <dgm:pt modelId="{A840535B-423A-4CFC-984F-80427C872268}" type="pres">
      <dgm:prSet presAssocID="{4F49577A-6322-459E-8FF2-C71A85FB8A10}" presName="linNode" presStyleCnt="0"/>
      <dgm:spPr/>
    </dgm:pt>
    <dgm:pt modelId="{E8A2056D-40E3-46C3-8DEB-F711CFFDABE5}" type="pres">
      <dgm:prSet presAssocID="{4F49577A-6322-459E-8FF2-C71A85FB8A10}" presName="parentText" presStyleLbl="node1" presStyleIdx="2" presStyleCnt="4" custScaleX="5326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E57B0-4386-42CD-B7BF-2EB7D32E6BF2}" type="pres">
      <dgm:prSet presAssocID="{4F49577A-6322-459E-8FF2-C71A85FB8A1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C91ECF-E223-47CE-8844-FAF1D92E1460}" type="pres">
      <dgm:prSet presAssocID="{AF9E0CEE-D2CF-45C5-AE87-D6B2D0D49884}" presName="sp" presStyleCnt="0"/>
      <dgm:spPr/>
    </dgm:pt>
    <dgm:pt modelId="{B17E93F9-934D-4D5F-9E95-33F5971E5037}" type="pres">
      <dgm:prSet presAssocID="{EEFA96A0-7DBF-42F5-9760-1B682C978D9E}" presName="linNode" presStyleCnt="0"/>
      <dgm:spPr/>
    </dgm:pt>
    <dgm:pt modelId="{5E94653F-6E3A-466B-866E-C0149A07CA40}" type="pres">
      <dgm:prSet presAssocID="{EEFA96A0-7DBF-42F5-9760-1B682C978D9E}" presName="parentText" presStyleLbl="node1" presStyleIdx="3" presStyleCnt="4" custScaleX="5326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AD5F7D-A880-40A0-AE9E-17C80DAA362D}" type="pres">
      <dgm:prSet presAssocID="{EEFA96A0-7DBF-42F5-9760-1B682C978D9E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3ACA25D-5845-4919-980F-05C40F59FB78}" type="presOf" srcId="{9830C3A0-5D2B-4241-A3F9-9654D05F7988}" destId="{86239680-3CB0-4DF4-8F4D-801C589137CD}" srcOrd="0" destOrd="0" presId="urn:microsoft.com/office/officeart/2005/8/layout/vList5"/>
    <dgm:cxn modelId="{A3378E7E-E298-47A9-9069-9469BA4AAB4F}" type="presOf" srcId="{EEFA96A0-7DBF-42F5-9760-1B682C978D9E}" destId="{5E94653F-6E3A-466B-866E-C0149A07CA40}" srcOrd="0" destOrd="0" presId="urn:microsoft.com/office/officeart/2005/8/layout/vList5"/>
    <dgm:cxn modelId="{B9BABDB1-5FF1-4867-93E9-7B04558D9BBC}" srcId="{3ACC6A0D-5AFA-43D3-924D-E42FFE9D8403}" destId="{EEFA96A0-7DBF-42F5-9760-1B682C978D9E}" srcOrd="3" destOrd="0" parTransId="{0340630C-B312-4000-B364-5E57002B64CE}" sibTransId="{D021868A-5F15-426D-9BF9-38BC4141536B}"/>
    <dgm:cxn modelId="{FC362A2E-8681-40D2-9789-5D39FFD036F0}" srcId="{EEFA96A0-7DBF-42F5-9760-1B682C978D9E}" destId="{0EAEA40A-AFEE-4FED-833C-B31C910692E6}" srcOrd="0" destOrd="0" parTransId="{FC157DD3-C8F5-4DFE-9A24-5B43BBD37E38}" sibTransId="{3FD43985-5A2B-4076-9AA0-7DC1E78D6825}"/>
    <dgm:cxn modelId="{C75CB287-A361-4441-8E66-541C41A52B00}" type="presOf" srcId="{3ACC6A0D-5AFA-43D3-924D-E42FFE9D8403}" destId="{78AD1182-6711-44B6-95D9-0543DA065073}" srcOrd="0" destOrd="0" presId="urn:microsoft.com/office/officeart/2005/8/layout/vList5"/>
    <dgm:cxn modelId="{4675E0D5-18A4-4064-A6A4-F7DD8FC83BA7}" srcId="{87F80FA7-1FDC-4687-87AF-749CE58D823F}" destId="{9830C3A0-5D2B-4241-A3F9-9654D05F7988}" srcOrd="0" destOrd="0" parTransId="{FED54D61-6AFD-425F-90A5-2213E9AE5F47}" sibTransId="{72823120-D897-48FB-B508-EBE1716B7D64}"/>
    <dgm:cxn modelId="{A2EF2457-7470-49BE-A5BE-7D96362F714F}" type="presOf" srcId="{0EAEA40A-AFEE-4FED-833C-B31C910692E6}" destId="{FFAD5F7D-A880-40A0-AE9E-17C80DAA362D}" srcOrd="0" destOrd="0" presId="urn:microsoft.com/office/officeart/2005/8/layout/vList5"/>
    <dgm:cxn modelId="{8A7F0543-934F-42A2-BCF6-4CAA898F69D7}" type="presOf" srcId="{BF9FE8BE-983E-41F9-B317-D7015F6F36FA}" destId="{4CE170C5-6DE4-49AE-85C4-BB9332B44101}" srcOrd="0" destOrd="0" presId="urn:microsoft.com/office/officeart/2005/8/layout/vList5"/>
    <dgm:cxn modelId="{3278421F-133D-421B-83BC-75074B864EE6}" srcId="{4F49577A-6322-459E-8FF2-C71A85FB8A10}" destId="{57C62713-E7DE-48EE-AE67-2B709CE47F37}" srcOrd="0" destOrd="0" parTransId="{B43B843D-AEAB-4997-90B5-5567A02135F6}" sibTransId="{8750A376-8D60-4389-A8DF-AB7B9284A5E0}"/>
    <dgm:cxn modelId="{CF7A8DE4-AB84-44B5-9EDD-E71E4180D8EA}" type="presOf" srcId="{4F49577A-6322-459E-8FF2-C71A85FB8A10}" destId="{E8A2056D-40E3-46C3-8DEB-F711CFFDABE5}" srcOrd="0" destOrd="0" presId="urn:microsoft.com/office/officeart/2005/8/layout/vList5"/>
    <dgm:cxn modelId="{52AF3023-D549-4D9E-B224-0F61AD712855}" srcId="{BF9FE8BE-983E-41F9-B317-D7015F6F36FA}" destId="{802793A6-CBD1-4C70-9D1B-CC7A314A1196}" srcOrd="0" destOrd="0" parTransId="{FB94CFE1-91A4-46F6-B695-4FF57B7DD47A}" sibTransId="{FF49B0E6-18CB-42E6-9C2D-0F363079C3AE}"/>
    <dgm:cxn modelId="{6414912F-AE13-45D0-8A1F-EC4A46EA91B7}" type="presOf" srcId="{87F80FA7-1FDC-4687-87AF-749CE58D823F}" destId="{2381FA19-2733-48ED-ABAA-7EDFAF30A094}" srcOrd="0" destOrd="0" presId="urn:microsoft.com/office/officeart/2005/8/layout/vList5"/>
    <dgm:cxn modelId="{418A20E9-6F5B-40CF-8EFD-15F929758E1C}" type="presOf" srcId="{57C62713-E7DE-48EE-AE67-2B709CE47F37}" destId="{3DAE57B0-4386-42CD-B7BF-2EB7D32E6BF2}" srcOrd="0" destOrd="0" presId="urn:microsoft.com/office/officeart/2005/8/layout/vList5"/>
    <dgm:cxn modelId="{953531F8-CCD4-46A6-B490-DB68D2FBDC8C}" srcId="{3ACC6A0D-5AFA-43D3-924D-E42FFE9D8403}" destId="{BF9FE8BE-983E-41F9-B317-D7015F6F36FA}" srcOrd="1" destOrd="0" parTransId="{922601CA-F814-4FB6-A426-5608D1BEDA51}" sibTransId="{6A4C0EF0-ECC4-4E5F-9FF7-030BF8FA6E52}"/>
    <dgm:cxn modelId="{3F9EA91B-B68F-4C62-903F-27D5B23C46AE}" srcId="{3ACC6A0D-5AFA-43D3-924D-E42FFE9D8403}" destId="{87F80FA7-1FDC-4687-87AF-749CE58D823F}" srcOrd="0" destOrd="0" parTransId="{418358B0-A534-4E2B-B5ED-BE9E02895AFC}" sibTransId="{538F9D4A-8D14-42DB-88B8-D587CD58C2C0}"/>
    <dgm:cxn modelId="{E44998F1-7F2E-4AB6-B726-0473ADC1A981}" type="presOf" srcId="{802793A6-CBD1-4C70-9D1B-CC7A314A1196}" destId="{A0313DD0-A4E1-4D7E-AE20-031718C5CEC6}" srcOrd="0" destOrd="0" presId="urn:microsoft.com/office/officeart/2005/8/layout/vList5"/>
    <dgm:cxn modelId="{AD978664-7D93-4B8B-A41D-83319AAECAA5}" srcId="{3ACC6A0D-5AFA-43D3-924D-E42FFE9D8403}" destId="{4F49577A-6322-459E-8FF2-C71A85FB8A10}" srcOrd="2" destOrd="0" parTransId="{142BD9C9-83BE-4B75-AE86-264CF15FBC3C}" sibTransId="{AF9E0CEE-D2CF-45C5-AE87-D6B2D0D49884}"/>
    <dgm:cxn modelId="{3BDC0D4F-4EE8-4203-AB96-0C23AB4105AE}" type="presParOf" srcId="{78AD1182-6711-44B6-95D9-0543DA065073}" destId="{0A5E051B-36E3-4708-B8E0-CEA45E5AFCA3}" srcOrd="0" destOrd="0" presId="urn:microsoft.com/office/officeart/2005/8/layout/vList5"/>
    <dgm:cxn modelId="{E7C1C555-2A1A-4975-868A-528799D8B79A}" type="presParOf" srcId="{0A5E051B-36E3-4708-B8E0-CEA45E5AFCA3}" destId="{2381FA19-2733-48ED-ABAA-7EDFAF30A094}" srcOrd="0" destOrd="0" presId="urn:microsoft.com/office/officeart/2005/8/layout/vList5"/>
    <dgm:cxn modelId="{082953A5-D56A-4F5F-A2ED-9F935E3E5EFD}" type="presParOf" srcId="{0A5E051B-36E3-4708-B8E0-CEA45E5AFCA3}" destId="{86239680-3CB0-4DF4-8F4D-801C589137CD}" srcOrd="1" destOrd="0" presId="urn:microsoft.com/office/officeart/2005/8/layout/vList5"/>
    <dgm:cxn modelId="{E5759877-FB9E-4B66-B2D4-DB8250FAAB50}" type="presParOf" srcId="{78AD1182-6711-44B6-95D9-0543DA065073}" destId="{4BBE333D-B468-4E16-8BE4-A0D75FB74CE7}" srcOrd="1" destOrd="0" presId="urn:microsoft.com/office/officeart/2005/8/layout/vList5"/>
    <dgm:cxn modelId="{0B24F843-4F7C-4AA9-BD40-D6BFAC13417F}" type="presParOf" srcId="{78AD1182-6711-44B6-95D9-0543DA065073}" destId="{FC592209-34A7-4F86-B4A3-CD2205180153}" srcOrd="2" destOrd="0" presId="urn:microsoft.com/office/officeart/2005/8/layout/vList5"/>
    <dgm:cxn modelId="{9EB38736-8191-452C-86EF-32CF79E5974D}" type="presParOf" srcId="{FC592209-34A7-4F86-B4A3-CD2205180153}" destId="{4CE170C5-6DE4-49AE-85C4-BB9332B44101}" srcOrd="0" destOrd="0" presId="urn:microsoft.com/office/officeart/2005/8/layout/vList5"/>
    <dgm:cxn modelId="{90AE2F62-4DCE-4078-98B1-9E3C8539C0A1}" type="presParOf" srcId="{FC592209-34A7-4F86-B4A3-CD2205180153}" destId="{A0313DD0-A4E1-4D7E-AE20-031718C5CEC6}" srcOrd="1" destOrd="0" presId="urn:microsoft.com/office/officeart/2005/8/layout/vList5"/>
    <dgm:cxn modelId="{5C53897F-C209-4060-A5D7-374C480A1A72}" type="presParOf" srcId="{78AD1182-6711-44B6-95D9-0543DA065073}" destId="{C05DB555-4FD6-4E60-96BE-FE4E2F0D0366}" srcOrd="3" destOrd="0" presId="urn:microsoft.com/office/officeart/2005/8/layout/vList5"/>
    <dgm:cxn modelId="{6F4185FD-B295-465B-A2D7-D2F2DCC058F8}" type="presParOf" srcId="{78AD1182-6711-44B6-95D9-0543DA065073}" destId="{A840535B-423A-4CFC-984F-80427C872268}" srcOrd="4" destOrd="0" presId="urn:microsoft.com/office/officeart/2005/8/layout/vList5"/>
    <dgm:cxn modelId="{F72366A9-4516-45D9-A56D-64374CA2AE81}" type="presParOf" srcId="{A840535B-423A-4CFC-984F-80427C872268}" destId="{E8A2056D-40E3-46C3-8DEB-F711CFFDABE5}" srcOrd="0" destOrd="0" presId="urn:microsoft.com/office/officeart/2005/8/layout/vList5"/>
    <dgm:cxn modelId="{13ED3443-C528-4E24-A256-813A11CE8909}" type="presParOf" srcId="{A840535B-423A-4CFC-984F-80427C872268}" destId="{3DAE57B0-4386-42CD-B7BF-2EB7D32E6BF2}" srcOrd="1" destOrd="0" presId="urn:microsoft.com/office/officeart/2005/8/layout/vList5"/>
    <dgm:cxn modelId="{5AF3DF93-AE46-4670-B052-64C0AFFF8A9D}" type="presParOf" srcId="{78AD1182-6711-44B6-95D9-0543DA065073}" destId="{09C91ECF-E223-47CE-8844-FAF1D92E1460}" srcOrd="5" destOrd="0" presId="urn:microsoft.com/office/officeart/2005/8/layout/vList5"/>
    <dgm:cxn modelId="{A3CB40C7-1D23-4315-BCAE-451C78FF3444}" type="presParOf" srcId="{78AD1182-6711-44B6-95D9-0543DA065073}" destId="{B17E93F9-934D-4D5F-9E95-33F5971E5037}" srcOrd="6" destOrd="0" presId="urn:microsoft.com/office/officeart/2005/8/layout/vList5"/>
    <dgm:cxn modelId="{9A9C02F7-745A-4274-8B62-C485343A389A}" type="presParOf" srcId="{B17E93F9-934D-4D5F-9E95-33F5971E5037}" destId="{5E94653F-6E3A-466B-866E-C0149A07CA40}" srcOrd="0" destOrd="0" presId="urn:microsoft.com/office/officeart/2005/8/layout/vList5"/>
    <dgm:cxn modelId="{A414FD40-6392-4EB3-B88D-367BDC5DB9C8}" type="presParOf" srcId="{B17E93F9-934D-4D5F-9E95-33F5971E5037}" destId="{FFAD5F7D-A880-40A0-AE9E-17C80DAA36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4CA9-7607-459F-A29F-704AF6ACE324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3510D-36F4-4DC7-95CB-68E68CD26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8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190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-</a:t>
            </a:r>
            <a:r>
              <a:rPr lang="en-US" altLang="zh-CN" baseline="0" dirty="0" smtClean="0"/>
              <a:t> This is a group of FY3C MERSI images for African sites.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256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-</a:t>
            </a:r>
            <a:r>
              <a:rPr lang="en-US" altLang="zh-CN" baseline="0" dirty="0" smtClean="0"/>
              <a:t> This is a group of FY3C MERSI images for American sites.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209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-</a:t>
            </a:r>
            <a:r>
              <a:rPr lang="en-US" altLang="zh-CN" baseline="0" dirty="0" smtClean="0"/>
              <a:t> This is a group of FY3C MERSI images for China sites.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782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 Capacity</a:t>
            </a:r>
            <a:r>
              <a:rPr lang="en-US" altLang="zh-CN" baseline="0" dirty="0" smtClean="0"/>
              <a:t> Building is also extremely important for the developing countries. </a:t>
            </a:r>
          </a:p>
          <a:p>
            <a:r>
              <a:rPr lang="en-US" altLang="zh-CN" baseline="0" dirty="0" smtClean="0"/>
              <a:t>- In order to promote the use of Chinese satellite data, CMA has developed a communication satellite based data distribution system, </a:t>
            </a:r>
            <a:r>
              <a:rPr lang="en-US" altLang="zh-CN" baseline="0" dirty="0" err="1" smtClean="0"/>
              <a:t>CMACast</a:t>
            </a:r>
            <a:r>
              <a:rPr lang="en-US" altLang="zh-CN" baseline="0" dirty="0" smtClean="0"/>
              <a:t>, which is also a part of </a:t>
            </a:r>
            <a:r>
              <a:rPr lang="en-US" altLang="zh-CN" baseline="0" dirty="0" err="1" smtClean="0"/>
              <a:t>GEONETCast</a:t>
            </a:r>
            <a:r>
              <a:rPr lang="en-US" altLang="zh-CN" baseline="0" dirty="0" smtClean="0"/>
              <a:t> run by EUMETSAT,CMA,NOAA and others.</a:t>
            </a:r>
          </a:p>
          <a:p>
            <a:r>
              <a:rPr lang="en-US" altLang="zh-CN" baseline="0" dirty="0" smtClean="0"/>
              <a:t>- The users with the </a:t>
            </a:r>
            <a:r>
              <a:rPr lang="en-US" altLang="zh-CN" baseline="0" dirty="0" err="1" smtClean="0"/>
              <a:t>CMACast</a:t>
            </a:r>
            <a:r>
              <a:rPr lang="en-US" altLang="zh-CN" baseline="0" dirty="0" smtClean="0"/>
              <a:t> user station in Asian and Pacific region may receive the Chinese meteorological satellite data routinely.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8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 smtClean="0"/>
              <a:t>In addition to the users in China, CMA also has promoted the users overseas.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zh-CN" baseline="0" dirty="0" smtClean="0"/>
              <a:t>- In 2006, with the supports from China National Space Agency, CMA denoted 6 user stations to </a:t>
            </a:r>
            <a:r>
              <a:rPr lang="en-US" altLang="zh-CN" dirty="0" smtClean="0"/>
              <a:t>Bangladesh, Indonesia, Iran, Mongolia, Pakistan</a:t>
            </a:r>
            <a:r>
              <a:rPr lang="en-US" altLang="zh-CN" baseline="0" dirty="0" smtClean="0"/>
              <a:t> and </a:t>
            </a:r>
            <a:r>
              <a:rPr lang="en-US" altLang="zh-CN" dirty="0" smtClean="0"/>
              <a:t>Thailand</a:t>
            </a:r>
            <a:endParaRPr lang="zh-CN" altLang="zh-CN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 smtClean="0"/>
              <a:t>A user training workshop was held thereafter.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412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zh-CN" baseline="0" dirty="0" smtClean="0"/>
              <a:t>- Again in 2007, with the supports from GEO secretariat, CMA denoted 11 user stations to </a:t>
            </a:r>
            <a:r>
              <a:rPr lang="en-US" altLang="zh-CN" dirty="0" smtClean="0"/>
              <a:t>Kyrgyzstan, Laos, Malaysia, Myanmar, Nepal, North Korea, Philippines, Sri Lanka, Tajikistan, Turkmenistan, Vietnam</a:t>
            </a:r>
            <a:endParaRPr lang="zh-CN" altLang="zh-CN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 smtClean="0"/>
              <a:t>A user training workshop was held thereafter.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44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NSMC is also</a:t>
            </a:r>
            <a:r>
              <a:rPr lang="en-US" altLang="zh-CN" baseline="0" dirty="0" smtClean="0"/>
              <a:t> using the FY satellite to monitor the vegetation condition routinely.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This slide shows the vegetation condition in China in the second decal of last month.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upper left figure is the NDVI map for the middle </a:t>
            </a:r>
            <a:r>
              <a:rPr lang="en-US" altLang="zh-CN" baseline="0" dirty="0" err="1" smtClean="0"/>
              <a:t>decad</a:t>
            </a:r>
            <a:r>
              <a:rPr lang="en-US" altLang="zh-CN" baseline="0" dirty="0" smtClean="0"/>
              <a:t> of Oct. 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upper right figure is the abnormal NDVI map between the current NDVI and the multiple year mean at the same </a:t>
            </a:r>
            <a:r>
              <a:rPr lang="en-US" altLang="zh-CN" baseline="0" dirty="0" err="1" smtClean="0"/>
              <a:t>decad</a:t>
            </a:r>
            <a:r>
              <a:rPr lang="en-US" altLang="zh-CN" baseline="0" dirty="0" smtClean="0"/>
              <a:t>.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 smtClean="0"/>
              <a:t>The lower right figure is the abnormal NDVI map between the current NDVI and the previous year mean at the same </a:t>
            </a:r>
            <a:r>
              <a:rPr lang="en-US" altLang="zh-CN" baseline="0" dirty="0" err="1" smtClean="0"/>
              <a:t>decad</a:t>
            </a:r>
            <a:r>
              <a:rPr lang="en-US" altLang="zh-CN" baseline="0" dirty="0" smtClean="0"/>
              <a:t>.  </a:t>
            </a:r>
            <a:endParaRPr lang="zh-CN" altLang="en-US" dirty="0" smtClean="0"/>
          </a:p>
          <a:p>
            <a:pPr marL="171450" indent="-171450">
              <a:buFontTx/>
              <a:buChar char="-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28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this slide shows the drought monitoring with the Chinese satellite data.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left figure is the drought map for the first </a:t>
            </a:r>
            <a:r>
              <a:rPr lang="en-US" altLang="zh-CN" baseline="0" dirty="0" err="1" smtClean="0"/>
              <a:t>decad</a:t>
            </a:r>
            <a:r>
              <a:rPr lang="en-US" altLang="zh-CN" baseline="0" dirty="0" smtClean="0"/>
              <a:t> of Oct.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 smtClean="0"/>
              <a:t>The right figure is the drought map for the second </a:t>
            </a:r>
            <a:r>
              <a:rPr lang="en-US" altLang="zh-CN" baseline="0" dirty="0" err="1" smtClean="0"/>
              <a:t>decad</a:t>
            </a:r>
            <a:r>
              <a:rPr lang="en-US" altLang="zh-CN" baseline="0" dirty="0" smtClean="0"/>
              <a:t> of Oct.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464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NSMC colleague has used FY3 250m MERSI data to map the winter wheat area in North China Plain.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4 popular methods have been tested for the winter wheat classification. </a:t>
            </a:r>
          </a:p>
          <a:p>
            <a:r>
              <a:rPr lang="en-US" altLang="zh-CN" dirty="0" smtClean="0"/>
              <a:t>- Comparative speaking, the random</a:t>
            </a:r>
            <a:r>
              <a:rPr lang="en-US" altLang="zh-CN" baseline="0" dirty="0" smtClean="0"/>
              <a:t> forest got the highest accuracy in comparison with other 3 methods.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27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As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NSMC may obtain</a:t>
            </a:r>
            <a:r>
              <a:rPr lang="en-US" altLang="zh-CN" baseline="0" dirty="0" smtClean="0"/>
              <a:t> FY3 global data, so the monthly monitoring of global crop growth condition is in development.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At present, the major crop production countries have been monitored with the Chinese FY satellite data.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1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-from</a:t>
            </a:r>
            <a:r>
              <a:rPr lang="en-US" altLang="zh-CN" baseline="0" dirty="0" smtClean="0"/>
              <a:t> 4 aspects to introduce this presentation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59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FY meteorological Satellite program includes the polar orbiting satellite system and geostationary satellite system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FY3 is the second generation of polar orbiting satellite system.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Up to date, FY3A/B/C have been launched in 2008,2010 and 2013 respectively. All are working well so far in orbit.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FY2 is the first generation of Chinese geostationary  satellite. Up to date, FY 2E/F/G are still working in orbit.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For the polar orbiting satellites, NSMC (national satellite meteorological center) is running 4 ground stations in China and an overseas station in </a:t>
            </a:r>
            <a:r>
              <a:rPr lang="en-US" altLang="zh-CN" baseline="0" dirty="0" err="1" smtClean="0"/>
              <a:t>Kiruna</a:t>
            </a:r>
            <a:r>
              <a:rPr lang="en-US" altLang="zh-CN" baseline="0" dirty="0" smtClean="0"/>
              <a:t> which is the cooperation station with Swedish space corporation. 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Trough these 5 station, all global satellite data may be sent back to NSMC within 4 hours.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2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There are two</a:t>
            </a:r>
            <a:r>
              <a:rPr lang="en-US" altLang="zh-CN" baseline="0" dirty="0" smtClean="0"/>
              <a:t> sensors on board FY3 satellite that are very useful for agricultural monitoring.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VIRR likes the AVHRR on board NOAA series polar orbiting satellites but with 10 channels.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MERSI likes the MODIS but with only 20 channels among which 5 are in 250m and 15 are in 1 km.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other sensors on board FY3 are designed for the weather forecasting.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582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The roadmap before 2025 of the FY meteorological</a:t>
            </a:r>
            <a:r>
              <a:rPr lang="en-US" altLang="zh-CN" baseline="0" dirty="0" smtClean="0"/>
              <a:t> satellite program  has been approved by the central government. 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By 2025 more polar orbiting satellite will be launched. Data continuity will be secured in the next 10 more years.</a:t>
            </a:r>
          </a:p>
          <a:p>
            <a:pPr marL="171450" indent="-171450">
              <a:buFontTx/>
              <a:buChar char="-"/>
            </a:pPr>
            <a:r>
              <a:rPr lang="en-US" altLang="zh-CN" dirty="0" smtClean="0"/>
              <a:t>FY3D was supposed</a:t>
            </a:r>
            <a:r>
              <a:rPr lang="en-US" altLang="zh-CN" baseline="0" dirty="0" smtClean="0"/>
              <a:t> to be launched in the end this year and but was postponed to next year.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For the SIGMA</a:t>
            </a:r>
            <a:r>
              <a:rPr lang="en-US" altLang="zh-CN" baseline="0" dirty="0" smtClean="0"/>
              <a:t> project, the FY3 datasets for 15 sites are prepared. 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In order to validate the quality of FY3C MERSI data, the comparison between the PROBA-V and FY3C MERSI for some sites was conducted. 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This one is the case of Belgium site. The left group of figures is </a:t>
            </a:r>
            <a:r>
              <a:rPr lang="en-US" altLang="zh-CN" baseline="0" dirty="0" err="1" smtClean="0"/>
              <a:t>proba</a:t>
            </a:r>
            <a:r>
              <a:rPr lang="en-US" altLang="zh-CN" baseline="0" dirty="0" smtClean="0"/>
              <a:t>-v data. The right group is FY3C MERSI data. Both data were acquired at the same day.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both RGB (red, near inferred and blue) images look quite similar. In terms of the </a:t>
            </a:r>
            <a:r>
              <a:rPr lang="en-US" altLang="zh-CN" baseline="0" dirty="0" err="1" smtClean="0"/>
              <a:t>geolocation</a:t>
            </a:r>
            <a:r>
              <a:rPr lang="en-US" altLang="zh-CN" baseline="0" dirty="0" smtClean="0"/>
              <a:t> of FY3C MERSI, it is also fine.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895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this one is another example in china. The same as the previous one, the left group of figures is </a:t>
            </a:r>
            <a:r>
              <a:rPr lang="en-US" altLang="zh-CN" baseline="0" dirty="0" err="1" smtClean="0"/>
              <a:t>proba</a:t>
            </a:r>
            <a:r>
              <a:rPr lang="en-US" altLang="zh-CN" baseline="0" dirty="0" smtClean="0"/>
              <a:t>-v data. The right group is FY3C MERSI data. Both data were acquired at the same day.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The both RGB (red, near inferred and blue) images look quite similar. In terms of the </a:t>
            </a:r>
            <a:r>
              <a:rPr lang="en-US" altLang="zh-CN" baseline="0" dirty="0" err="1" smtClean="0"/>
              <a:t>geolocation</a:t>
            </a:r>
            <a:r>
              <a:rPr lang="en-US" altLang="zh-CN" baseline="0" dirty="0" smtClean="0"/>
              <a:t> of FY3C MERSI, it is also fine.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84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r>
              <a:rPr lang="en-US" altLang="zh-CN" baseline="0" dirty="0" smtClean="0"/>
              <a:t> This is a group of FY3C MERSI images for European sites.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3510D-36F4-4DC7-95CB-68E68CD26B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24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22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00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7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95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1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27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5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7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32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6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84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CE08-7140-4D82-A7CA-238C867A8BE5}" type="datetimeFigureOut">
              <a:rPr lang="zh-CN" altLang="en-US" smtClean="0"/>
              <a:t>2016/11/16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1CCCC-CB2C-4CDC-B985-1404DF26D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0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emf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3.jpeg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设计素材\下载 (2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44000" cy="30480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6E313-2D52-48C8-8277-CF8FAABB88F6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1" y="3077232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2" name="标题 6"/>
          <p:cNvSpPr>
            <a:spLocks noGrp="1"/>
          </p:cNvSpPr>
          <p:nvPr>
            <p:ph type="ctrTitle"/>
          </p:nvPr>
        </p:nvSpPr>
        <p:spPr>
          <a:xfrm>
            <a:off x="179513" y="3284984"/>
            <a:ext cx="8784976" cy="129614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altLang="zh-CN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Earth </a:t>
            </a:r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Observation for </a:t>
            </a:r>
            <a:r>
              <a:rPr lang="en-US" altLang="zh-CN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Agricultural Monitoring and Food Security </a:t>
            </a:r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 Asia and </a:t>
            </a:r>
            <a:r>
              <a:rPr lang="en-US" altLang="zh-CN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Capacity Development </a:t>
            </a:r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zh-CN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xperiences 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副标题 7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8353425" cy="1584176"/>
          </a:xfrm>
        </p:spPr>
        <p:txBody>
          <a:bodyPr>
            <a:noAutofit/>
          </a:bodyPr>
          <a:lstStyle/>
          <a:p>
            <a:pPr algn="l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Dr. Fan </a:t>
            </a:r>
            <a:r>
              <a:rPr lang="en-US" altLang="zh-C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Jinlong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National Satellite Meteorological Center</a:t>
            </a:r>
          </a:p>
          <a:p>
            <a:pPr algn="l"/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Prof. Chen </a:t>
            </a:r>
            <a:r>
              <a:rPr lang="en-US" altLang="zh-CN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Zhongxin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Chinese Academy of Agriculture Science</a:t>
            </a:r>
          </a:p>
        </p:txBody>
      </p:sp>
    </p:spTree>
    <p:extLst>
      <p:ext uri="{BB962C8B-B14F-4D97-AF65-F5344CB8AC3E}">
        <p14:creationId xmlns:p14="http://schemas.microsoft.com/office/powerpoint/2010/main" val="12635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r="14861"/>
          <a:stretch/>
        </p:blipFill>
        <p:spPr bwMode="auto">
          <a:xfrm>
            <a:off x="1151621" y="1197312"/>
            <a:ext cx="652000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47764" y="119675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SIGMA Belgium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 descr="Y:\Unit_TAP\Contracts\Applications\N77I6_SIGMA\03_Communication\03.60_Logo's\SIGMA logo _ Final (transparant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4439"/>
          <a:stretch/>
        </p:blipFill>
        <p:spPr bwMode="auto">
          <a:xfrm>
            <a:off x="1054757" y="1210387"/>
            <a:ext cx="647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23728" y="148913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SIGMA Shandong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" descr="Y:\Unit_TAP\Contracts\Applications\N77I6_SIGMA\03_Communication\03.60_Logo's\SIGMA logo _ Final (transparant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jpg2\FY3C_MERSI_20150527_0250M.SIGMA_Albacete_Spain_geo_FalseTrue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67" y="1269040"/>
            <a:ext cx="2518741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jpg2\FY3C_MERSI_20150409_0250M.SIGMA_Belgium_France_geo_FalseTrueCo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32" y="1269040"/>
            <a:ext cx="2520000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jpg2\FY3C_MERSI_20150520_0250M.SIGMA_Sria_Russia_geo_FalseTrueCo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0" y="3789320"/>
            <a:ext cx="2516228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jpg2\FY3C_MERSI_20140729_0250M.SIGMA_Kyiv_Ukraine_geo_FalseTrueCol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41" y="3789320"/>
            <a:ext cx="2516220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59992" y="1180911"/>
            <a:ext cx="323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Spain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6232" y="1180910"/>
            <a:ext cx="323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Belgium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9992" y="3721387"/>
            <a:ext cx="323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Russia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5972" y="3700911"/>
            <a:ext cx="323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Ukraine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" descr="Y:\Unit_TAP\Contracts\Applications\N77I6_SIGMA\03_Communication\03.60_Logo's\SIGMA logo _ Final (transparant)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jpg2\FY3C_MERSI_20140611_0250M.SIGMA_Antsirabe_Madagascar.img_geo_FalseTrue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91" y="1253104"/>
            <a:ext cx="2518742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jpg2\FY3C_MERSI_2015 01 31_0250M.SIGMA_Koumbia_BurkinaFaso_geo_FalseTrueCo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35" y="1269040"/>
            <a:ext cx="2517483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jpg2\FY3C_MERSI_20141111_0250M.SIGMA_Rungwe_Tanzania.img_geo_FalseTrueCo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91" y="3790978"/>
            <a:ext cx="2517483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E:\jpg2\FY3C_MERSI_20141110_0250M.SIGMA_WestShewa_Ethiopia.img_geo_FalseTrueCol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35" y="3789040"/>
            <a:ext cx="2517481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15616" y="1197032"/>
            <a:ext cx="266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Madagascar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36209" y="3856988"/>
            <a:ext cx="270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Ethiopia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9632" y="3856988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Tanzania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3235" y="1124744"/>
            <a:ext cx="2653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Burkina Faso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" descr="Y:\Unit_TAP\Contracts\Applications\N77I6_SIGMA\03_Communication\03.60_Logo's\SIGMA logo _ Final (transparant)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jpg2\FY3C_MERSI_20131228_0250M.SIGMA_AntonioAreco_Argentina_geo_FalseTrue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269040"/>
            <a:ext cx="2517481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jpg2\FY3C_MERSI_20140821_0250M.SIGMA_SaoPaulo_Brazil.geo_FalseTrueCo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789320"/>
            <a:ext cx="2522515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jpg2\FY3C_MERSI_20140904_0250M.SIGMA_Para_Brazil_geo_FalseTrueCo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40" y="3789320"/>
            <a:ext cx="2516226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E:\jpg2\FY3C_MERSI_20140430_0250M.SIGMA_Fresno_USA_geo_FalseTrueCol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62" y="1269040"/>
            <a:ext cx="2521259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59992" y="1188041"/>
            <a:ext cx="2663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Argentina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562" y="1244732"/>
            <a:ext cx="2015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9992" y="3719934"/>
            <a:ext cx="2807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Saopaulo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360" y="3708321"/>
            <a:ext cx="194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" descr="Y:\Unit_TAP\Contracts\Applications\N77I6_SIGMA\03_Communication\03.60_Logo's\SIGMA logo _ Final (transparant)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jpg2\FY3C_MERSI_20140912_0250M.SIGMA_Heilongjiang_China_geo_FalseTrue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11" y="1269040"/>
            <a:ext cx="2517496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jpg2\FY3C_MERSI_20140810_0250M.SIGMA_Shangdong_China_geo_FalseTrueCo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2517484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jpg2\FY3C_MERSI_20150123_0250M.SIGMA_Taishan_China_geo_FalseTrueCo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92" y="3789320"/>
            <a:ext cx="2516226" cy="25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59992" y="1199654"/>
            <a:ext cx="2516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Helongjiang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3615" y="1199654"/>
            <a:ext cx="2515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Shandong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6849" y="3791942"/>
            <a:ext cx="2443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Taishan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Site 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1" descr="Y:\Unit_TAP\Contracts\Applications\N77I6_SIGMA\03_Communication\03.60_Logo's\SIGMA logo _ Final (transparant)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31" y="110606"/>
            <a:ext cx="3253609" cy="9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CB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 descr="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98041"/>
            <a:ext cx="8610600" cy="431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2474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CMACast</a:t>
            </a:r>
            <a:r>
              <a:rPr lang="en-US" altLang="zh-CN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is one of components of </a:t>
            </a:r>
            <a:r>
              <a:rPr lang="en-US" altLang="zh-CN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GEONETCast</a:t>
            </a:r>
            <a:r>
              <a:rPr lang="en-US" altLang="zh-CN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that is operated by EUMETSAT, CMA, NOAA and others</a:t>
            </a:r>
            <a:r>
              <a:rPr lang="en-US" altLang="zh-CN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To facilitate getting the Chinese EO data, CMA has donated </a:t>
            </a:r>
            <a:r>
              <a:rPr lang="en-US" altLang="zh-CN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CMACast</a:t>
            </a:r>
            <a:r>
              <a:rPr lang="en-US" altLang="zh-CN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user stations in Asian Pacific region and trained the users to use the Chinese EO data. </a:t>
            </a:r>
            <a:endParaRPr lang="zh-CN" alt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CB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 descr="qiguo30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513" y="1033463"/>
            <a:ext cx="4408487" cy="5851525"/>
          </a:xfrm>
          <a:noFill/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7155" y="1268413"/>
            <a:ext cx="4680869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zh-CN" sz="2800" u="none" dirty="0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In 2006, </a:t>
            </a:r>
            <a:r>
              <a:rPr lang="en-US" altLang="zh-CN" sz="2800" u="none" dirty="0" err="1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CMACast</a:t>
            </a:r>
            <a:r>
              <a:rPr lang="en-US" altLang="zh-CN" sz="2800" u="none" dirty="0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user station donation to </a:t>
            </a:r>
            <a:endParaRPr lang="zh-CN" altLang="en-US" sz="2800" u="none" dirty="0">
              <a:solidFill>
                <a:srgbClr val="0000CC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323528" y="2420888"/>
            <a:ext cx="352901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>
              <a:defRPr sz="2800" b="1" u="none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defRPr>
            </a:lvl1pPr>
            <a:lvl2pPr marL="742950" indent="-28575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Bangladesh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Indonesia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Iran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Mongolia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Pakistan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Thailand</a:t>
            </a:r>
            <a:endParaRPr lang="zh-CN" altLang="zh-CN" dirty="0"/>
          </a:p>
          <a:p>
            <a:endParaRPr lang="en-US" altLang="zh-CN" dirty="0"/>
          </a:p>
          <a:p>
            <a:r>
              <a:rPr lang="en-US" altLang="zh-CN" dirty="0"/>
              <a:t>And the training </a:t>
            </a:r>
            <a:r>
              <a:rPr lang="en-US" altLang="zh-CN" dirty="0" smtClean="0"/>
              <a:t>workshop held</a:t>
            </a:r>
            <a:endParaRPr lang="en-US" altLang="zh-CN" dirty="0"/>
          </a:p>
          <a:p>
            <a:r>
              <a:rPr lang="en-US" altLang="zh-CN" dirty="0"/>
              <a:t> 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1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CB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图片 3" descr="GEO Donation Ceremony Group Photo 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11" y="4131663"/>
            <a:ext cx="582198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13511" y="1402454"/>
            <a:ext cx="5821983" cy="240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zh-CN" sz="2800" u="none" dirty="0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In 2007, countries left received the donation of the </a:t>
            </a:r>
            <a:r>
              <a:rPr lang="en-US" altLang="zh-CN" sz="2800" u="none" dirty="0" err="1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CMACast</a:t>
            </a:r>
            <a:r>
              <a:rPr lang="en-US" altLang="zh-CN" sz="2800" u="none" dirty="0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user stations in Beijing and thereafter the </a:t>
            </a:r>
            <a:r>
              <a:rPr lang="en-US" altLang="zh-CN" sz="2800" u="none" dirty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training </a:t>
            </a:r>
            <a:r>
              <a:rPr lang="en-US" altLang="zh-CN" sz="2800" u="none" dirty="0" smtClean="0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workshop was held</a:t>
            </a:r>
            <a:endParaRPr lang="zh-CN" altLang="en-US" sz="2800" u="none" dirty="0">
              <a:solidFill>
                <a:srgbClr val="0000CC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51520" y="1412776"/>
            <a:ext cx="3456384" cy="480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>
              <a:defRPr sz="2800" b="1" u="none">
                <a:solidFill>
                  <a:srgbClr val="0000CC"/>
                </a:solidFill>
                <a:latin typeface="Arial" pitchFamily="34" charset="0"/>
                <a:ea typeface="黑体" pitchFamily="49" charset="-122"/>
                <a:cs typeface="Arial" pitchFamily="34" charset="0"/>
              </a:defRPr>
            </a:lvl1pPr>
            <a:lvl2pPr marL="742950" indent="-28575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3200" b="1" u="sng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457200" indent="-457200">
              <a:buFont typeface="Arial" pitchFamily="34" charset="0"/>
              <a:buChar char="−"/>
            </a:pPr>
            <a:r>
              <a:rPr lang="en-US" altLang="zh-CN" dirty="0" smtClean="0"/>
              <a:t>Kyrgyzstan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Laos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Malaysia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Myanmar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Nepal,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North Korea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Philippines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Sri Lanka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Tajikistan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/>
              <a:t>Turkmenistan</a:t>
            </a:r>
            <a:endParaRPr lang="zh-CN" altLang="zh-CN" dirty="0"/>
          </a:p>
          <a:p>
            <a:pPr marL="457200" indent="-457200">
              <a:buFont typeface="Arial" pitchFamily="34" charset="0"/>
              <a:buChar char="−"/>
            </a:pPr>
            <a:r>
              <a:rPr lang="en-US" altLang="zh-CN" dirty="0" smtClean="0"/>
              <a:t>Vietnam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1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AG Monitoring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图片 10" descr="aveg2016ab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5386" y="1125024"/>
            <a:ext cx="3325242" cy="2520000"/>
          </a:xfrm>
          <a:prstGeom prst="rect">
            <a:avLst/>
          </a:prstGeom>
        </p:spPr>
      </p:pic>
      <p:pic>
        <p:nvPicPr>
          <p:cNvPr id="14" name="图片 13" descr="dveg2016ab_2015ab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5231" y="3721387"/>
            <a:ext cx="3325241" cy="2520000"/>
          </a:xfrm>
          <a:prstGeom prst="rect">
            <a:avLst/>
          </a:prstGeom>
        </p:spPr>
      </p:pic>
      <p:pic>
        <p:nvPicPr>
          <p:cNvPr id="17" name="图片 16" descr="veg2016ab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221603"/>
            <a:ext cx="3325241" cy="25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290246"/>
            <a:ext cx="12241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NDVI Map</a:t>
            </a:r>
          </a:p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8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800" b="1" dirty="0" err="1" smtClean="0">
                <a:latin typeface="Arial" pitchFamily="34" charset="0"/>
                <a:cs typeface="Arial" pitchFamily="34" charset="0"/>
              </a:rPr>
              <a:t>Decad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of Oct.</a:t>
            </a:r>
            <a:endParaRPr lang="zh-CN" alt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4" y="1196752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NDVI departure from the average</a:t>
            </a:r>
          </a:p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8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800" b="1" dirty="0" err="1" smtClean="0">
                <a:latin typeface="Arial" pitchFamily="34" charset="0"/>
                <a:cs typeface="Arial" pitchFamily="34" charset="0"/>
              </a:rPr>
              <a:t>Decad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of Oct.</a:t>
            </a:r>
            <a:endParaRPr lang="zh-CN" alt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8144" y="3810526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NDVI departure from previous year</a:t>
            </a:r>
          </a:p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8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800" b="1" dirty="0" err="1" smtClean="0">
                <a:latin typeface="Arial" pitchFamily="34" charset="0"/>
                <a:cs typeface="Arial" pitchFamily="34" charset="0"/>
              </a:rPr>
              <a:t>Decad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of Oct.</a:t>
            </a:r>
            <a:endParaRPr lang="zh-CN" altLang="en-US" sz="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graphicFrame>
        <p:nvGraphicFramePr>
          <p:cNvPr id="17" name="内容占位符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87080"/>
              </p:ext>
            </p:extLst>
          </p:nvPr>
        </p:nvGraphicFramePr>
        <p:xfrm>
          <a:off x="395292" y="1339182"/>
          <a:ext cx="8353425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utline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Z:\ASC_QHFW\旬产品\2016年\2016年10月上旬\干旱\dr2016aa_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097" y="1268760"/>
            <a:ext cx="4275310" cy="3240000"/>
          </a:xfrm>
          <a:prstGeom prst="rect">
            <a:avLst/>
          </a:prstGeom>
          <a:noFill/>
        </p:spPr>
      </p:pic>
      <p:pic>
        <p:nvPicPr>
          <p:cNvPr id="14" name="图片 13" descr="dr2016ab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1268760"/>
            <a:ext cx="4275310" cy="324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75656" y="1434262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Vegetation Drought Map</a:t>
            </a:r>
          </a:p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sz="800" b="1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800" b="1" dirty="0" err="1" smtClean="0">
                <a:latin typeface="Arial" pitchFamily="34" charset="0"/>
                <a:cs typeface="Arial" pitchFamily="34" charset="0"/>
              </a:rPr>
              <a:t>Decad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of Oct.</a:t>
            </a:r>
            <a:endParaRPr lang="zh-CN" alt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9575" y="1434262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Vegetation Drought Map</a:t>
            </a:r>
          </a:p>
          <a:p>
            <a:pPr algn="ctr"/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8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800" b="1" dirty="0" err="1" smtClean="0">
                <a:latin typeface="Arial" pitchFamily="34" charset="0"/>
                <a:cs typeface="Arial" pitchFamily="34" charset="0"/>
              </a:rPr>
              <a:t>Decad</a:t>
            </a:r>
            <a:r>
              <a:rPr lang="en-US" altLang="zh-CN" sz="800" b="1" dirty="0" smtClean="0">
                <a:latin typeface="Arial" pitchFamily="34" charset="0"/>
                <a:cs typeface="Arial" pitchFamily="34" charset="0"/>
              </a:rPr>
              <a:t> of Oct.</a:t>
            </a:r>
            <a:endParaRPr lang="zh-CN" alt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68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AG Monitoring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图片 10" descr="RF_diyi.png"/>
          <p:cNvPicPr>
            <a:picLocks noChangeAspect="1"/>
          </p:cNvPicPr>
          <p:nvPr/>
        </p:nvPicPr>
        <p:blipFill>
          <a:blip r:embed="rId5" cstate="print"/>
          <a:srcRect t="3425" b="13927"/>
          <a:stretch>
            <a:fillRect/>
          </a:stretch>
        </p:blipFill>
        <p:spPr>
          <a:xfrm>
            <a:off x="3631452" y="1196752"/>
            <a:ext cx="2524723" cy="2700000"/>
          </a:xfrm>
          <a:prstGeom prst="rect">
            <a:avLst/>
          </a:prstGeom>
        </p:spPr>
      </p:pic>
      <p:pic>
        <p:nvPicPr>
          <p:cNvPr id="14" name="图片 13" descr="C4.5_diyi.png"/>
          <p:cNvPicPr>
            <a:picLocks noChangeAspect="1"/>
          </p:cNvPicPr>
          <p:nvPr/>
        </p:nvPicPr>
        <p:blipFill>
          <a:blip r:embed="rId6" cstate="print"/>
          <a:srcRect t="3425" b="12557"/>
          <a:stretch>
            <a:fillRect/>
          </a:stretch>
        </p:blipFill>
        <p:spPr>
          <a:xfrm>
            <a:off x="6583780" y="1233056"/>
            <a:ext cx="2524724" cy="2700000"/>
          </a:xfrm>
          <a:prstGeom prst="rect">
            <a:avLst/>
          </a:prstGeom>
        </p:spPr>
      </p:pic>
      <p:pic>
        <p:nvPicPr>
          <p:cNvPr id="17" name="图片 16" descr="Bagging_diyi.png"/>
          <p:cNvPicPr>
            <a:picLocks noChangeAspect="1"/>
          </p:cNvPicPr>
          <p:nvPr/>
        </p:nvPicPr>
        <p:blipFill>
          <a:blip r:embed="rId7" cstate="print"/>
          <a:srcRect t="3196" b="13014"/>
          <a:stretch>
            <a:fillRect/>
          </a:stretch>
        </p:blipFill>
        <p:spPr>
          <a:xfrm>
            <a:off x="3661404" y="3681328"/>
            <a:ext cx="2490327" cy="2700000"/>
          </a:xfrm>
          <a:prstGeom prst="rect">
            <a:avLst/>
          </a:prstGeom>
        </p:spPr>
      </p:pic>
      <p:pic>
        <p:nvPicPr>
          <p:cNvPr id="19" name="图片 18" descr="adaBoost_diyi.png"/>
          <p:cNvPicPr>
            <a:picLocks noChangeAspect="1"/>
          </p:cNvPicPr>
          <p:nvPr/>
        </p:nvPicPr>
        <p:blipFill>
          <a:blip r:embed="rId8" cstate="print"/>
          <a:srcRect t="3196" b="13014"/>
          <a:stretch>
            <a:fillRect/>
          </a:stretch>
        </p:blipFill>
        <p:spPr>
          <a:xfrm>
            <a:off x="6584100" y="3681328"/>
            <a:ext cx="2490327" cy="270000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251520" y="3787388"/>
            <a:ext cx="32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803038" y="3473554"/>
            <a:ext cx="0" cy="72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9512" y="3419708"/>
            <a:ext cx="17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Random forest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3688" y="3429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Decision tree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37890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Bagging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35831" y="37890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AdaBoost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1772816"/>
            <a:ext cx="3631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Winter wheat Mapping with MERSI data and 4 algorithms in North China Plain for the growing season 2013/2014</a:t>
            </a:r>
            <a:endParaRPr lang="zh-CN" altLang="en-US" sz="20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827784" y="5020816"/>
            <a:ext cx="18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730088" y="4653136"/>
            <a:ext cx="0" cy="72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38362" y="4634552"/>
            <a:ext cx="17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91.3%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3688" y="46624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86.7%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8362" y="50038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88.6%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63688" y="50224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90.6</a:t>
            </a:r>
            <a:r>
              <a:rPr lang="en-US" altLang="zh-CN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%</a:t>
            </a:r>
            <a:endParaRPr lang="zh-CN" altLang="en-US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150" y="42930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Accuracy</a:t>
            </a:r>
            <a:endParaRPr lang="zh-CN" alt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3568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AG Monitoring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90503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1899087" y="260350"/>
            <a:ext cx="5498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F147B"/>
                </a:solidFill>
                <a:latin typeface="微软雅黑" pitchFamily="34" charset="-122"/>
                <a:ea typeface="微软雅黑" pitchFamily="34" charset="-122"/>
              </a:rPr>
              <a:t>Wheat distribution map 2014</a:t>
            </a:r>
            <a:endParaRPr lang="zh-CN" altLang="en-US" sz="2800" b="1" dirty="0">
              <a:solidFill>
                <a:srgbClr val="0F147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3569167"/>
            <a:ext cx="2304256" cy="3288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ln/>
        </p:spPr>
        <p:txBody>
          <a:bodyPr vert="horz" wrap="square" lIns="91440" tIns="45720" rIns="91440" bIns="45720" anchor="ctr">
            <a:normAutofit fontScale="90000"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zh-CN" sz="2800" b="1" dirty="0">
                <a:solidFill>
                  <a:srgbClr val="000066"/>
                </a:solidFill>
              </a:rPr>
              <a:t>China Agriculture Monitoring with Remote Sensing (CHARMS system in MOA) </a:t>
            </a:r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US" altLang="zh-CN" sz="28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i="1" dirty="0">
                <a:solidFill>
                  <a:srgbClr val="002060"/>
                </a:solidFill>
              </a:rPr>
              <a:t>Since 1998, run every year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i="1" dirty="0">
                <a:solidFill>
                  <a:srgbClr val="002060"/>
                </a:solidFill>
              </a:rPr>
              <a:t>Operational </a:t>
            </a:r>
            <a:r>
              <a:rPr lang="en-US" altLang="zh-CN" sz="2800" i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i="1" dirty="0">
                <a:solidFill>
                  <a:srgbClr val="002060"/>
                </a:solidFill>
              </a:rPr>
              <a:t>in the whole nation</a:t>
            </a:r>
          </a:p>
          <a:p>
            <a:pPr eaLnBrk="1" hangingPunct="1">
              <a:lnSpc>
                <a:spcPct val="110000"/>
              </a:lnSpc>
            </a:pPr>
            <a:endParaRPr lang="en-US" altLang="zh-CN" sz="2800" dirty="0">
              <a:solidFill>
                <a:srgbClr val="000066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rgbClr val="000066"/>
                </a:solidFill>
              </a:rPr>
              <a:t>Monitoring 7 key </a:t>
            </a:r>
            <a:r>
              <a:rPr lang="en-US" altLang="zh-CN" sz="2800" dirty="0" smtClean="0">
                <a:solidFill>
                  <a:srgbClr val="000066"/>
                </a:solidFill>
              </a:rPr>
              <a:t>crops </a:t>
            </a:r>
            <a:r>
              <a:rPr lang="zh-CN" altLang="en-US" sz="2800" dirty="0" smtClean="0">
                <a:solidFill>
                  <a:srgbClr val="000066"/>
                </a:solidFill>
              </a:rPr>
              <a:t>（</a:t>
            </a:r>
            <a:r>
              <a:rPr lang="en-US" altLang="zh-CN" dirty="0" smtClean="0">
                <a:ea typeface="宋体" charset="-122"/>
              </a:rPr>
              <a:t>90%+ </a:t>
            </a:r>
            <a:r>
              <a:rPr lang="en-US" altLang="zh-CN" dirty="0">
                <a:ea typeface="宋体" charset="-122"/>
              </a:rPr>
              <a:t>crop </a:t>
            </a:r>
            <a:r>
              <a:rPr lang="en-US" altLang="zh-CN" dirty="0" smtClean="0">
                <a:ea typeface="宋体" charset="-122"/>
              </a:rPr>
              <a:t>production</a:t>
            </a:r>
            <a:r>
              <a:rPr lang="zh-CN" altLang="en-US" sz="2800" dirty="0" smtClean="0">
                <a:solidFill>
                  <a:srgbClr val="000066"/>
                </a:solidFill>
              </a:rPr>
              <a:t>）</a:t>
            </a:r>
            <a:endParaRPr lang="en-US" altLang="zh-CN" sz="2800" dirty="0">
              <a:solidFill>
                <a:srgbClr val="000066"/>
              </a:solidFill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zh-CN" sz="2400" dirty="0">
                <a:solidFill>
                  <a:srgbClr val="000066"/>
                </a:solidFill>
              </a:rPr>
              <a:t>Acreage change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CN" sz="2400" dirty="0">
                <a:solidFill>
                  <a:srgbClr val="000066"/>
                </a:solidFill>
              </a:rPr>
              <a:t>Growth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CN" sz="2400" dirty="0">
                <a:solidFill>
                  <a:srgbClr val="000066"/>
                </a:solidFill>
              </a:rPr>
              <a:t>Yield &amp; </a:t>
            </a:r>
            <a:r>
              <a:rPr lang="en-US" altLang="zh-CN" sz="2400" dirty="0" smtClean="0">
                <a:solidFill>
                  <a:srgbClr val="000066"/>
                </a:solidFill>
              </a:rPr>
              <a:t>productivity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CN" sz="2400" dirty="0" smtClean="0">
                <a:solidFill>
                  <a:srgbClr val="000066"/>
                </a:solidFill>
              </a:rPr>
              <a:t>Grassland</a:t>
            </a:r>
            <a:endParaRPr lang="en-US" altLang="zh-CN" sz="2400" dirty="0">
              <a:solidFill>
                <a:srgbClr val="000066"/>
              </a:solidFill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zh-CN" sz="2400" dirty="0">
                <a:solidFill>
                  <a:srgbClr val="000066"/>
                </a:solidFill>
              </a:rPr>
              <a:t>Environment &amp; disasters, etc.</a:t>
            </a:r>
          </a:p>
        </p:txBody>
      </p:sp>
    </p:spTree>
    <p:extLst>
      <p:ext uri="{BB962C8B-B14F-4D97-AF65-F5344CB8AC3E}">
        <p14:creationId xmlns:p14="http://schemas.microsoft.com/office/powerpoint/2010/main" val="3634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1143000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zh-CN" sz="3600" dirty="0"/>
              <a:t>System Components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7362" y="2815431"/>
            <a:ext cx="5421874" cy="773579"/>
            <a:chOff x="-37714" y="1598095"/>
            <a:chExt cx="5381117" cy="952099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6" name="Rounded Rectangle 5"/>
            <p:cNvSpPr/>
            <p:nvPr/>
          </p:nvSpPr>
          <p:spPr>
            <a:xfrm>
              <a:off x="-37714" y="1614090"/>
              <a:ext cx="5372267" cy="9361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3776" y="1598095"/>
              <a:ext cx="5289627" cy="952099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Data processing</a:t>
              </a:r>
            </a:p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(remote sensing and other)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7362" y="1584209"/>
            <a:ext cx="5441889" cy="908686"/>
            <a:chOff x="4571" y="2208"/>
            <a:chExt cx="5388037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Rounded Rectangle 8"/>
            <p:cNvSpPr/>
            <p:nvPr/>
          </p:nvSpPr>
          <p:spPr>
            <a:xfrm>
              <a:off x="4571" y="2208"/>
              <a:ext cx="5388037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5891" y="43528"/>
              <a:ext cx="5305397" cy="1328134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User management and interface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9400" y="3789040"/>
            <a:ext cx="569453" cy="1656183"/>
            <a:chOff x="116914" y="3115188"/>
            <a:chExt cx="483292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0" name="Rounded Rectangle 29"/>
            <p:cNvSpPr/>
            <p:nvPr/>
          </p:nvSpPr>
          <p:spPr>
            <a:xfrm>
              <a:off x="116914" y="3115188"/>
              <a:ext cx="483292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131069" y="3129343"/>
              <a:ext cx="454982" cy="1382464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Crop Acreage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16452" y="3789040"/>
            <a:ext cx="740289" cy="1656183"/>
            <a:chOff x="1410737" y="3115188"/>
            <a:chExt cx="497210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8" name="Rounded Rectangle 27"/>
            <p:cNvSpPr/>
            <p:nvPr/>
          </p:nvSpPr>
          <p:spPr>
            <a:xfrm flipH="1">
              <a:off x="1410737" y="3115188"/>
              <a:ext cx="497210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9" name="Rounded Rectangle 6"/>
            <p:cNvSpPr/>
            <p:nvPr/>
          </p:nvSpPr>
          <p:spPr>
            <a:xfrm>
              <a:off x="1410737" y="3129751"/>
              <a:ext cx="444400" cy="138164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Soil moisture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7675" y="3804882"/>
            <a:ext cx="683344" cy="1640342"/>
            <a:chOff x="2872738" y="3115188"/>
            <a:chExt cx="515704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6" name="Rounded Rectangle 25"/>
            <p:cNvSpPr/>
            <p:nvPr/>
          </p:nvSpPr>
          <p:spPr>
            <a:xfrm flipH="1">
              <a:off x="2872738" y="3115188"/>
              <a:ext cx="515704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7" name="Rounded Rectangle 8"/>
            <p:cNvSpPr/>
            <p:nvPr/>
          </p:nvSpPr>
          <p:spPr>
            <a:xfrm>
              <a:off x="2887842" y="3130292"/>
              <a:ext cx="485496" cy="138056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Crop  yield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96772" y="3789040"/>
            <a:ext cx="740289" cy="1656183"/>
            <a:chOff x="4214030" y="3051484"/>
            <a:chExt cx="460706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4" name="Rounded Rectangle 23"/>
            <p:cNvSpPr/>
            <p:nvPr/>
          </p:nvSpPr>
          <p:spPr>
            <a:xfrm flipH="1">
              <a:off x="4214030" y="3051484"/>
              <a:ext cx="460706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Rounded Rectangle 10"/>
            <p:cNvSpPr/>
            <p:nvPr/>
          </p:nvSpPr>
          <p:spPr>
            <a:xfrm>
              <a:off x="4227524" y="3064978"/>
              <a:ext cx="433718" cy="138378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Agro-disaster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75907" y="3789040"/>
            <a:ext cx="683344" cy="1656183"/>
            <a:chOff x="4883583" y="3051202"/>
            <a:chExt cx="484711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2" name="Rounded Rectangle 21"/>
            <p:cNvSpPr/>
            <p:nvPr/>
          </p:nvSpPr>
          <p:spPr>
            <a:xfrm>
              <a:off x="4883583" y="3051202"/>
              <a:ext cx="484711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Rounded Rectangle 12"/>
            <p:cNvSpPr/>
            <p:nvPr/>
          </p:nvSpPr>
          <p:spPr>
            <a:xfrm>
              <a:off x="4897780" y="3065399"/>
              <a:ext cx="456317" cy="1382380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Grassland and livestock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23577" y="3789040"/>
            <a:ext cx="683345" cy="1656183"/>
            <a:chOff x="2203051" y="3115188"/>
            <a:chExt cx="568940" cy="141077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0" name="Rounded Rectangle 19"/>
            <p:cNvSpPr/>
            <p:nvPr/>
          </p:nvSpPr>
          <p:spPr>
            <a:xfrm flipH="1">
              <a:off x="2203051" y="3115188"/>
              <a:ext cx="517218" cy="141077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1" name="Rounded Rectangle 14"/>
            <p:cNvSpPr/>
            <p:nvPr/>
          </p:nvSpPr>
          <p:spPr>
            <a:xfrm>
              <a:off x="2218200" y="3130337"/>
              <a:ext cx="553791" cy="138047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Crop crowth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73699" y="1610824"/>
            <a:ext cx="778621" cy="4914520"/>
            <a:chOff x="7240453" y="2208"/>
            <a:chExt cx="984575" cy="4521546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8" name="Rounded Rectangle 17"/>
            <p:cNvSpPr/>
            <p:nvPr/>
          </p:nvSpPr>
          <p:spPr>
            <a:xfrm>
              <a:off x="7240453" y="2208"/>
              <a:ext cx="984575" cy="452154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19" name="Rounded Rectangle 16"/>
            <p:cNvSpPr/>
            <p:nvPr/>
          </p:nvSpPr>
          <p:spPr>
            <a:xfrm>
              <a:off x="7269290" y="31045"/>
              <a:ext cx="926901" cy="4463872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Database sub-System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7362" y="5767759"/>
            <a:ext cx="5400156" cy="773579"/>
            <a:chOff x="-37714" y="1598095"/>
            <a:chExt cx="5381117" cy="952099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3" name="Rounded Rectangle 32"/>
            <p:cNvSpPr/>
            <p:nvPr/>
          </p:nvSpPr>
          <p:spPr>
            <a:xfrm>
              <a:off x="-37714" y="1614090"/>
              <a:ext cx="5372267" cy="9361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53776" y="1598095"/>
              <a:ext cx="5289627" cy="952099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Reporting and information dissemination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97835" y="1610824"/>
            <a:ext cx="778621" cy="4914519"/>
            <a:chOff x="7240453" y="2208"/>
            <a:chExt cx="984575" cy="4521546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6" name="Rounded Rectangle 35"/>
            <p:cNvSpPr/>
            <p:nvPr/>
          </p:nvSpPr>
          <p:spPr>
            <a:xfrm>
              <a:off x="7240453" y="2208"/>
              <a:ext cx="984575" cy="452154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7" name="Rounded Rectangle 16"/>
            <p:cNvSpPr/>
            <p:nvPr/>
          </p:nvSpPr>
          <p:spPr>
            <a:xfrm>
              <a:off x="7269290" y="31045"/>
              <a:ext cx="926901" cy="4463872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Standars and protocols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3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/>
          <p:cNvGrpSpPr>
            <a:grpSpLocks/>
          </p:cNvGrpSpPr>
          <p:nvPr/>
        </p:nvGrpSpPr>
        <p:grpSpPr bwMode="auto">
          <a:xfrm>
            <a:off x="428625" y="714375"/>
            <a:ext cx="8248650" cy="6026150"/>
            <a:chOff x="295278" y="863599"/>
            <a:chExt cx="8248654" cy="6026151"/>
          </a:xfrm>
        </p:grpSpPr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295278" y="863599"/>
              <a:ext cx="8248654" cy="6026151"/>
              <a:chOff x="216" y="-173"/>
              <a:chExt cx="5196" cy="3796"/>
            </a:xfrm>
          </p:grpSpPr>
          <p:sp>
            <p:nvSpPr>
              <p:cNvPr id="12315" name="AutoShape 3"/>
              <p:cNvSpPr>
                <a:spLocks noChangeArrowheads="1"/>
              </p:cNvSpPr>
              <p:nvPr/>
            </p:nvSpPr>
            <p:spPr bwMode="auto">
              <a:xfrm>
                <a:off x="3693" y="-173"/>
                <a:ext cx="1719" cy="2025"/>
              </a:xfrm>
              <a:prstGeom prst="flowChartMagneticDisk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zh-CN" altLang="zh-CN" sz="1400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2316" name="AutoShape 8"/>
              <p:cNvSpPr>
                <a:spLocks noChangeArrowheads="1"/>
              </p:cNvSpPr>
              <p:nvPr/>
            </p:nvSpPr>
            <p:spPr bwMode="auto">
              <a:xfrm>
                <a:off x="216" y="-173"/>
                <a:ext cx="2593" cy="990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b="1" dirty="0" smtClean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Multi-source </a:t>
                </a:r>
              </a:p>
              <a:p>
                <a:pPr algn="ctr"/>
                <a:r>
                  <a:rPr lang="en-US" altLang="zh-CN" b="1" dirty="0" smtClean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information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acquisition </a:t>
                </a:r>
                <a:endParaRPr lang="zh-CN" altLang="en-US" b="1" dirty="0">
                  <a:solidFill>
                    <a:srgbClr val="0000FF"/>
                  </a:solidFill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17" name="AutoShape 10"/>
              <p:cNvSpPr>
                <a:spLocks noChangeArrowheads="1"/>
              </p:cNvSpPr>
              <p:nvPr/>
            </p:nvSpPr>
            <p:spPr bwMode="auto">
              <a:xfrm>
                <a:off x="2511" y="1177"/>
                <a:ext cx="900" cy="409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sz="1400" b="1">
                    <a:latin typeface="Arial Black" pitchFamily="34" charset="0"/>
                    <a:ea typeface="楷体_GB2312" pitchFamily="49" charset="-122"/>
                  </a:rPr>
                  <a:t>Accuracy assessment</a:t>
                </a:r>
                <a:endParaRPr lang="zh-CN" altLang="en-US" sz="1400" b="1"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18" name="AutoShape 16"/>
              <p:cNvSpPr>
                <a:spLocks noChangeArrowheads="1"/>
              </p:cNvSpPr>
              <p:nvPr/>
            </p:nvSpPr>
            <p:spPr bwMode="auto">
              <a:xfrm>
                <a:off x="216" y="1028"/>
                <a:ext cx="2070" cy="1409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b="1" dirty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Multi-scale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monitoring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technology</a:t>
                </a:r>
                <a:endParaRPr lang="zh-CN" altLang="en-US" b="1" dirty="0">
                  <a:solidFill>
                    <a:srgbClr val="0000FF"/>
                  </a:solidFill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19" name="AutoShape 31"/>
              <p:cNvSpPr>
                <a:spLocks noChangeArrowheads="1"/>
              </p:cNvSpPr>
              <p:nvPr/>
            </p:nvSpPr>
            <p:spPr bwMode="auto">
              <a:xfrm>
                <a:off x="324" y="2685"/>
                <a:ext cx="4950" cy="938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zh-CN" altLang="zh-CN" sz="1400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2320" name="AutoShape 35"/>
              <p:cNvSpPr>
                <a:spLocks noChangeArrowheads="1"/>
              </p:cNvSpPr>
              <p:nvPr/>
            </p:nvSpPr>
            <p:spPr bwMode="auto">
              <a:xfrm>
                <a:off x="351" y="2686"/>
                <a:ext cx="3054" cy="287"/>
              </a:xfrm>
              <a:prstGeom prst="flowChartAlternateProcess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b="1" dirty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Operational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monitoring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system</a:t>
                </a:r>
                <a:endParaRPr lang="zh-CN" altLang="en-US" b="1" dirty="0">
                  <a:solidFill>
                    <a:srgbClr val="0000FF"/>
                  </a:solidFill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21" name="AutoShape 36"/>
              <p:cNvSpPr>
                <a:spLocks noChangeArrowheads="1"/>
              </p:cNvSpPr>
              <p:nvPr/>
            </p:nvSpPr>
            <p:spPr bwMode="auto">
              <a:xfrm>
                <a:off x="3771" y="547"/>
                <a:ext cx="1554" cy="320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sz="1400" b="1">
                    <a:latin typeface="Arial Black" pitchFamily="34" charset="0"/>
                    <a:ea typeface="楷体_GB2312" pitchFamily="49" charset="-122"/>
                  </a:rPr>
                  <a:t>Crop parameter inversion</a:t>
                </a:r>
                <a:endParaRPr lang="zh-CN" altLang="en-US" sz="1400" b="1"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22" name="AutoShape 38"/>
              <p:cNvSpPr>
                <a:spLocks noChangeArrowheads="1"/>
              </p:cNvSpPr>
              <p:nvPr/>
            </p:nvSpPr>
            <p:spPr bwMode="auto">
              <a:xfrm>
                <a:off x="3771" y="951"/>
                <a:ext cx="1554" cy="361"/>
              </a:xfrm>
              <a:prstGeom prst="flowChartAlternateProcess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sz="1400" b="1">
                    <a:latin typeface="Arial Black" pitchFamily="34" charset="0"/>
                    <a:ea typeface="楷体_GB2312" pitchFamily="49" charset="-122"/>
                  </a:rPr>
                  <a:t>Agro-environmental parameter inversion</a:t>
                </a:r>
                <a:endParaRPr lang="zh-CN" altLang="en-US" sz="1400" b="1"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23" name="AutoShape 40"/>
              <p:cNvSpPr>
                <a:spLocks noChangeArrowheads="1"/>
              </p:cNvSpPr>
              <p:nvPr/>
            </p:nvSpPr>
            <p:spPr bwMode="auto">
              <a:xfrm>
                <a:off x="3856" y="-118"/>
                <a:ext cx="1440" cy="350"/>
              </a:xfrm>
              <a:prstGeom prst="flowChartAlternateProcess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b="1">
                    <a:solidFill>
                      <a:srgbClr val="0000FF"/>
                    </a:solidFill>
                    <a:latin typeface="Arial Black" pitchFamily="34" charset="0"/>
                    <a:ea typeface="楷体_GB2312" pitchFamily="49" charset="-122"/>
                  </a:rPr>
                  <a:t>Multi-parameter quantitative inversion</a:t>
                </a:r>
                <a:endParaRPr lang="zh-CN" altLang="en-US" b="1">
                  <a:solidFill>
                    <a:srgbClr val="0000FF"/>
                  </a:solidFill>
                  <a:latin typeface="Arial Black" pitchFamily="34" charset="0"/>
                  <a:ea typeface="楷体_GB2312" pitchFamily="49" charset="-122"/>
                </a:endParaRPr>
              </a:p>
            </p:txBody>
          </p:sp>
          <p:sp>
            <p:nvSpPr>
              <p:cNvPr id="12324" name="AutoShape 56"/>
              <p:cNvSpPr>
                <a:spLocks noChangeArrowheads="1"/>
              </p:cNvSpPr>
              <p:nvPr/>
            </p:nvSpPr>
            <p:spPr bwMode="auto">
              <a:xfrm>
                <a:off x="3366" y="2720"/>
                <a:ext cx="1755" cy="285"/>
              </a:xfrm>
              <a:prstGeom prst="flowChartMultidocumen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zh-CN" sz="1200" b="1">
                    <a:latin typeface="Arial Black" pitchFamily="34" charset="0"/>
                    <a:ea typeface="楷体_GB2312" pitchFamily="49" charset="-122"/>
                  </a:rPr>
                  <a:t>Wheat monitoring results</a:t>
                </a:r>
                <a:endParaRPr lang="zh-CN" altLang="en-US" sz="1200" b="1">
                  <a:latin typeface="Arial Black" pitchFamily="34" charset="0"/>
                  <a:ea typeface="楷体_GB2312" pitchFamily="49" charset="-122"/>
                </a:endParaRPr>
              </a:p>
            </p:txBody>
          </p:sp>
        </p:grpSp>
        <p:pic>
          <p:nvPicPr>
            <p:cNvPr id="12297" name="图片 58"/>
            <p:cNvPicPr>
              <a:picLocks noChangeAspect="1" noChangeArrowheads="1"/>
            </p:cNvPicPr>
            <p:nvPr/>
          </p:nvPicPr>
          <p:blipFill>
            <a:blip r:embed="rId2"/>
            <a:srcRect l="9384" r="69762" b="91953"/>
            <a:stretch>
              <a:fillRect/>
            </a:stretch>
          </p:blipFill>
          <p:spPr bwMode="auto">
            <a:xfrm>
              <a:off x="438155" y="1649399"/>
              <a:ext cx="14287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9" descr="DSC_1118"/>
            <p:cNvPicPr>
              <a:picLocks noChangeAspect="1" noChangeArrowheads="1"/>
            </p:cNvPicPr>
            <p:nvPr/>
          </p:nvPicPr>
          <p:blipFill>
            <a:blip r:embed="rId3"/>
            <a:srcRect b="17802"/>
            <a:stretch>
              <a:fillRect/>
            </a:stretch>
          </p:blipFill>
          <p:spPr bwMode="auto">
            <a:xfrm>
              <a:off x="2152684" y="1563893"/>
              <a:ext cx="757467" cy="828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2299" name="Picture 3" descr="DSC01483"/>
            <p:cNvPicPr>
              <a:picLocks noChangeAspect="1" noChangeArrowheads="1"/>
            </p:cNvPicPr>
            <p:nvPr/>
          </p:nvPicPr>
          <p:blipFill>
            <a:blip r:embed="rId4"/>
            <a:srcRect t="13196" r="28500" b="9357"/>
            <a:stretch>
              <a:fillRect/>
            </a:stretch>
          </p:blipFill>
          <p:spPr bwMode="auto">
            <a:xfrm>
              <a:off x="3224265" y="1594281"/>
              <a:ext cx="1000125" cy="8128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12300" name="AutoShape 34"/>
            <p:cNvSpPr>
              <a:spLocks noChangeArrowheads="1"/>
            </p:cNvSpPr>
            <p:nvPr/>
          </p:nvSpPr>
          <p:spPr bwMode="auto">
            <a:xfrm>
              <a:off x="438043" y="4010681"/>
              <a:ext cx="3000426" cy="367430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600" b="1">
                  <a:latin typeface="Arial Black" pitchFamily="34" charset="0"/>
                  <a:ea typeface="楷体_GB2312" pitchFamily="49" charset="-122"/>
                </a:rPr>
                <a:t>Crop yield forecasting</a:t>
              </a:r>
              <a:endParaRPr lang="zh-CN" altLang="en-US" sz="1600" b="1">
                <a:latin typeface="Arial Black" pitchFamily="34" charset="0"/>
                <a:ea typeface="楷体_GB2312" pitchFamily="49" charset="-122"/>
              </a:endParaRPr>
            </a:p>
          </p:txBody>
        </p:sp>
        <p:pic>
          <p:nvPicPr>
            <p:cNvPr id="12301" name="图片 1"/>
            <p:cNvPicPr>
              <a:picLocks noChangeAspect="1" noChangeArrowheads="1"/>
            </p:cNvPicPr>
            <p:nvPr/>
          </p:nvPicPr>
          <p:blipFill>
            <a:blip r:embed="rId2"/>
            <a:srcRect l="67500" t="2831" b="81905"/>
            <a:stretch>
              <a:fillRect/>
            </a:stretch>
          </p:blipFill>
          <p:spPr bwMode="auto">
            <a:xfrm>
              <a:off x="2581318" y="5864248"/>
              <a:ext cx="1633496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2" name="AutoShape 10"/>
            <p:cNvSpPr>
              <a:spLocks noChangeArrowheads="1"/>
            </p:cNvSpPr>
            <p:nvPr/>
          </p:nvSpPr>
          <p:spPr bwMode="auto">
            <a:xfrm>
              <a:off x="3938540" y="4006853"/>
              <a:ext cx="1404985" cy="820746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400" b="1">
                  <a:latin typeface="Arial Black" pitchFamily="34" charset="0"/>
                  <a:ea typeface="楷体_GB2312" pitchFamily="49" charset="-122"/>
                </a:rPr>
                <a:t>Standards &amp;</a:t>
              </a:r>
            </a:p>
            <a:p>
              <a:pPr algn="ctr"/>
              <a:r>
                <a:rPr lang="en-US" altLang="zh-CN" sz="1400" b="1">
                  <a:latin typeface="Arial Black" pitchFamily="34" charset="0"/>
                  <a:ea typeface="楷体_GB2312" pitchFamily="49" charset="-122"/>
                </a:rPr>
                <a:t>rules</a:t>
              </a:r>
              <a:endParaRPr lang="zh-CN" altLang="en-US" sz="1400" b="1">
                <a:latin typeface="Arial Black" pitchFamily="34" charset="0"/>
                <a:ea typeface="楷体_GB2312" pitchFamily="49" charset="-122"/>
              </a:endParaRPr>
            </a:p>
          </p:txBody>
        </p:sp>
        <p:sp>
          <p:nvSpPr>
            <p:cNvPr id="12303" name="AutoShape 56"/>
            <p:cNvSpPr>
              <a:spLocks noChangeArrowheads="1"/>
            </p:cNvSpPr>
            <p:nvPr/>
          </p:nvSpPr>
          <p:spPr bwMode="auto">
            <a:xfrm>
              <a:off x="5295988" y="5955529"/>
              <a:ext cx="2786108" cy="452438"/>
            </a:xfrm>
            <a:prstGeom prst="flowChartMultidocumen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200" b="1">
                  <a:latin typeface="Arial Black" pitchFamily="34" charset="0"/>
                  <a:ea typeface="楷体_GB2312" pitchFamily="49" charset="-122"/>
                </a:rPr>
                <a:t>Maize monitoring results</a:t>
              </a:r>
              <a:endParaRPr lang="zh-CN" altLang="en-US" sz="1200" b="1">
                <a:latin typeface="Arial Black" pitchFamily="34" charset="0"/>
                <a:ea typeface="楷体_GB2312" pitchFamily="49" charset="-122"/>
              </a:endParaRPr>
            </a:p>
          </p:txBody>
        </p:sp>
        <p:sp>
          <p:nvSpPr>
            <p:cNvPr id="12304" name="AutoShape 56"/>
            <p:cNvSpPr>
              <a:spLocks noChangeArrowheads="1"/>
            </p:cNvSpPr>
            <p:nvPr/>
          </p:nvSpPr>
          <p:spPr bwMode="auto">
            <a:xfrm>
              <a:off x="5295988" y="6455592"/>
              <a:ext cx="2786108" cy="380429"/>
            </a:xfrm>
            <a:prstGeom prst="flowChartMultidocumen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400" b="1">
                  <a:latin typeface="楷体_GB2312" pitchFamily="49" charset="-122"/>
                  <a:ea typeface="楷体_GB2312" pitchFamily="49" charset="-122"/>
                </a:rPr>
                <a:t>……</a:t>
              </a:r>
              <a:endParaRPr lang="zh-CN" altLang="en-US" sz="1400" b="1">
                <a:latin typeface="楷体_GB2312" pitchFamily="49" charset="-122"/>
                <a:ea typeface="楷体_GB2312" pitchFamily="49" charset="-122"/>
              </a:endParaRPr>
            </a:p>
          </p:txBody>
        </p:sp>
        <p:cxnSp>
          <p:nvCxnSpPr>
            <p:cNvPr id="87" name="形状 86"/>
            <p:cNvCxnSpPr/>
            <p:nvPr/>
          </p:nvCxnSpPr>
          <p:spPr>
            <a:xfrm>
              <a:off x="4422780" y="1736724"/>
              <a:ext cx="1392239" cy="263525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/>
          </p:nvCxnSpPr>
          <p:spPr>
            <a:xfrm rot="5400000">
              <a:off x="1818486" y="2590005"/>
              <a:ext cx="32385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/>
          </p:nvCxnSpPr>
          <p:spPr>
            <a:xfrm rot="5400000">
              <a:off x="1785941" y="5186363"/>
              <a:ext cx="360363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/>
            <p:nvPr/>
          </p:nvCxnSpPr>
          <p:spPr>
            <a:xfrm rot="10800000">
              <a:off x="3581405" y="3322637"/>
              <a:ext cx="360363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箭头连接符 91"/>
            <p:cNvCxnSpPr/>
            <p:nvPr/>
          </p:nvCxnSpPr>
          <p:spPr>
            <a:xfrm rot="10800000">
              <a:off x="3581405" y="4435475"/>
              <a:ext cx="360363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/>
            <p:cNvCxnSpPr/>
            <p:nvPr/>
          </p:nvCxnSpPr>
          <p:spPr>
            <a:xfrm rot="5400000">
              <a:off x="4383887" y="5107781"/>
              <a:ext cx="53975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/>
            <p:cNvCxnSpPr/>
            <p:nvPr/>
          </p:nvCxnSpPr>
          <p:spPr>
            <a:xfrm rot="10800000" flipH="1" flipV="1">
              <a:off x="5370518" y="3328987"/>
              <a:ext cx="43180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 rot="10800000" flipH="1" flipV="1">
              <a:off x="4181480" y="6240463"/>
              <a:ext cx="97155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肘形连接符 99"/>
            <p:cNvCxnSpPr/>
            <p:nvPr/>
          </p:nvCxnSpPr>
          <p:spPr>
            <a:xfrm rot="5400000">
              <a:off x="4622805" y="2817812"/>
              <a:ext cx="1295400" cy="3816352"/>
            </a:xfrm>
            <a:prstGeom prst="bentConnector3">
              <a:avLst>
                <a:gd name="adj1" fmla="val 85816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图片 3"/>
            <p:cNvPicPr>
              <a:picLocks noChangeAspect="1" noChangeArrowheads="1"/>
            </p:cNvPicPr>
            <p:nvPr/>
          </p:nvPicPr>
          <p:blipFill>
            <a:blip r:embed="rId5"/>
            <a:srcRect r="6308"/>
            <a:stretch>
              <a:fillRect/>
            </a:stretch>
          </p:blipFill>
          <p:spPr bwMode="auto">
            <a:xfrm>
              <a:off x="795349" y="5864248"/>
              <a:ext cx="1428774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1" name="矩形 101"/>
          <p:cNvSpPr>
            <a:spLocks noChangeArrowheads="1"/>
          </p:cNvSpPr>
          <p:nvPr/>
        </p:nvSpPr>
        <p:spPr bwMode="auto">
          <a:xfrm>
            <a:off x="3571875" y="115888"/>
            <a:ext cx="5464175" cy="461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CHARMS structure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51" name="直接箭头连接符 50"/>
          <p:cNvCxnSpPr/>
          <p:nvPr/>
        </p:nvCxnSpPr>
        <p:spPr bwMode="auto">
          <a:xfrm rot="10800000">
            <a:off x="2270125" y="2446338"/>
            <a:ext cx="3671888" cy="15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AutoShape 34"/>
          <p:cNvSpPr>
            <a:spLocks noChangeArrowheads="1"/>
          </p:cNvSpPr>
          <p:nvPr/>
        </p:nvSpPr>
        <p:spPr bwMode="auto">
          <a:xfrm>
            <a:off x="571500" y="3378200"/>
            <a:ext cx="3000375" cy="407988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1600" b="1">
                <a:latin typeface="Arial Black" pitchFamily="34" charset="0"/>
                <a:ea typeface="楷体_GB2312" pitchFamily="49" charset="-122"/>
              </a:rPr>
              <a:t>Crop acreage monitoring</a:t>
            </a:r>
            <a:endParaRPr lang="zh-CN" altLang="en-US" sz="1600" b="1">
              <a:latin typeface="Arial Black" pitchFamily="34" charset="0"/>
              <a:ea typeface="楷体_GB2312" pitchFamily="49" charset="-122"/>
            </a:endParaRPr>
          </a:p>
        </p:txBody>
      </p:sp>
      <p:sp>
        <p:nvSpPr>
          <p:cNvPr id="12294" name="AutoShape 34"/>
          <p:cNvSpPr>
            <a:spLocks noChangeArrowheads="1"/>
          </p:cNvSpPr>
          <p:nvPr/>
        </p:nvSpPr>
        <p:spPr bwMode="auto">
          <a:xfrm>
            <a:off x="571500" y="4316413"/>
            <a:ext cx="3000375" cy="407987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1600" b="1" dirty="0" smtClean="0">
                <a:latin typeface="Arial Black" pitchFamily="34" charset="0"/>
                <a:ea typeface="楷体_GB2312" pitchFamily="49" charset="-122"/>
              </a:rPr>
              <a:t>natural disasters…</a:t>
            </a:r>
            <a:endParaRPr lang="zh-CN" altLang="en-US" sz="1600" b="1" dirty="0">
              <a:latin typeface="Arial Black" pitchFamily="34" charset="0"/>
              <a:ea typeface="楷体_GB2312" pitchFamily="49" charset="-122"/>
            </a:endParaRPr>
          </a:p>
        </p:txBody>
      </p:sp>
      <p:sp>
        <p:nvSpPr>
          <p:cNvPr id="12295" name="AutoShape 38"/>
          <p:cNvSpPr>
            <a:spLocks noChangeArrowheads="1"/>
          </p:cNvSpPr>
          <p:nvPr/>
        </p:nvSpPr>
        <p:spPr bwMode="auto">
          <a:xfrm>
            <a:off x="6072188" y="3213100"/>
            <a:ext cx="2466975" cy="358775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1400" b="1">
                <a:latin typeface="Arial Black" pitchFamily="34" charset="0"/>
                <a:ea typeface="楷体_GB2312" pitchFamily="49" charset="-122"/>
              </a:rPr>
              <a:t>……</a:t>
            </a:r>
            <a:endParaRPr lang="zh-CN" altLang="en-US" sz="1400" b="1">
              <a:latin typeface="Arial Black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4187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4" descr="2010YM_IMG范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5856" r="4062" b="6207"/>
          <a:stretch>
            <a:fillRect/>
          </a:stretch>
        </p:blipFill>
        <p:spPr bwMode="auto">
          <a:xfrm>
            <a:off x="439738" y="969963"/>
            <a:ext cx="2663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-26988"/>
            <a:ext cx="91440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CN" sz="3200" dirty="0" smtClean="0">
                <a:solidFill>
                  <a:schemeClr val="tx2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Monitoring Agriculture with Remote Sensing</a:t>
            </a:r>
            <a:endParaRPr lang="zh-CN" altLang="en-US" sz="3200" dirty="0">
              <a:solidFill>
                <a:schemeClr val="tx2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1331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"/>
          <a:stretch>
            <a:fillRect/>
          </a:stretch>
        </p:blipFill>
        <p:spPr bwMode="auto">
          <a:xfrm>
            <a:off x="400050" y="4852988"/>
            <a:ext cx="2662238" cy="1890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8"/>
          <a:stretch>
            <a:fillRect/>
          </a:stretch>
        </p:blipFill>
        <p:spPr bwMode="auto">
          <a:xfrm>
            <a:off x="3203575" y="981075"/>
            <a:ext cx="2663825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图片 28" descr="墒情图片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57513"/>
            <a:ext cx="26638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5863" y="6308725"/>
            <a:ext cx="1876425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Crop Growth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707904" y="2420938"/>
            <a:ext cx="1656183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Crop Growth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042988" y="4365625"/>
            <a:ext cx="1656804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Soil Moisture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827585" y="2420938"/>
            <a:ext cx="1728192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Crop Acreage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13323" name="Picture 12" descr="ha_wh2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4184" r="12119" b="5167"/>
          <a:stretch>
            <a:fillRect/>
          </a:stretch>
        </p:blipFill>
        <p:spPr bwMode="auto">
          <a:xfrm>
            <a:off x="3203575" y="2949575"/>
            <a:ext cx="26638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4067175" y="4437063"/>
            <a:ext cx="1150938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Yield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13325" name="图片 6" descr="growth_2010-2009_fig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3490" r="5150" b="1561"/>
          <a:stretch>
            <a:fillRect/>
          </a:stretch>
        </p:blipFill>
        <p:spPr bwMode="auto">
          <a:xfrm>
            <a:off x="6011863" y="1001713"/>
            <a:ext cx="1223962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6156324" y="1412875"/>
            <a:ext cx="1368425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FF0000"/>
                </a:solidFill>
                <a:ea typeface="黑体" pitchFamily="49" charset="-122"/>
              </a:rPr>
              <a:t>Grassland</a:t>
            </a:r>
            <a:endParaRPr lang="zh-CN" altLang="en-US" sz="1600" dirty="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1332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38713"/>
            <a:ext cx="2663825" cy="191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Rectangle 17"/>
          <p:cNvSpPr>
            <a:spLocks noChangeArrowheads="1"/>
          </p:cNvSpPr>
          <p:nvPr/>
        </p:nvSpPr>
        <p:spPr bwMode="auto">
          <a:xfrm>
            <a:off x="4067174" y="6381750"/>
            <a:ext cx="1584945" cy="3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1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Crop Mapping</a:t>
            </a:r>
            <a:endParaRPr kumimoji="1" lang="zh-CN" altLang="en-US" sz="1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329" name="Text Box 16"/>
          <p:cNvSpPr txBox="1">
            <a:spLocks noChangeArrowheads="1"/>
          </p:cNvSpPr>
          <p:nvPr/>
        </p:nvSpPr>
        <p:spPr bwMode="auto">
          <a:xfrm>
            <a:off x="6877050" y="6381750"/>
            <a:ext cx="1152525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a typeface="黑体" pitchFamily="49" charset="-122"/>
              </a:rPr>
              <a:t>土地利用</a:t>
            </a:r>
          </a:p>
        </p:txBody>
      </p:sp>
      <p:sp>
        <p:nvSpPr>
          <p:cNvPr id="13330" name="Freeform 20"/>
          <p:cNvSpPr>
            <a:spLocks/>
          </p:cNvSpPr>
          <p:nvPr/>
        </p:nvSpPr>
        <p:spPr bwMode="auto">
          <a:xfrm>
            <a:off x="5940425" y="1025525"/>
            <a:ext cx="1588" cy="5832475"/>
          </a:xfrm>
          <a:custGeom>
            <a:avLst/>
            <a:gdLst>
              <a:gd name="T0" fmla="*/ 0 w 1"/>
              <a:gd name="T1" fmla="*/ 0 h 3674"/>
              <a:gd name="T2" fmla="*/ 0 w 1"/>
              <a:gd name="T3" fmla="*/ 2147483647 h 3674"/>
              <a:gd name="T4" fmla="*/ 0 60000 65536"/>
              <a:gd name="T5" fmla="*/ 0 60000 65536"/>
              <a:gd name="T6" fmla="*/ 0 w 1"/>
              <a:gd name="T7" fmla="*/ 0 h 3674"/>
              <a:gd name="T8" fmla="*/ 1 w 1"/>
              <a:gd name="T9" fmla="*/ 3674 h 36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674">
                <a:moveTo>
                  <a:pt x="0" y="0"/>
                </a:moveTo>
                <a:cubicBezTo>
                  <a:pt x="0" y="0"/>
                  <a:pt x="0" y="1837"/>
                  <a:pt x="0" y="3674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3331" name="Picture 5" descr="yield_g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2724" r="5704" b="3874"/>
          <a:stretch>
            <a:fillRect/>
          </a:stretch>
        </p:blipFill>
        <p:spPr bwMode="auto">
          <a:xfrm>
            <a:off x="7308850" y="1844675"/>
            <a:ext cx="136683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" name="Text Box 22"/>
          <p:cNvSpPr txBox="1">
            <a:spLocks noChangeArrowheads="1"/>
          </p:cNvSpPr>
          <p:nvPr/>
        </p:nvSpPr>
        <p:spPr bwMode="auto">
          <a:xfrm>
            <a:off x="7524750" y="2420938"/>
            <a:ext cx="936625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a typeface="黑体" pitchFamily="49" charset="-122"/>
              </a:rPr>
              <a:t>产草量</a:t>
            </a:r>
            <a:endParaRPr lang="en-US" altLang="zh-CN" sz="160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13333" name="Picture 1" descr="牧区_半牧区载畜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612" r="6827" b="2777"/>
          <a:stretch>
            <a:fillRect/>
          </a:stretch>
        </p:blipFill>
        <p:spPr bwMode="auto">
          <a:xfrm>
            <a:off x="6011863" y="1844675"/>
            <a:ext cx="1223962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4" name="Text Box 24"/>
          <p:cNvSpPr txBox="1">
            <a:spLocks noChangeArrowheads="1"/>
          </p:cNvSpPr>
          <p:nvPr/>
        </p:nvSpPr>
        <p:spPr bwMode="auto">
          <a:xfrm>
            <a:off x="6084888" y="2420938"/>
            <a:ext cx="1366837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a typeface="黑体" pitchFamily="49" charset="-122"/>
              </a:rPr>
              <a:t>草畜平衡</a:t>
            </a:r>
          </a:p>
        </p:txBody>
      </p:sp>
      <p:sp>
        <p:nvSpPr>
          <p:cNvPr id="13335" name="Line 25"/>
          <p:cNvSpPr>
            <a:spLocks noChangeShapeType="1"/>
          </p:cNvSpPr>
          <p:nvPr/>
        </p:nvSpPr>
        <p:spPr bwMode="auto">
          <a:xfrm>
            <a:off x="3132138" y="4868863"/>
            <a:ext cx="2808287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6" name="Line 26"/>
          <p:cNvSpPr>
            <a:spLocks noChangeShapeType="1"/>
          </p:cNvSpPr>
          <p:nvPr/>
        </p:nvSpPr>
        <p:spPr bwMode="auto">
          <a:xfrm>
            <a:off x="3132138" y="4868863"/>
            <a:ext cx="0" cy="1989137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3337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 b="7941"/>
          <a:stretch>
            <a:fillRect/>
          </a:stretch>
        </p:blipFill>
        <p:spPr bwMode="auto">
          <a:xfrm>
            <a:off x="7308850" y="981075"/>
            <a:ext cx="1366838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" descr="C:\Users\ace\AppData\Roaming\Tencent\Users\2746969766\QQ\WinTemp\RichOle\U(D$)@$TJ(3I@Y0I_W`VEX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957513"/>
            <a:ext cx="27828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3" descr="C:\Users\ace\AppData\Roaming\Tencent\Users\2746969766\QQ\WinTemp\RichOle\Q`PXIQVRGJ{M}I{E2]LB4T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848225"/>
            <a:ext cx="275113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10"/>
          <p:cNvGrpSpPr>
            <a:grpSpLocks/>
          </p:cNvGrpSpPr>
          <p:nvPr/>
        </p:nvGrpSpPr>
        <p:grpSpPr bwMode="auto">
          <a:xfrm>
            <a:off x="179388" y="563563"/>
            <a:ext cx="4321175" cy="5562600"/>
            <a:chOff x="4427984" y="764704"/>
            <a:chExt cx="4320480" cy="5563650"/>
          </a:xfrm>
        </p:grpSpPr>
        <p:pic>
          <p:nvPicPr>
            <p:cNvPr id="266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4"/>
            <a:stretch>
              <a:fillRect/>
            </a:stretch>
          </p:blipFill>
          <p:spPr bwMode="auto">
            <a:xfrm>
              <a:off x="4427984" y="874671"/>
              <a:ext cx="4320480" cy="545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6" name="矩形 9"/>
            <p:cNvSpPr>
              <a:spLocks noChangeArrowheads="1"/>
            </p:cNvSpPr>
            <p:nvPr/>
          </p:nvSpPr>
          <p:spPr bwMode="auto">
            <a:xfrm>
              <a:off x="4427984" y="76470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宋体" charset="-122"/>
              </a:endParaRPr>
            </a:p>
          </p:txBody>
        </p:sp>
      </p:grpSp>
      <p:pic>
        <p:nvPicPr>
          <p:cNvPr id="26628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00188"/>
            <a:ext cx="4483100" cy="36385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接箭头连接符 27"/>
          <p:cNvCxnSpPr/>
          <p:nvPr/>
        </p:nvCxnSpPr>
        <p:spPr>
          <a:xfrm>
            <a:off x="1908175" y="4021138"/>
            <a:ext cx="25923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TextBox 28"/>
          <p:cNvSpPr txBox="1">
            <a:spLocks noChangeArrowheads="1"/>
          </p:cNvSpPr>
          <p:nvPr/>
        </p:nvSpPr>
        <p:spPr bwMode="auto">
          <a:xfrm>
            <a:off x="323850" y="6037263"/>
            <a:ext cx="5132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zh-CN" altLang="en-US" sz="1000" b="1">
                <a:latin typeface="Times New Roman" pitchFamily="18" charset="0"/>
                <a:ea typeface="微软雅黑" pitchFamily="34" charset="-122"/>
              </a:rPr>
              <a:t>Monitoring is conducted by using GF-1 satellite WFV images with spatial resolution of 16m</a:t>
            </a:r>
            <a:endParaRPr lang="en-US" altLang="zh-CN" sz="1000" b="1">
              <a:latin typeface="Times New Roman" pitchFamily="18" charset="0"/>
              <a:ea typeface="微软雅黑" pitchFamily="34" charset="-122"/>
            </a:endParaRPr>
          </a:p>
        </p:txBody>
      </p:sp>
      <p:sp>
        <p:nvSpPr>
          <p:cNvPr id="26631" name="TextBox 29"/>
          <p:cNvSpPr txBox="1">
            <a:spLocks noChangeArrowheads="1"/>
          </p:cNvSpPr>
          <p:nvPr/>
        </p:nvSpPr>
        <p:spPr bwMode="auto">
          <a:xfrm>
            <a:off x="6156325" y="4597400"/>
            <a:ext cx="31432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zh-CN" altLang="en-US" sz="1200" b="1">
                <a:latin typeface="Times New Roman" pitchFamily="18" charset="0"/>
                <a:ea typeface="微软雅黑" pitchFamily="34" charset="-122"/>
              </a:rPr>
              <a:t>Monitoring is conducted by using GF-1 satellite PMS images with spatial resolution of 2m</a:t>
            </a:r>
            <a:endParaRPr lang="en-US" altLang="zh-CN" sz="1200" b="1">
              <a:latin typeface="Times New Roman" pitchFamily="18" charset="0"/>
              <a:ea typeface="微软雅黑" pitchFamily="34" charset="-122"/>
            </a:endParaRPr>
          </a:p>
        </p:txBody>
      </p:sp>
      <p:pic>
        <p:nvPicPr>
          <p:cNvPr id="26632" name="Picture 11" descr="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29200"/>
            <a:ext cx="14763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00188"/>
            <a:ext cx="3886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3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005013"/>
            <a:ext cx="1333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ea typeface="黑体" pitchFamily="49" charset="-122"/>
              </a:rPr>
              <a:t>W</a:t>
            </a:r>
            <a:r>
              <a:rPr lang="en-US" altLang="zh-CN" sz="4000" dirty="0" smtClean="0">
                <a:solidFill>
                  <a:srgbClr val="002060"/>
                </a:solidFill>
                <a:ea typeface="黑体" pitchFamily="49" charset="-122"/>
              </a:rPr>
              <a:t>heat </a:t>
            </a:r>
            <a:r>
              <a:rPr lang="en-US" altLang="zh-CN" sz="4000" dirty="0">
                <a:solidFill>
                  <a:srgbClr val="002060"/>
                </a:solidFill>
                <a:ea typeface="黑体" pitchFamily="49" charset="-122"/>
              </a:rPr>
              <a:t>Powdery mildew </a:t>
            </a:r>
            <a:r>
              <a:rPr lang="en-US" altLang="zh-CN" sz="4000" dirty="0" smtClean="0">
                <a:solidFill>
                  <a:srgbClr val="002060"/>
                </a:solidFill>
                <a:ea typeface="黑体" pitchFamily="49" charset="-122"/>
              </a:rPr>
              <a:t>(</a:t>
            </a:r>
            <a:r>
              <a:rPr lang="en-US" altLang="zh-CN" sz="4000" dirty="0" err="1" smtClean="0">
                <a:solidFill>
                  <a:srgbClr val="002060"/>
                </a:solidFill>
                <a:ea typeface="黑体" pitchFamily="49" charset="-122"/>
              </a:rPr>
              <a:t>Hebei</a:t>
            </a:r>
            <a:r>
              <a:rPr lang="en-US" altLang="zh-CN" sz="4000" dirty="0" smtClean="0">
                <a:solidFill>
                  <a:srgbClr val="002060"/>
                </a:solidFill>
                <a:ea typeface="黑体" pitchFamily="49" charset="-122"/>
              </a:rPr>
              <a:t>, 2014) </a:t>
            </a:r>
            <a:r>
              <a:rPr lang="zh-CN" altLang="en-US" sz="4000" dirty="0">
                <a:solidFill>
                  <a:srgbClr val="002060"/>
                </a:solidFill>
                <a:ea typeface="黑体" pitchFamily="49" charset="-122"/>
              </a:rPr>
              <a:t/>
            </a:r>
            <a:br>
              <a:rPr lang="zh-CN" altLang="en-US" sz="4000" dirty="0">
                <a:solidFill>
                  <a:srgbClr val="002060"/>
                </a:solidFill>
                <a:ea typeface="黑体" pitchFamily="49" charset="-122"/>
              </a:rPr>
            </a:br>
            <a:endParaRPr lang="zh-CN" alt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305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5"/>
          <p:cNvSpPr>
            <a:spLocks noGrp="1"/>
          </p:cNvSpPr>
          <p:nvPr>
            <p:ph type="title"/>
          </p:nvPr>
        </p:nvSpPr>
        <p:spPr>
          <a:xfrm>
            <a:off x="449263" y="260350"/>
            <a:ext cx="8229600" cy="792163"/>
          </a:xfrm>
        </p:spPr>
        <p:txBody>
          <a:bodyPr/>
          <a:lstStyle/>
          <a:p>
            <a:pPr algn="ctr"/>
            <a:r>
              <a:rPr lang="en-US" altLang="zh-CN" sz="4000" dirty="0" smtClean="0">
                <a:solidFill>
                  <a:srgbClr val="0F147B"/>
                </a:solidFill>
                <a:latin typeface="微软雅黑" pitchFamily="34" charset="-122"/>
                <a:ea typeface="微软雅黑" pitchFamily="34" charset="-122"/>
              </a:rPr>
              <a:t>Crop cultivar monitoring</a:t>
            </a:r>
            <a:endParaRPr lang="zh-CN" altLang="en-US" sz="4000" dirty="0" smtClean="0">
              <a:solidFill>
                <a:srgbClr val="0F147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7150"/>
            <a:ext cx="5421313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185863"/>
            <a:ext cx="386715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395288" y="5332413"/>
            <a:ext cx="4895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Winter wheat cultivars in </a:t>
            </a:r>
            <a:r>
              <a:rPr lang="en-US" altLang="zh-CN" sz="2000" dirty="0" err="1" smtClean="0">
                <a:latin typeface="微软雅黑" pitchFamily="34" charset="-122"/>
                <a:ea typeface="微软雅黑" pitchFamily="34" charset="-122"/>
              </a:rPr>
              <a:t>Shunyi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(2014)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566" name="矩形 2"/>
          <p:cNvSpPr>
            <a:spLocks noChangeArrowheads="1"/>
          </p:cNvSpPr>
          <p:nvPr/>
        </p:nvSpPr>
        <p:spPr bwMode="auto">
          <a:xfrm>
            <a:off x="5508625" y="5140325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Rice cultivars in </a:t>
            </a:r>
            <a:r>
              <a:rPr lang="en-US" altLang="zh-CN" sz="1800" dirty="0" err="1" smtClean="0">
                <a:latin typeface="微软雅黑" pitchFamily="34" charset="-122"/>
                <a:ea typeface="微软雅黑" pitchFamily="34" charset="-122"/>
              </a:rPr>
              <a:t>Jiansanjiang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, 2014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567" name="TextBox 1"/>
          <p:cNvSpPr txBox="1">
            <a:spLocks noChangeArrowheads="1"/>
          </p:cNvSpPr>
          <p:nvPr/>
        </p:nvSpPr>
        <p:spPr bwMode="auto">
          <a:xfrm>
            <a:off x="6588224" y="6053138"/>
            <a:ext cx="16033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Data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GF-1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3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1001_高分一号卫星示范应用\邯郸设施农业_gf1_局部-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497"/>
            <a:ext cx="9143999" cy="64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0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Facility Agriculture (Vinyl greenhouse) Handan 2014</a:t>
            </a:r>
            <a:endParaRPr lang="zh-CN" altLang="en-US" sz="2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8621" y="6482834"/>
            <a:ext cx="2327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Data: GF-1 2m/8m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7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88640"/>
            <a:ext cx="846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EO: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Fengyun</a:t>
            </a:r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Satellite Program 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96752"/>
            <a:ext cx="9144000" cy="455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Chinese EO for AG Monitoring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" y="2101921"/>
            <a:ext cx="2880000" cy="197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" y="4178596"/>
            <a:ext cx="2880000" cy="220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99" y="2295822"/>
            <a:ext cx="360000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91" y="2036013"/>
            <a:ext cx="2879583" cy="211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34" y="4261442"/>
            <a:ext cx="3600000" cy="211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1" y="131115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Monthly global crop growth monitoring with Chinese EO data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67" y="4235982"/>
            <a:ext cx="2454114" cy="21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3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设计素材\下载 (2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44000" cy="30480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6E313-2D52-48C8-8277-CF8FAABB88F6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1" y="3077232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2" name="标题 6"/>
          <p:cNvSpPr>
            <a:spLocks noGrp="1"/>
          </p:cNvSpPr>
          <p:nvPr>
            <p:ph type="ctrTitle"/>
          </p:nvPr>
        </p:nvSpPr>
        <p:spPr>
          <a:xfrm>
            <a:off x="480067" y="1268760"/>
            <a:ext cx="8353425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3200" b="1" dirty="0" smtClean="0">
                <a:solidFill>
                  <a:srgbClr val="00B050"/>
                </a:solidFill>
              </a:rPr>
              <a:t>Thanks you very much for your attention!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6988"/>
            <a:ext cx="4731429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82023"/>
            <a:ext cx="4731429" cy="288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75856" y="3429000"/>
            <a:ext cx="1284348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FF0000"/>
                </a:solidFill>
                <a:latin typeface="Arial" charset="0"/>
                <a:ea typeface="华文细黑" pitchFamily="2" charset="-122"/>
              </a:rPr>
              <a:t>AM</a:t>
            </a:r>
            <a:endParaRPr lang="en-US" altLang="zh-CN" sz="3200" b="1" dirty="0">
              <a:solidFill>
                <a:srgbClr val="FF0000"/>
              </a:solidFill>
              <a:latin typeface="Arial" charset="0"/>
              <a:ea typeface="华文细黑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76585" y="3429000"/>
            <a:ext cx="1115895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FF0000"/>
                </a:solidFill>
                <a:latin typeface="Arial" charset="0"/>
                <a:ea typeface="华文细黑" pitchFamily="2" charset="-122"/>
              </a:rPr>
              <a:t>PM</a:t>
            </a:r>
            <a:endParaRPr lang="en-US" altLang="zh-CN" sz="3200" b="1" dirty="0">
              <a:solidFill>
                <a:srgbClr val="FF0000"/>
              </a:solidFill>
              <a:latin typeface="Arial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49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coverage in 4 hours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725" y="1196752"/>
            <a:ext cx="343832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52" y="4168378"/>
            <a:ext cx="839459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7263" y="1197072"/>
            <a:ext cx="3369193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73405" y="6376987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8864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 sensors for AG monitoring</a:t>
            </a:r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satellite.cma.gov.cn/portalsite/StaticContent/Load_Profile/FY_3C/images/kjgdg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5791"/>
            <a:ext cx="4762500" cy="198120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1013609" y="1043444"/>
            <a:ext cx="258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d-ID" altLang="zh-CN" b="1" dirty="0">
                <a:solidFill>
                  <a:srgbClr val="FF0000"/>
                </a:solidFill>
                <a:ea typeface="宋体"/>
                <a:cs typeface="Arial" panose="020B0604020202020204" pitchFamily="34" charset="0"/>
              </a:rPr>
              <a:t>FY-3C VIRR globle mosaic</a:t>
            </a:r>
            <a:endParaRPr lang="zh-CN" altLang="en-US" b="1" dirty="0">
              <a:solidFill>
                <a:srgbClr val="FF0000"/>
              </a:solidFill>
              <a:ea typeface="宋体"/>
              <a:cs typeface="Arial" panose="020B0604020202020204" pitchFamily="34" charset="0"/>
            </a:endParaRPr>
          </a:p>
        </p:txBody>
      </p:sp>
      <p:pic>
        <p:nvPicPr>
          <p:cNvPr id="17" name="Picture 4" descr="http://satellite.cma.gov.cn/portalsite/StaticContent/Load_Profile/FY_3C/images/mersi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6140"/>
            <a:ext cx="4762500" cy="19431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923840" y="3284984"/>
            <a:ext cx="274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d-ID" altLang="zh-CN" b="1" dirty="0">
                <a:solidFill>
                  <a:srgbClr val="FF0000"/>
                </a:solidFill>
                <a:ea typeface="宋体"/>
                <a:cs typeface="Arial" panose="020B0604020202020204" pitchFamily="34" charset="0"/>
              </a:rPr>
              <a:t>FY-3C MERSI globle mosaic</a:t>
            </a:r>
            <a:endParaRPr lang="zh-CN" altLang="en-US" b="1" dirty="0">
              <a:solidFill>
                <a:srgbClr val="FF0000"/>
              </a:solidFill>
              <a:ea typeface="宋体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3947" y="1053532"/>
            <a:ext cx="3970866" cy="45243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Instruments onboard FY-3A,3B and 3C: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altLang="zh-CN" sz="1600" dirty="0">
              <a:solidFill>
                <a:prstClr val="black"/>
              </a:solidFill>
              <a:ea typeface="宋体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70C0"/>
                </a:solidFill>
                <a:ea typeface="宋体"/>
                <a:cs typeface="Arial" panose="020B0604020202020204" pitchFamily="34" charset="0"/>
              </a:rPr>
              <a:t>VIRR (Visible and Infrared Radiometer)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70C0"/>
                </a:solidFill>
                <a:ea typeface="宋体"/>
                <a:cs typeface="Arial" panose="020B0604020202020204" pitchFamily="34" charset="0"/>
              </a:rPr>
              <a:t>MERSI (Medium Resolution Spectral Imager)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IRAS (Infrared Atmospheric Sounder)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MWTS Ⅱ (Microwave Temperature Sounder Ⅱ)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MWHS Ⅱ (Microwave Humidity Sounder Ⅱ)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SBUS (Solar Backscattering UV Sounder)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TOU (Total Ozone Unit)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MWRI (Microwave Radiation Imager)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ERM (Earth Radiation Measurement)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SEM (Space Environment Monitor)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SIM Ⅱ (Solar Irradiation Monitor Ⅱ)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altLang="zh-CN" sz="1600" dirty="0">
              <a:solidFill>
                <a:prstClr val="black"/>
              </a:solidFill>
              <a:ea typeface="宋体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prstClr val="black"/>
                </a:solidFill>
                <a:ea typeface="宋体"/>
                <a:cs typeface="Arial" panose="020B0604020202020204" pitchFamily="34" charset="0"/>
              </a:rPr>
              <a:t>GNOS (GNSS Occultation Sounder)</a:t>
            </a:r>
            <a:endParaRPr lang="zh-CN" altLang="en-US" sz="1600" dirty="0">
              <a:solidFill>
                <a:srgbClr val="FF0000"/>
              </a:solidFill>
              <a:ea typeface="宋体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07504" y="5653697"/>
            <a:ext cx="8877309" cy="707886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"/>
            </a:pPr>
            <a:r>
              <a:rPr lang="en-US" altLang="zh-CN" sz="2000" dirty="0" smtClean="0"/>
              <a:t>VIRR</a:t>
            </a:r>
            <a:r>
              <a:rPr lang="en-US" altLang="zh-CN" sz="2000" dirty="0"/>
              <a:t>: </a:t>
            </a:r>
            <a:r>
              <a:rPr lang="en-GB" altLang="zh-CN" sz="2000" dirty="0"/>
              <a:t>Visible and Infra-Red Radiometer  </a:t>
            </a:r>
            <a:r>
              <a:rPr lang="en-GB" altLang="zh-CN" sz="2000" dirty="0" smtClean="0"/>
              <a:t> 1km (10 </a:t>
            </a:r>
            <a:r>
              <a:rPr lang="en-GB" altLang="zh-CN" sz="2000" dirty="0" err="1" smtClean="0"/>
              <a:t>ch</a:t>
            </a:r>
            <a:r>
              <a:rPr lang="en-GB" altLang="zh-CN" sz="2000" dirty="0" smtClean="0"/>
              <a:t>)</a:t>
            </a:r>
            <a:endParaRPr lang="en-US" altLang="zh-CN" sz="2000" dirty="0"/>
          </a:p>
          <a:p>
            <a:pPr algn="l">
              <a:buClr>
                <a:srgbClr val="FF0000"/>
              </a:buClr>
              <a:buFont typeface="Wingdings" pitchFamily="2" charset="2"/>
              <a:buChar char=""/>
            </a:pPr>
            <a:r>
              <a:rPr lang="en-US" altLang="zh-CN" sz="2000" dirty="0"/>
              <a:t>MERSI: </a:t>
            </a:r>
            <a:r>
              <a:rPr lang="en-GB" altLang="zh-CN" sz="2000" dirty="0"/>
              <a:t>Medium Resolution Spectral Imager </a:t>
            </a:r>
            <a:r>
              <a:rPr lang="en-GB" altLang="zh-CN" sz="2000" dirty="0" smtClean="0"/>
              <a:t> 250m(5</a:t>
            </a:r>
            <a:r>
              <a:rPr lang="en-GB" altLang="zh-CN" sz="2000" smtClean="0"/>
              <a:t>)/1km(15)</a:t>
            </a:r>
            <a:endParaRPr lang="en-US" altLang="zh-CN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设计素材\下载 (6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4"/>
          <a:stretch/>
        </p:blipFill>
        <p:spPr bwMode="auto">
          <a:xfrm>
            <a:off x="-1" y="6376988"/>
            <a:ext cx="914400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设计素材\下载 (2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48"/>
            <a:ext cx="9144000" cy="1049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395288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A1BBA-CEB0-4622-BA2B-DCD4AABD4BA9}" type="datetime1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2016/11/16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615113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4BA8F-7B64-4198-9505-0CB5D4D3B366}" type="slidenum">
              <a:rPr kumimoji="0" lang="zh-CN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11111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" y="1086083"/>
            <a:ext cx="9144001" cy="0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6840760" cy="40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GEOGLAM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&amp; CD side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event, 08 Nov, 2016, St. Petersburg, Russia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11111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88640"/>
            <a:ext cx="8460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FengYun</a:t>
            </a:r>
            <a:r>
              <a:rPr lang="en-US" altLang="zh-CN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Program Plan </a:t>
            </a:r>
            <a:r>
              <a:rPr lang="en-US" altLang="zh-CN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 2025 </a:t>
            </a:r>
          </a:p>
          <a:p>
            <a:endParaRPr lang="zh-CN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1465912"/>
            <a:ext cx="832167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22" y="869746"/>
            <a:ext cx="7526610" cy="564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56626" y="260648"/>
            <a:ext cx="8579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+mj-lt"/>
                <a:ea typeface="黑体" pitchFamily="49" charset="-122"/>
              </a:rPr>
              <a:t>China High-resolution Earth Observation System (CHEOS)</a:t>
            </a:r>
            <a:endParaRPr lang="en-US" altLang="zh-CN" sz="2800" b="1" dirty="0">
              <a:solidFill>
                <a:srgbClr val="00206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4416" y="16288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Space-born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31409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Stratosphere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45811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Air-born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0992" y="11663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Space-system of CHEOS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7884" y="985077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2013/04/26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GF-1</a:t>
            </a:r>
            <a:endParaRPr lang="en-US" altLang="zh-CN" dirty="0"/>
          </a:p>
          <a:p>
            <a:r>
              <a:rPr lang="en-US" altLang="zh-CN" dirty="0" smtClean="0"/>
              <a:t>2014/08/19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GF-2</a:t>
            </a:r>
            <a:endParaRPr lang="en-US" altLang="zh-CN" dirty="0"/>
          </a:p>
          <a:p>
            <a:r>
              <a:rPr lang="en-US" altLang="zh-CN" dirty="0" smtClean="0"/>
              <a:t>2015/12/29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GF-4</a:t>
            </a:r>
          </a:p>
          <a:p>
            <a:r>
              <a:rPr lang="en-US" altLang="zh-CN" dirty="0" smtClean="0"/>
              <a:t>2016/08/10, GF-3</a:t>
            </a:r>
          </a:p>
          <a:p>
            <a:r>
              <a:rPr lang="en-US" altLang="zh-CN" dirty="0" smtClean="0"/>
              <a:t>2017(?), GF-5</a:t>
            </a:r>
          </a:p>
          <a:p>
            <a:r>
              <a:rPr lang="en-US" altLang="zh-CN" dirty="0" smtClean="0"/>
              <a:t>2018(?), GF-6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074" name="Picture 2" descr="http://www.cheos.org.cn/n380370/c392894/part/392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53988"/>
            <a:ext cx="288032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53988"/>
            <a:ext cx="3353252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53988"/>
            <a:ext cx="2498973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7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0" y="-238125"/>
            <a:ext cx="309563" cy="350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endParaRPr lang="zh-CN" altLang="zh-CN">
              <a:solidFill>
                <a:srgbClr val="000000"/>
              </a:solidFill>
              <a:latin typeface="黑体" pitchFamily="49" charset="-122"/>
              <a:ea typeface="黑体" pitchFamily="49" charset="-122"/>
              <a:sym typeface="黑体" pitchFamily="49" charset="-122"/>
            </a:endParaRPr>
          </a:p>
        </p:txBody>
      </p:sp>
      <p:sp>
        <p:nvSpPr>
          <p:cNvPr id="133123" name="Rectangle 2"/>
          <p:cNvSpPr>
            <a:spLocks noChangeArrowheads="1"/>
          </p:cNvSpPr>
          <p:nvPr/>
        </p:nvSpPr>
        <p:spPr bwMode="auto">
          <a:xfrm>
            <a:off x="0" y="-169863"/>
            <a:ext cx="184150" cy="354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zh-CN">
              <a:solidFill>
                <a:srgbClr val="000000"/>
              </a:solidFill>
              <a:latin typeface="黑体" pitchFamily="49" charset="-122"/>
              <a:ea typeface="黑体" pitchFamily="49" charset="-122"/>
              <a:sym typeface="黑体" pitchFamily="49" charset="-122"/>
            </a:endParaRPr>
          </a:p>
        </p:txBody>
      </p:sp>
      <p:sp>
        <p:nvSpPr>
          <p:cNvPr id="133124" name="TextBox 33"/>
          <p:cNvSpPr>
            <a:spLocks noChangeArrowheads="1"/>
          </p:cNvSpPr>
          <p:nvPr/>
        </p:nvSpPr>
        <p:spPr bwMode="auto">
          <a:xfrm>
            <a:off x="250825" y="1525588"/>
            <a:ext cx="8642350" cy="657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黑体" pitchFamily="49" charset="-122"/>
                <a:ea typeface="黑体" pitchFamily="49" charset="-122"/>
                <a:sym typeface="Adobe 黑体 Std R"/>
              </a:rPr>
              <a:t> </a:t>
            </a:r>
            <a:endParaRPr lang="en-US" altLang="zh-CN" sz="2400">
              <a:latin typeface="Times New Roman" pitchFamily="18" charset="0"/>
              <a:ea typeface="黑体" pitchFamily="49" charset="-122"/>
              <a:sym typeface="Adobe 黑体 Std R"/>
            </a:endParaRPr>
          </a:p>
        </p:txBody>
      </p:sp>
      <p:sp>
        <p:nvSpPr>
          <p:cNvPr id="133126" name="TextBox 33"/>
          <p:cNvSpPr>
            <a:spLocks noChangeArrowheads="1"/>
          </p:cNvSpPr>
          <p:nvPr/>
        </p:nvSpPr>
        <p:spPr bwMode="auto">
          <a:xfrm>
            <a:off x="250825" y="1525588"/>
            <a:ext cx="8642350" cy="1292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黑体" pitchFamily="49" charset="-122"/>
                <a:ea typeface="黑体" pitchFamily="49" charset="-122"/>
                <a:sym typeface="Adobe 黑体 Std R"/>
              </a:rPr>
              <a:t> </a:t>
            </a:r>
            <a:endParaRPr lang="en-US" altLang="zh-CN" sz="2400">
              <a:latin typeface="Times New Roman" pitchFamily="18" charset="0"/>
              <a:ea typeface="黑体" pitchFamily="49" charset="-122"/>
              <a:sym typeface="Adobe 黑体 Std R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>
                <a:latin typeface="Times New Roman" pitchFamily="18" charset="0"/>
                <a:ea typeface="黑体" pitchFamily="49" charset="-122"/>
                <a:sym typeface="Adobe 黑体 Std R"/>
              </a:rPr>
              <a:t> </a:t>
            </a:r>
          </a:p>
        </p:txBody>
      </p:sp>
      <p:pic>
        <p:nvPicPr>
          <p:cNvPr id="8" name="Picture 1" descr="E:\1001_QQ空间\251492445\Image\C2C\$F2(N)A1D@F3FBQ8V~U8S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12" y="1628800"/>
            <a:ext cx="5481559" cy="400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9434" y="587727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Process 4 category 19 thematic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ag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data products and 15 basic data products based on CHEOS satellite data</a:t>
            </a:r>
            <a:endParaRPr lang="zh-CN" altLang="en-US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753" y="1234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CHEOS Agricultural Application System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250825" y="1608725"/>
            <a:ext cx="3106688" cy="4021884"/>
          </a:xfrm>
        </p:spPr>
        <p:txBody>
          <a:bodyPr/>
          <a:lstStyle/>
          <a:p>
            <a:r>
              <a:rPr lang="en-US" altLang="zh-CN" sz="2400" dirty="0" smtClean="0"/>
              <a:t>Data Pre-processing</a:t>
            </a:r>
          </a:p>
          <a:p>
            <a:r>
              <a:rPr lang="en-US" altLang="zh-CN" sz="2400" dirty="0" smtClean="0"/>
              <a:t>Basic data-products</a:t>
            </a:r>
          </a:p>
          <a:p>
            <a:r>
              <a:rPr lang="en-US" altLang="zh-CN" sz="2400" dirty="0" smtClean="0"/>
              <a:t>Thematic data-products</a:t>
            </a:r>
          </a:p>
          <a:p>
            <a:r>
              <a:rPr lang="en-US" altLang="zh-CN" sz="2400" dirty="0" smtClean="0"/>
              <a:t>Data-product evaluation</a:t>
            </a:r>
          </a:p>
          <a:p>
            <a:r>
              <a:rPr lang="en-US" altLang="zh-CN" sz="2400" dirty="0" smtClean="0"/>
              <a:t>Task management</a:t>
            </a:r>
          </a:p>
          <a:p>
            <a:r>
              <a:rPr lang="en-US" altLang="zh-CN" sz="2400" dirty="0" smtClean="0"/>
              <a:t>Data sharing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18606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2036</Words>
  <Application>Microsoft Office PowerPoint</Application>
  <PresentationFormat>On-screen Show (4:3)</PresentationFormat>
  <Paragraphs>321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微软雅黑</vt:lpstr>
      <vt:lpstr>黑体</vt:lpstr>
      <vt:lpstr>宋体</vt:lpstr>
      <vt:lpstr>楷体</vt:lpstr>
      <vt:lpstr>Adobe 黑体 Std R</vt:lpstr>
      <vt:lpstr>Arial</vt:lpstr>
      <vt:lpstr>Arial Black</vt:lpstr>
      <vt:lpstr>Calibri</vt:lpstr>
      <vt:lpstr>楷体_GB2312</vt:lpstr>
      <vt:lpstr>华文细黑</vt:lpstr>
      <vt:lpstr>Times New Roman</vt:lpstr>
      <vt:lpstr>Wingdings</vt:lpstr>
      <vt:lpstr>Office 主题​​</vt:lpstr>
      <vt:lpstr>Earth Observation for Agricultural Monitoring and Food Security in Asia and Capacity Development Experiences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Space-system of CHEOS</vt:lpstr>
      <vt:lpstr>CHEOS Agricultural Application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 Agriculture Monitoring with Remote Sensing (CHARMS system in MOA) </vt:lpstr>
      <vt:lpstr>System Components</vt:lpstr>
      <vt:lpstr>PowerPoint Presentation</vt:lpstr>
      <vt:lpstr>PowerPoint Presentation</vt:lpstr>
      <vt:lpstr>Wheat Powdery mildew (Hebei, 2014)  </vt:lpstr>
      <vt:lpstr>Crop cultivar monitoring</vt:lpstr>
      <vt:lpstr>PowerPoint Presentation</vt:lpstr>
      <vt:lpstr>PowerPoint Presentation</vt:lpstr>
      <vt:lpstr>Thanks you very much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fjl_lenovo</dc:creator>
  <cp:lastModifiedBy>Mannaerts, C.M.M. (ITC)</cp:lastModifiedBy>
  <cp:revision>49</cp:revision>
  <dcterms:created xsi:type="dcterms:W3CDTF">2016-11-05T09:26:58Z</dcterms:created>
  <dcterms:modified xsi:type="dcterms:W3CDTF">2016-11-16T11:39:03Z</dcterms:modified>
</cp:coreProperties>
</file>