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317" r:id="rId2"/>
    <p:sldId id="386" r:id="rId3"/>
    <p:sldId id="389" r:id="rId4"/>
    <p:sldId id="390" r:id="rId5"/>
    <p:sldId id="391" r:id="rId6"/>
    <p:sldId id="393" r:id="rId7"/>
    <p:sldId id="392" r:id="rId8"/>
    <p:sldId id="387" r:id="rId9"/>
    <p:sldId id="388" r:id="rId10"/>
    <p:sldId id="383" r:id="rId11"/>
    <p:sldId id="385" r:id="rId12"/>
    <p:sldId id="401" r:id="rId13"/>
    <p:sldId id="402" r:id="rId14"/>
    <p:sldId id="403" r:id="rId15"/>
    <p:sldId id="396" r:id="rId16"/>
    <p:sldId id="395" r:id="rId17"/>
    <p:sldId id="394" r:id="rId18"/>
    <p:sldId id="397" r:id="rId19"/>
    <p:sldId id="384" r:id="rId20"/>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C7D"/>
    <a:srgbClr val="B69D5E"/>
    <a:srgbClr val="99807B"/>
    <a:srgbClr val="3595B7"/>
    <a:srgbClr val="005FAA"/>
    <a:srgbClr val="FFFFFF"/>
    <a:srgbClr val="E02F0C"/>
    <a:srgbClr val="E01D0E"/>
    <a:srgbClr val="6EAAB4"/>
    <a:srgbClr val="5D959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9" autoAdjust="0"/>
    <p:restoredTop sz="81510" autoAdjust="0"/>
  </p:normalViewPr>
  <p:slideViewPr>
    <p:cSldViewPr>
      <p:cViewPr>
        <p:scale>
          <a:sx n="70" d="100"/>
          <a:sy n="70" d="100"/>
        </p:scale>
        <p:origin x="-14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37D1D-F2A2-4CAF-A371-AB9D593D2273}" type="doc">
      <dgm:prSet loTypeId="urn:microsoft.com/office/officeart/2005/8/layout/pList2#1" loCatId="list" qsTypeId="urn:microsoft.com/office/officeart/2005/8/quickstyle/simple1" qsCatId="simple" csTypeId="urn:microsoft.com/office/officeart/2005/8/colors/colorful5" csCatId="colorful" phldr="1"/>
      <dgm:spPr/>
    </dgm:pt>
    <dgm:pt modelId="{CB25FC17-3211-4A32-833F-6F1A961A36C9}">
      <dgm:prSet phldrT="[Text]"/>
      <dgm:spPr>
        <a:solidFill>
          <a:schemeClr val="accent1">
            <a:lumMod val="75000"/>
          </a:schemeClr>
        </a:solidFill>
      </dgm:spPr>
      <dgm:t>
        <a:bodyPr/>
        <a:lstStyle/>
        <a:p>
          <a:r>
            <a:rPr lang="en-US" b="1" i="1" dirty="0" smtClean="0"/>
            <a:t>Adaptation to Climate Change (ACC)</a:t>
          </a:r>
          <a:endParaRPr lang="en-US" dirty="0"/>
        </a:p>
      </dgm:t>
    </dgm:pt>
    <dgm:pt modelId="{F2A288AC-D63A-4140-8D59-42ABEE268657}" type="parTrans" cxnId="{B030BCFA-4AA4-47F6-B1E6-986EA49AA7A7}">
      <dgm:prSet/>
      <dgm:spPr/>
      <dgm:t>
        <a:bodyPr/>
        <a:lstStyle/>
        <a:p>
          <a:endParaRPr lang="en-US"/>
        </a:p>
      </dgm:t>
    </dgm:pt>
    <dgm:pt modelId="{2F472B64-72BA-40DE-8C63-86EE7F1B9A9C}" type="sibTrans" cxnId="{B030BCFA-4AA4-47F6-B1E6-986EA49AA7A7}">
      <dgm:prSet/>
      <dgm:spPr/>
      <dgm:t>
        <a:bodyPr/>
        <a:lstStyle/>
        <a:p>
          <a:endParaRPr lang="en-US"/>
        </a:p>
      </dgm:t>
    </dgm:pt>
    <dgm:pt modelId="{AC5BE8B1-C942-4395-839A-A92E77804A6E}">
      <dgm:prSet phldrT="[Text]"/>
      <dgm:spPr>
        <a:solidFill>
          <a:srgbClr val="92D050"/>
        </a:solidFill>
      </dgm:spPr>
      <dgm:t>
        <a:bodyPr/>
        <a:lstStyle/>
        <a:p>
          <a:r>
            <a:rPr lang="en-US" b="1" i="1" dirty="0" smtClean="0"/>
            <a:t>Improved Food Security – Water Extremes Management (IFS)</a:t>
          </a:r>
          <a:endParaRPr lang="en-US" dirty="0"/>
        </a:p>
      </dgm:t>
    </dgm:pt>
    <dgm:pt modelId="{52A941A3-755A-4E90-A54A-A32AB0B4FCAF}" type="parTrans" cxnId="{4D822808-DCBB-476E-A499-6D0B93524887}">
      <dgm:prSet/>
      <dgm:spPr/>
      <dgm:t>
        <a:bodyPr/>
        <a:lstStyle/>
        <a:p>
          <a:endParaRPr lang="en-US"/>
        </a:p>
      </dgm:t>
    </dgm:pt>
    <dgm:pt modelId="{679CDA9C-4A66-4C73-B54F-E34D99D6161A}" type="sibTrans" cxnId="{4D822808-DCBB-476E-A499-6D0B93524887}">
      <dgm:prSet/>
      <dgm:spPr/>
      <dgm:t>
        <a:bodyPr/>
        <a:lstStyle/>
        <a:p>
          <a:endParaRPr lang="en-US"/>
        </a:p>
      </dgm:t>
    </dgm:pt>
    <dgm:pt modelId="{BCCBCEDA-29A9-494F-9064-5CF54CD357D1}">
      <dgm:prSet phldrT="[Text]"/>
      <dgm:spPr>
        <a:solidFill>
          <a:srgbClr val="B69D5E"/>
        </a:solidFill>
      </dgm:spPr>
      <dgm:t>
        <a:bodyPr/>
        <a:lstStyle/>
        <a:p>
          <a:r>
            <a:rPr lang="en-US" b="1" i="1" dirty="0" smtClean="0"/>
            <a:t>Access to Raw Materials (ARM)</a:t>
          </a:r>
          <a:endParaRPr lang="en-US" dirty="0"/>
        </a:p>
      </dgm:t>
    </dgm:pt>
    <dgm:pt modelId="{B6945B95-975C-4B8A-AAF5-61F00A05A641}" type="parTrans" cxnId="{9ED048B5-308A-4F91-BC13-B704C99C4D77}">
      <dgm:prSet/>
      <dgm:spPr/>
      <dgm:t>
        <a:bodyPr/>
        <a:lstStyle/>
        <a:p>
          <a:endParaRPr lang="en-US"/>
        </a:p>
      </dgm:t>
    </dgm:pt>
    <dgm:pt modelId="{45E096BE-7BA8-404B-8C72-1585665946FB}" type="sibTrans" cxnId="{9ED048B5-308A-4F91-BC13-B704C99C4D77}">
      <dgm:prSet/>
      <dgm:spPr/>
      <dgm:t>
        <a:bodyPr/>
        <a:lstStyle/>
        <a:p>
          <a:endParaRPr lang="en-US"/>
        </a:p>
      </dgm:t>
    </dgm:pt>
    <dgm:pt modelId="{AD99E0DD-FFD3-4A3D-BDAD-AAF7F0D32FD1}">
      <dgm:prSet phldrT="[Text]"/>
      <dgm:spPr>
        <a:solidFill>
          <a:srgbClr val="FFC000"/>
        </a:solidFill>
      </dgm:spPr>
      <dgm:t>
        <a:bodyPr/>
        <a:lstStyle/>
        <a:p>
          <a:r>
            <a:rPr lang="en-US" b="1" i="1" dirty="0" smtClean="0"/>
            <a:t>Access to Energy (SENSE)</a:t>
          </a:r>
          <a:endParaRPr lang="en-US" dirty="0"/>
        </a:p>
      </dgm:t>
    </dgm:pt>
    <dgm:pt modelId="{86CCA50A-7C9D-4A24-BABD-CFB4CBE8BC1F}" type="parTrans" cxnId="{E9E34132-57FE-46B2-9989-B74F2335405A}">
      <dgm:prSet/>
      <dgm:spPr/>
      <dgm:t>
        <a:bodyPr/>
        <a:lstStyle/>
        <a:p>
          <a:endParaRPr lang="en-US"/>
        </a:p>
      </dgm:t>
    </dgm:pt>
    <dgm:pt modelId="{188D27A0-EF6D-4FE4-A4EB-09464B76119E}" type="sibTrans" cxnId="{E9E34132-57FE-46B2-9989-B74F2335405A}">
      <dgm:prSet/>
      <dgm:spPr/>
      <dgm:t>
        <a:bodyPr/>
        <a:lstStyle/>
        <a:p>
          <a:endParaRPr lang="en-US"/>
        </a:p>
      </dgm:t>
    </dgm:pt>
    <dgm:pt modelId="{4713D8C3-6B0F-4AD2-BB82-B4BC835F11B3}" type="pres">
      <dgm:prSet presAssocID="{E4037D1D-F2A2-4CAF-A371-AB9D593D2273}" presName="Name0" presStyleCnt="0">
        <dgm:presLayoutVars>
          <dgm:dir/>
          <dgm:resizeHandles val="exact"/>
        </dgm:presLayoutVars>
      </dgm:prSet>
      <dgm:spPr/>
    </dgm:pt>
    <dgm:pt modelId="{EBA8B867-2566-4734-829D-C43A5128FED4}" type="pres">
      <dgm:prSet presAssocID="{E4037D1D-F2A2-4CAF-A371-AB9D593D2273}" presName="bkgdShp" presStyleLbl="alignAccFollowNode1" presStyleIdx="0" presStyleCnt="1"/>
      <dgm:spPr/>
    </dgm:pt>
    <dgm:pt modelId="{EC8B54CD-516B-4BF3-92B9-B7E7416127AB}" type="pres">
      <dgm:prSet presAssocID="{E4037D1D-F2A2-4CAF-A371-AB9D593D2273}" presName="linComp" presStyleCnt="0"/>
      <dgm:spPr/>
    </dgm:pt>
    <dgm:pt modelId="{DB50DEE7-E7E1-4341-B023-431E56181F78}" type="pres">
      <dgm:prSet presAssocID="{CB25FC17-3211-4A32-833F-6F1A961A36C9}" presName="compNode" presStyleCnt="0"/>
      <dgm:spPr/>
    </dgm:pt>
    <dgm:pt modelId="{1D27C4DF-39CA-494B-8881-5D7A6CCA100A}" type="pres">
      <dgm:prSet presAssocID="{CB25FC17-3211-4A32-833F-6F1A961A36C9}" presName="node" presStyleLbl="node1" presStyleIdx="0" presStyleCnt="4">
        <dgm:presLayoutVars>
          <dgm:bulletEnabled val="1"/>
        </dgm:presLayoutVars>
      </dgm:prSet>
      <dgm:spPr/>
      <dgm:t>
        <a:bodyPr/>
        <a:lstStyle/>
        <a:p>
          <a:endParaRPr lang="en-US"/>
        </a:p>
      </dgm:t>
    </dgm:pt>
    <dgm:pt modelId="{3991138B-D6D6-4B5E-A587-694DC18EAFAE}" type="pres">
      <dgm:prSet presAssocID="{CB25FC17-3211-4A32-833F-6F1A961A36C9}" presName="invisiNode" presStyleLbl="node1" presStyleIdx="0" presStyleCnt="4"/>
      <dgm:spPr/>
    </dgm:pt>
    <dgm:pt modelId="{90D953B3-32DF-4BB4-B1D8-716CCD00F07C}" type="pres">
      <dgm:prSet presAssocID="{CB25FC17-3211-4A32-833F-6F1A961A36C9}" presName="imagNode" presStyleLbl="fgImgPlace1" presStyleIdx="0" presStyleCnt="4"/>
      <dgm:spPr>
        <a:blipFill>
          <a:blip xmlns:r="http://schemas.openxmlformats.org/officeDocument/2006/relationships" r:embed="rId1">
            <a:extLst>
              <a:ext uri="{28A0092B-C50C-407E-A947-70E740481C1C}">
                <a14:useLocalDpi xmlns="" xmlns:a14="http://schemas.microsoft.com/office/drawing/2010/main" val="0"/>
              </a:ext>
            </a:extLst>
          </a:blip>
          <a:srcRect/>
          <a:stretch>
            <a:fillRect l="-12000" r="-12000"/>
          </a:stretch>
        </a:blipFill>
      </dgm:spPr>
    </dgm:pt>
    <dgm:pt modelId="{DBF42748-7914-4F06-8A51-386C3C37AE09}" type="pres">
      <dgm:prSet presAssocID="{2F472B64-72BA-40DE-8C63-86EE7F1B9A9C}" presName="sibTrans" presStyleLbl="sibTrans2D1" presStyleIdx="0" presStyleCnt="0"/>
      <dgm:spPr/>
      <dgm:t>
        <a:bodyPr/>
        <a:lstStyle/>
        <a:p>
          <a:endParaRPr lang="en-US"/>
        </a:p>
      </dgm:t>
    </dgm:pt>
    <dgm:pt modelId="{12C22F63-97E3-4F58-87C1-6BC25E082252}" type="pres">
      <dgm:prSet presAssocID="{AC5BE8B1-C942-4395-839A-A92E77804A6E}" presName="compNode" presStyleCnt="0"/>
      <dgm:spPr/>
    </dgm:pt>
    <dgm:pt modelId="{E4093DD8-4D1A-4909-915C-14086E7F01B3}" type="pres">
      <dgm:prSet presAssocID="{AC5BE8B1-C942-4395-839A-A92E77804A6E}" presName="node" presStyleLbl="node1" presStyleIdx="1" presStyleCnt="4">
        <dgm:presLayoutVars>
          <dgm:bulletEnabled val="1"/>
        </dgm:presLayoutVars>
      </dgm:prSet>
      <dgm:spPr/>
      <dgm:t>
        <a:bodyPr/>
        <a:lstStyle/>
        <a:p>
          <a:endParaRPr lang="en-US"/>
        </a:p>
      </dgm:t>
    </dgm:pt>
    <dgm:pt modelId="{606C8F32-A50B-4F2A-B274-412CBFD87D2E}" type="pres">
      <dgm:prSet presAssocID="{AC5BE8B1-C942-4395-839A-A92E77804A6E}" presName="invisiNode" presStyleLbl="node1" presStyleIdx="1" presStyleCnt="4"/>
      <dgm:spPr/>
    </dgm:pt>
    <dgm:pt modelId="{15FF7799-4A55-480D-ADCD-15224E29A0C1}" type="pres">
      <dgm:prSet presAssocID="{AC5BE8B1-C942-4395-839A-A92E77804A6E}" presName="imagNode" presStyleLbl="fgImgPlace1" presStyleIdx="1" presStyleCnt="4"/>
      <dgm:spPr>
        <a:blipFill>
          <a:blip xmlns:r="http://schemas.openxmlformats.org/officeDocument/2006/relationships" r:embed="rId2">
            <a:extLst>
              <a:ext uri="{28A0092B-C50C-407E-A947-70E740481C1C}">
                <a14:useLocalDpi xmlns="" xmlns:a14="http://schemas.microsoft.com/office/drawing/2010/main" val="0"/>
              </a:ext>
            </a:extLst>
          </a:blip>
          <a:srcRect/>
          <a:stretch>
            <a:fillRect l="-12000" r="-12000"/>
          </a:stretch>
        </a:blipFill>
      </dgm:spPr>
    </dgm:pt>
    <dgm:pt modelId="{68289E13-8BFE-4676-B2EE-9EED06BFE7FD}" type="pres">
      <dgm:prSet presAssocID="{679CDA9C-4A66-4C73-B54F-E34D99D6161A}" presName="sibTrans" presStyleLbl="sibTrans2D1" presStyleIdx="0" presStyleCnt="0"/>
      <dgm:spPr/>
      <dgm:t>
        <a:bodyPr/>
        <a:lstStyle/>
        <a:p>
          <a:endParaRPr lang="en-US"/>
        </a:p>
      </dgm:t>
    </dgm:pt>
    <dgm:pt modelId="{07726D8F-DE75-4495-8771-978D39AA8884}" type="pres">
      <dgm:prSet presAssocID="{BCCBCEDA-29A9-494F-9064-5CF54CD357D1}" presName="compNode" presStyleCnt="0"/>
      <dgm:spPr/>
    </dgm:pt>
    <dgm:pt modelId="{E84F514D-D73E-4CFC-A3C3-24DCFE1F37CD}" type="pres">
      <dgm:prSet presAssocID="{BCCBCEDA-29A9-494F-9064-5CF54CD357D1}" presName="node" presStyleLbl="node1" presStyleIdx="2" presStyleCnt="4">
        <dgm:presLayoutVars>
          <dgm:bulletEnabled val="1"/>
        </dgm:presLayoutVars>
      </dgm:prSet>
      <dgm:spPr/>
      <dgm:t>
        <a:bodyPr/>
        <a:lstStyle/>
        <a:p>
          <a:endParaRPr lang="en-US"/>
        </a:p>
      </dgm:t>
    </dgm:pt>
    <dgm:pt modelId="{AB77835B-D50F-4AC5-B1C4-CE7BE46A81C1}" type="pres">
      <dgm:prSet presAssocID="{BCCBCEDA-29A9-494F-9064-5CF54CD357D1}" presName="invisiNode" presStyleLbl="node1" presStyleIdx="2" presStyleCnt="4"/>
      <dgm:spPr/>
    </dgm:pt>
    <dgm:pt modelId="{9524AB3E-5EC1-47B3-8528-86FF3EA61191}" type="pres">
      <dgm:prSet presAssocID="{BCCBCEDA-29A9-494F-9064-5CF54CD357D1}" presName="imagNode" presStyleLbl="fgImgPlace1" presStyleIdx="2" presStyleCnt="4"/>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5000" r="-5000"/>
          </a:stretch>
        </a:blipFill>
      </dgm:spPr>
    </dgm:pt>
    <dgm:pt modelId="{ED214E60-178A-4EB6-90D7-DCA93ACA2602}" type="pres">
      <dgm:prSet presAssocID="{45E096BE-7BA8-404B-8C72-1585665946FB}" presName="sibTrans" presStyleLbl="sibTrans2D1" presStyleIdx="0" presStyleCnt="0"/>
      <dgm:spPr/>
      <dgm:t>
        <a:bodyPr/>
        <a:lstStyle/>
        <a:p>
          <a:endParaRPr lang="en-US"/>
        </a:p>
      </dgm:t>
    </dgm:pt>
    <dgm:pt modelId="{242215D4-60DB-4842-B3A0-65846624CE87}" type="pres">
      <dgm:prSet presAssocID="{AD99E0DD-FFD3-4A3D-BDAD-AAF7F0D32FD1}" presName="compNode" presStyleCnt="0"/>
      <dgm:spPr/>
    </dgm:pt>
    <dgm:pt modelId="{ED18C681-751F-48AA-8A3E-54BF4952A1FC}" type="pres">
      <dgm:prSet presAssocID="{AD99E0DD-FFD3-4A3D-BDAD-AAF7F0D32FD1}" presName="node" presStyleLbl="node1" presStyleIdx="3" presStyleCnt="4">
        <dgm:presLayoutVars>
          <dgm:bulletEnabled val="1"/>
        </dgm:presLayoutVars>
      </dgm:prSet>
      <dgm:spPr/>
      <dgm:t>
        <a:bodyPr/>
        <a:lstStyle/>
        <a:p>
          <a:endParaRPr lang="en-US"/>
        </a:p>
      </dgm:t>
    </dgm:pt>
    <dgm:pt modelId="{94D64255-67CF-4A16-96FA-7B42D85E133B}" type="pres">
      <dgm:prSet presAssocID="{AD99E0DD-FFD3-4A3D-BDAD-AAF7F0D32FD1}" presName="invisiNode" presStyleLbl="node1" presStyleIdx="3" presStyleCnt="4"/>
      <dgm:spPr/>
    </dgm:pt>
    <dgm:pt modelId="{4AB776BD-07E8-4C16-B522-3C4667A65C12}" type="pres">
      <dgm:prSet presAssocID="{AD99E0DD-FFD3-4A3D-BDAD-AAF7F0D32FD1}" presName="imagNode" presStyleLbl="fgImgPlace1" presStyleIdx="3" presStyleCnt="4"/>
      <dgm:spPr>
        <a:blipFill>
          <a:blip xmlns:r="http://schemas.openxmlformats.org/officeDocument/2006/relationships" r:embed="rId4">
            <a:extLst>
              <a:ext uri="{28A0092B-C50C-407E-A947-70E740481C1C}">
                <a14:useLocalDpi xmlns="" xmlns:a14="http://schemas.microsoft.com/office/drawing/2010/main" val="0"/>
              </a:ext>
            </a:extLst>
          </a:blip>
          <a:srcRect/>
          <a:stretch>
            <a:fillRect l="-12000" r="-12000"/>
          </a:stretch>
        </a:blipFill>
      </dgm:spPr>
    </dgm:pt>
  </dgm:ptLst>
  <dgm:cxnLst>
    <dgm:cxn modelId="{4D822808-DCBB-476E-A499-6D0B93524887}" srcId="{E4037D1D-F2A2-4CAF-A371-AB9D593D2273}" destId="{AC5BE8B1-C942-4395-839A-A92E77804A6E}" srcOrd="1" destOrd="0" parTransId="{52A941A3-755A-4E90-A54A-A32AB0B4FCAF}" sibTransId="{679CDA9C-4A66-4C73-B54F-E34D99D6161A}"/>
    <dgm:cxn modelId="{0000D1A9-82E2-4D5D-9A0A-42448379F7B9}" type="presOf" srcId="{E4037D1D-F2A2-4CAF-A371-AB9D593D2273}" destId="{4713D8C3-6B0F-4AD2-BB82-B4BC835F11B3}" srcOrd="0" destOrd="0" presId="urn:microsoft.com/office/officeart/2005/8/layout/pList2#1"/>
    <dgm:cxn modelId="{34BF3CE3-8BD7-4879-B157-7A9C79E2FBA4}" type="presOf" srcId="{CB25FC17-3211-4A32-833F-6F1A961A36C9}" destId="{1D27C4DF-39CA-494B-8881-5D7A6CCA100A}" srcOrd="0" destOrd="0" presId="urn:microsoft.com/office/officeart/2005/8/layout/pList2#1"/>
    <dgm:cxn modelId="{B1A413C1-035E-439B-8D2F-2D8AA5EB01D0}" type="presOf" srcId="{AC5BE8B1-C942-4395-839A-A92E77804A6E}" destId="{E4093DD8-4D1A-4909-915C-14086E7F01B3}" srcOrd="0" destOrd="0" presId="urn:microsoft.com/office/officeart/2005/8/layout/pList2#1"/>
    <dgm:cxn modelId="{039FA2F4-2659-4148-A392-7029EA111886}" type="presOf" srcId="{45E096BE-7BA8-404B-8C72-1585665946FB}" destId="{ED214E60-178A-4EB6-90D7-DCA93ACA2602}" srcOrd="0" destOrd="0" presId="urn:microsoft.com/office/officeart/2005/8/layout/pList2#1"/>
    <dgm:cxn modelId="{E9E34132-57FE-46B2-9989-B74F2335405A}" srcId="{E4037D1D-F2A2-4CAF-A371-AB9D593D2273}" destId="{AD99E0DD-FFD3-4A3D-BDAD-AAF7F0D32FD1}" srcOrd="3" destOrd="0" parTransId="{86CCA50A-7C9D-4A24-BABD-CFB4CBE8BC1F}" sibTransId="{188D27A0-EF6D-4FE4-A4EB-09464B76119E}"/>
    <dgm:cxn modelId="{7FEED4CA-D449-4061-8F81-2FA46BFFEE90}" type="presOf" srcId="{679CDA9C-4A66-4C73-B54F-E34D99D6161A}" destId="{68289E13-8BFE-4676-B2EE-9EED06BFE7FD}" srcOrd="0" destOrd="0" presId="urn:microsoft.com/office/officeart/2005/8/layout/pList2#1"/>
    <dgm:cxn modelId="{B030BCFA-4AA4-47F6-B1E6-986EA49AA7A7}" srcId="{E4037D1D-F2A2-4CAF-A371-AB9D593D2273}" destId="{CB25FC17-3211-4A32-833F-6F1A961A36C9}" srcOrd="0" destOrd="0" parTransId="{F2A288AC-D63A-4140-8D59-42ABEE268657}" sibTransId="{2F472B64-72BA-40DE-8C63-86EE7F1B9A9C}"/>
    <dgm:cxn modelId="{4DBA061B-4088-4A20-99D3-8FD95132AA5F}" type="presOf" srcId="{2F472B64-72BA-40DE-8C63-86EE7F1B9A9C}" destId="{DBF42748-7914-4F06-8A51-386C3C37AE09}" srcOrd="0" destOrd="0" presId="urn:microsoft.com/office/officeart/2005/8/layout/pList2#1"/>
    <dgm:cxn modelId="{EA8A52F5-6601-46A0-B9F0-F546B243011D}" type="presOf" srcId="{AD99E0DD-FFD3-4A3D-BDAD-AAF7F0D32FD1}" destId="{ED18C681-751F-48AA-8A3E-54BF4952A1FC}" srcOrd="0" destOrd="0" presId="urn:microsoft.com/office/officeart/2005/8/layout/pList2#1"/>
    <dgm:cxn modelId="{9ED048B5-308A-4F91-BC13-B704C99C4D77}" srcId="{E4037D1D-F2A2-4CAF-A371-AB9D593D2273}" destId="{BCCBCEDA-29A9-494F-9064-5CF54CD357D1}" srcOrd="2" destOrd="0" parTransId="{B6945B95-975C-4B8A-AAF5-61F00A05A641}" sibTransId="{45E096BE-7BA8-404B-8C72-1585665946FB}"/>
    <dgm:cxn modelId="{3636B955-3BDC-4AB9-94E1-2B77B18C04EE}" type="presOf" srcId="{BCCBCEDA-29A9-494F-9064-5CF54CD357D1}" destId="{E84F514D-D73E-4CFC-A3C3-24DCFE1F37CD}" srcOrd="0" destOrd="0" presId="urn:microsoft.com/office/officeart/2005/8/layout/pList2#1"/>
    <dgm:cxn modelId="{4A1BF146-08DE-4072-A232-058721FFF1D0}" type="presParOf" srcId="{4713D8C3-6B0F-4AD2-BB82-B4BC835F11B3}" destId="{EBA8B867-2566-4734-829D-C43A5128FED4}" srcOrd="0" destOrd="0" presId="urn:microsoft.com/office/officeart/2005/8/layout/pList2#1"/>
    <dgm:cxn modelId="{B0E6BB03-A400-4781-8FB2-19C089054200}" type="presParOf" srcId="{4713D8C3-6B0F-4AD2-BB82-B4BC835F11B3}" destId="{EC8B54CD-516B-4BF3-92B9-B7E7416127AB}" srcOrd="1" destOrd="0" presId="urn:microsoft.com/office/officeart/2005/8/layout/pList2#1"/>
    <dgm:cxn modelId="{464FE900-BCEE-4B15-86A8-71CCCA84E083}" type="presParOf" srcId="{EC8B54CD-516B-4BF3-92B9-B7E7416127AB}" destId="{DB50DEE7-E7E1-4341-B023-431E56181F78}" srcOrd="0" destOrd="0" presId="urn:microsoft.com/office/officeart/2005/8/layout/pList2#1"/>
    <dgm:cxn modelId="{81AA53BB-4293-488D-BBB9-2E4B53E9AC48}" type="presParOf" srcId="{DB50DEE7-E7E1-4341-B023-431E56181F78}" destId="{1D27C4DF-39CA-494B-8881-5D7A6CCA100A}" srcOrd="0" destOrd="0" presId="urn:microsoft.com/office/officeart/2005/8/layout/pList2#1"/>
    <dgm:cxn modelId="{DF7AF5D0-5F6B-4B3A-AB62-FF88A23342DA}" type="presParOf" srcId="{DB50DEE7-E7E1-4341-B023-431E56181F78}" destId="{3991138B-D6D6-4B5E-A587-694DC18EAFAE}" srcOrd="1" destOrd="0" presId="urn:microsoft.com/office/officeart/2005/8/layout/pList2#1"/>
    <dgm:cxn modelId="{30ED3087-627A-41C4-AB1D-F538FD560EF0}" type="presParOf" srcId="{DB50DEE7-E7E1-4341-B023-431E56181F78}" destId="{90D953B3-32DF-4BB4-B1D8-716CCD00F07C}" srcOrd="2" destOrd="0" presId="urn:microsoft.com/office/officeart/2005/8/layout/pList2#1"/>
    <dgm:cxn modelId="{114D30BB-3187-4245-98D2-B0A7871EE996}" type="presParOf" srcId="{EC8B54CD-516B-4BF3-92B9-B7E7416127AB}" destId="{DBF42748-7914-4F06-8A51-386C3C37AE09}" srcOrd="1" destOrd="0" presId="urn:microsoft.com/office/officeart/2005/8/layout/pList2#1"/>
    <dgm:cxn modelId="{2BBF78AB-2EAD-43A0-B806-7B80846BB1DC}" type="presParOf" srcId="{EC8B54CD-516B-4BF3-92B9-B7E7416127AB}" destId="{12C22F63-97E3-4F58-87C1-6BC25E082252}" srcOrd="2" destOrd="0" presId="urn:microsoft.com/office/officeart/2005/8/layout/pList2#1"/>
    <dgm:cxn modelId="{408ABB54-444B-4BE1-836D-C74B234E0F64}" type="presParOf" srcId="{12C22F63-97E3-4F58-87C1-6BC25E082252}" destId="{E4093DD8-4D1A-4909-915C-14086E7F01B3}" srcOrd="0" destOrd="0" presId="urn:microsoft.com/office/officeart/2005/8/layout/pList2#1"/>
    <dgm:cxn modelId="{CA8EEC1D-E39F-40EA-AF7C-FC2A8C3066FD}" type="presParOf" srcId="{12C22F63-97E3-4F58-87C1-6BC25E082252}" destId="{606C8F32-A50B-4F2A-B274-412CBFD87D2E}" srcOrd="1" destOrd="0" presId="urn:microsoft.com/office/officeart/2005/8/layout/pList2#1"/>
    <dgm:cxn modelId="{F8329A79-2916-4C42-88F4-4C94CDE2F51B}" type="presParOf" srcId="{12C22F63-97E3-4F58-87C1-6BC25E082252}" destId="{15FF7799-4A55-480D-ADCD-15224E29A0C1}" srcOrd="2" destOrd="0" presId="urn:microsoft.com/office/officeart/2005/8/layout/pList2#1"/>
    <dgm:cxn modelId="{5F9F578B-678A-4FE0-ACFB-979489C76C8A}" type="presParOf" srcId="{EC8B54CD-516B-4BF3-92B9-B7E7416127AB}" destId="{68289E13-8BFE-4676-B2EE-9EED06BFE7FD}" srcOrd="3" destOrd="0" presId="urn:microsoft.com/office/officeart/2005/8/layout/pList2#1"/>
    <dgm:cxn modelId="{32A67348-C688-47D6-AC7F-06A52C6714B8}" type="presParOf" srcId="{EC8B54CD-516B-4BF3-92B9-B7E7416127AB}" destId="{07726D8F-DE75-4495-8771-978D39AA8884}" srcOrd="4" destOrd="0" presId="urn:microsoft.com/office/officeart/2005/8/layout/pList2#1"/>
    <dgm:cxn modelId="{760762BC-1C65-47A4-A01F-B4A729E30869}" type="presParOf" srcId="{07726D8F-DE75-4495-8771-978D39AA8884}" destId="{E84F514D-D73E-4CFC-A3C3-24DCFE1F37CD}" srcOrd="0" destOrd="0" presId="urn:microsoft.com/office/officeart/2005/8/layout/pList2#1"/>
    <dgm:cxn modelId="{24593919-7622-45CB-ACB4-1731BE8A743F}" type="presParOf" srcId="{07726D8F-DE75-4495-8771-978D39AA8884}" destId="{AB77835B-D50F-4AC5-B1C4-CE7BE46A81C1}" srcOrd="1" destOrd="0" presId="urn:microsoft.com/office/officeart/2005/8/layout/pList2#1"/>
    <dgm:cxn modelId="{67B7A7E4-BA5D-4BD7-B653-0F730A914CF1}" type="presParOf" srcId="{07726D8F-DE75-4495-8771-978D39AA8884}" destId="{9524AB3E-5EC1-47B3-8528-86FF3EA61191}" srcOrd="2" destOrd="0" presId="urn:microsoft.com/office/officeart/2005/8/layout/pList2#1"/>
    <dgm:cxn modelId="{DC845D48-D672-44DA-8754-75446E500046}" type="presParOf" srcId="{EC8B54CD-516B-4BF3-92B9-B7E7416127AB}" destId="{ED214E60-178A-4EB6-90D7-DCA93ACA2602}" srcOrd="5" destOrd="0" presId="urn:microsoft.com/office/officeart/2005/8/layout/pList2#1"/>
    <dgm:cxn modelId="{846A0F66-A8BA-4736-8326-66D97EA569AD}" type="presParOf" srcId="{EC8B54CD-516B-4BF3-92B9-B7E7416127AB}" destId="{242215D4-60DB-4842-B3A0-65846624CE87}" srcOrd="6" destOrd="0" presId="urn:microsoft.com/office/officeart/2005/8/layout/pList2#1"/>
    <dgm:cxn modelId="{55ECDCF5-657F-4F2A-B236-B439B005401F}" type="presParOf" srcId="{242215D4-60DB-4842-B3A0-65846624CE87}" destId="{ED18C681-751F-48AA-8A3E-54BF4952A1FC}" srcOrd="0" destOrd="0" presId="urn:microsoft.com/office/officeart/2005/8/layout/pList2#1"/>
    <dgm:cxn modelId="{9C07EDB6-E1F5-44FA-B5D5-786975B8B108}" type="presParOf" srcId="{242215D4-60DB-4842-B3A0-65846624CE87}" destId="{94D64255-67CF-4A16-96FA-7B42D85E133B}" srcOrd="1" destOrd="0" presId="urn:microsoft.com/office/officeart/2005/8/layout/pList2#1"/>
    <dgm:cxn modelId="{815F147E-3810-4717-85E3-30B281037243}" type="presParOf" srcId="{242215D4-60DB-4842-B3A0-65846624CE87}" destId="{4AB776BD-07E8-4C16-B522-3C4667A65C12}"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A8B867-2566-4734-829D-C43A5128FED4}">
      <dsp:nvSpPr>
        <dsp:cNvPr id="0" name=""/>
        <dsp:cNvSpPr/>
      </dsp:nvSpPr>
      <dsp:spPr>
        <a:xfrm>
          <a:off x="0" y="0"/>
          <a:ext cx="8229600" cy="2036683"/>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D953B3-32DF-4BB4-B1D8-716CCD00F07C}">
      <dsp:nvSpPr>
        <dsp:cNvPr id="0" name=""/>
        <dsp:cNvSpPr/>
      </dsp:nvSpPr>
      <dsp:spPr>
        <a:xfrm>
          <a:off x="249154" y="271557"/>
          <a:ext cx="1797974" cy="1493567"/>
        </a:xfrm>
        <a:prstGeom prst="roundRect">
          <a:avLst>
            <a:gd name="adj" fmla="val 10000"/>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7C4DF-39CA-494B-8881-5D7A6CCA100A}">
      <dsp:nvSpPr>
        <dsp:cNvPr id="0" name=""/>
        <dsp:cNvSpPr/>
      </dsp:nvSpPr>
      <dsp:spPr>
        <a:xfrm rot="10800000">
          <a:off x="249154" y="2036683"/>
          <a:ext cx="1797974" cy="2489279"/>
        </a:xfrm>
        <a:prstGeom prst="round2SameRect">
          <a:avLst>
            <a:gd name="adj1" fmla="val 10500"/>
            <a:gd name="adj2" fmla="val 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i="1" kern="1200" dirty="0" smtClean="0"/>
            <a:t>Adaptation to Climate Change (ACC)</a:t>
          </a:r>
          <a:endParaRPr lang="en-US" sz="1800" kern="1200" dirty="0"/>
        </a:p>
      </dsp:txBody>
      <dsp:txXfrm rot="10800000">
        <a:off x="249154" y="2036683"/>
        <a:ext cx="1797974" cy="2489279"/>
      </dsp:txXfrm>
    </dsp:sp>
    <dsp:sp modelId="{15FF7799-4A55-480D-ADCD-15224E29A0C1}">
      <dsp:nvSpPr>
        <dsp:cNvPr id="0" name=""/>
        <dsp:cNvSpPr/>
      </dsp:nvSpPr>
      <dsp:spPr>
        <a:xfrm>
          <a:off x="2226926" y="271557"/>
          <a:ext cx="1797974" cy="1493567"/>
        </a:xfrm>
        <a:prstGeom prst="roundRect">
          <a:avLst>
            <a:gd name="adj" fmla="val 10000"/>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093DD8-4D1A-4909-915C-14086E7F01B3}">
      <dsp:nvSpPr>
        <dsp:cNvPr id="0" name=""/>
        <dsp:cNvSpPr/>
      </dsp:nvSpPr>
      <dsp:spPr>
        <a:xfrm rot="10800000">
          <a:off x="2226926" y="2036683"/>
          <a:ext cx="1797974" cy="2489279"/>
        </a:xfrm>
        <a:prstGeom prst="round2SameRect">
          <a:avLst>
            <a:gd name="adj1" fmla="val 10500"/>
            <a:gd name="adj2" fmla="val 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i="1" kern="1200" dirty="0" smtClean="0"/>
            <a:t>Improved Food Security – Water Extremes Management (IFS)</a:t>
          </a:r>
          <a:endParaRPr lang="en-US" sz="1800" kern="1200" dirty="0"/>
        </a:p>
      </dsp:txBody>
      <dsp:txXfrm rot="10800000">
        <a:off x="2226926" y="2036683"/>
        <a:ext cx="1797974" cy="2489279"/>
      </dsp:txXfrm>
    </dsp:sp>
    <dsp:sp modelId="{9524AB3E-5EC1-47B3-8528-86FF3EA61191}">
      <dsp:nvSpPr>
        <dsp:cNvPr id="0" name=""/>
        <dsp:cNvSpPr/>
      </dsp:nvSpPr>
      <dsp:spPr>
        <a:xfrm>
          <a:off x="4204698" y="271557"/>
          <a:ext cx="1797974" cy="1493567"/>
        </a:xfrm>
        <a:prstGeom prst="roundRect">
          <a:avLst>
            <a:gd name="adj" fmla="val 10000"/>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4F514D-D73E-4CFC-A3C3-24DCFE1F37CD}">
      <dsp:nvSpPr>
        <dsp:cNvPr id="0" name=""/>
        <dsp:cNvSpPr/>
      </dsp:nvSpPr>
      <dsp:spPr>
        <a:xfrm rot="10800000">
          <a:off x="4204698" y="2036683"/>
          <a:ext cx="1797974" cy="2489279"/>
        </a:xfrm>
        <a:prstGeom prst="round2SameRect">
          <a:avLst>
            <a:gd name="adj1" fmla="val 10500"/>
            <a:gd name="adj2" fmla="val 0"/>
          </a:avLst>
        </a:prstGeom>
        <a:solidFill>
          <a:srgbClr val="B69D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i="1" kern="1200" dirty="0" smtClean="0"/>
            <a:t>Access to Raw Materials (ARM)</a:t>
          </a:r>
          <a:endParaRPr lang="en-US" sz="1800" kern="1200" dirty="0"/>
        </a:p>
      </dsp:txBody>
      <dsp:txXfrm rot="10800000">
        <a:off x="4204698" y="2036683"/>
        <a:ext cx="1797974" cy="2489279"/>
      </dsp:txXfrm>
    </dsp:sp>
    <dsp:sp modelId="{4AB776BD-07E8-4C16-B522-3C4667A65C12}">
      <dsp:nvSpPr>
        <dsp:cNvPr id="0" name=""/>
        <dsp:cNvSpPr/>
      </dsp:nvSpPr>
      <dsp:spPr>
        <a:xfrm>
          <a:off x="6182470" y="271557"/>
          <a:ext cx="1797974" cy="1493567"/>
        </a:xfrm>
        <a:prstGeom prst="roundRect">
          <a:avLst>
            <a:gd name="adj" fmla="val 10000"/>
          </a:avLst>
        </a:prstGeom>
        <a:blipFill>
          <a:blip xmlns:r="http://schemas.openxmlformats.org/officeDocument/2006/relationships" r:embed="rId4">
            <a:extLst>
              <a:ext uri="{28A0092B-C50C-407E-A947-70E740481C1C}">
                <a14:useLocalDpi xmlns=""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8C681-751F-48AA-8A3E-54BF4952A1FC}">
      <dsp:nvSpPr>
        <dsp:cNvPr id="0" name=""/>
        <dsp:cNvSpPr/>
      </dsp:nvSpPr>
      <dsp:spPr>
        <a:xfrm rot="10800000">
          <a:off x="6182470" y="2036683"/>
          <a:ext cx="1797974" cy="2489279"/>
        </a:xfrm>
        <a:prstGeom prst="round2SameRect">
          <a:avLst>
            <a:gd name="adj1" fmla="val 10500"/>
            <a:gd name="adj2" fmla="val 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i="1" kern="1200" dirty="0" smtClean="0"/>
            <a:t>Access to Energy (SENSE)</a:t>
          </a:r>
          <a:endParaRPr lang="en-US" sz="1800" kern="1200" dirty="0"/>
        </a:p>
      </dsp:txBody>
      <dsp:txXfrm rot="10800000">
        <a:off x="6182470" y="2036683"/>
        <a:ext cx="1797974" cy="2489279"/>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smtClean="0"/>
            </a:lvl1pPr>
          </a:lstStyle>
          <a:p>
            <a:pPr>
              <a:defRPr/>
            </a:pPr>
            <a:endParaRPr lang="en-US" altLang="en-US"/>
          </a:p>
        </p:txBody>
      </p:sp>
      <p:sp>
        <p:nvSpPr>
          <p:cNvPr id="36867"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smtClean="0"/>
            </a:lvl1pPr>
          </a:lstStyle>
          <a:p>
            <a:pPr>
              <a:defRPr/>
            </a:pPr>
            <a:endParaRPr lang="en-US"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686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smtClean="0"/>
            </a:lvl1pPr>
          </a:lstStyle>
          <a:p>
            <a:pPr>
              <a:defRPr/>
            </a:pPr>
            <a:endParaRPr lang="en-US" altLang="en-US"/>
          </a:p>
        </p:txBody>
      </p:sp>
      <p:sp>
        <p:nvSpPr>
          <p:cNvPr id="36871"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smtClean="0"/>
            </a:lvl1pPr>
          </a:lstStyle>
          <a:p>
            <a:pPr>
              <a:defRPr/>
            </a:pPr>
            <a:fld id="{A1709E57-6E7A-488E-A672-085C9194CF9D}" type="slidenum">
              <a:rPr lang="en-US" altLang="en-US"/>
              <a:pPr>
                <a:defRPr/>
              </a:pPr>
              <a:t>‹#›</a:t>
            </a:fld>
            <a:endParaRPr lang="en-US" altLang="en-US"/>
          </a:p>
        </p:txBody>
      </p:sp>
    </p:spTree>
    <p:extLst>
      <p:ext uri="{BB962C8B-B14F-4D97-AF65-F5344CB8AC3E}">
        <p14:creationId xmlns="" xmlns:p14="http://schemas.microsoft.com/office/powerpoint/2010/main" val="2013069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project is underpin on</a:t>
            </a:r>
            <a:r>
              <a:rPr lang="en-GB" baseline="0" dirty="0" smtClean="0"/>
              <a:t> four pillars. Everything we do is based upon the integrated and coordinated use of the existing capacities at regional level, either observation or research, data processing, and human capacities. The project builds for the first time the so called GEO-CRADLE network of stakeholder that is a forum facilitating the know how exchange and the team up process at regional level. GEO-CRADLE assesses through feasibility pilot studies the maturity of the regions to run larger scale projects that meet local common needs, and makes suggestions for the initiation of such projects and initiatives. Last but not least it creates the so called RDH for which I ‘ m going to speak from this point and on.</a:t>
            </a:r>
            <a:endParaRPr lang="el-GR"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4</a:t>
            </a:fld>
            <a:endParaRPr lang="en-US" altLang="en-US"/>
          </a:p>
        </p:txBody>
      </p:sp>
    </p:spTree>
    <p:extLst>
      <p:ext uri="{BB962C8B-B14F-4D97-AF65-F5344CB8AC3E}">
        <p14:creationId xmlns="" xmlns:p14="http://schemas.microsoft.com/office/powerpoint/2010/main" val="424712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8</a:t>
            </a:fld>
            <a:endParaRPr lang="en-US" altLang="en-US"/>
          </a:p>
        </p:txBody>
      </p:sp>
    </p:spTree>
    <p:extLst>
      <p:ext uri="{BB962C8B-B14F-4D97-AF65-F5344CB8AC3E}">
        <p14:creationId xmlns="" xmlns:p14="http://schemas.microsoft.com/office/powerpoint/2010/main" val="265113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11</a:t>
            </a:fld>
            <a:endParaRPr lang="en-US" altLang="en-US"/>
          </a:p>
        </p:txBody>
      </p:sp>
    </p:spTree>
    <p:extLst>
      <p:ext uri="{BB962C8B-B14F-4D97-AF65-F5344CB8AC3E}">
        <p14:creationId xmlns="" xmlns:p14="http://schemas.microsoft.com/office/powerpoint/2010/main" val="153836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access and query the data, the user has to select first the thematic priority area. So,</a:t>
            </a:r>
            <a:r>
              <a:rPr lang="en-GB" baseline="0" dirty="0" smtClean="0"/>
              <a:t> all the inserted data, and links to existing portals will be first classified and grouped according to the thematic area they belong. They will be also mapped using a list of keywords (that are used as additional filters in the data querying process) that are representative to the information content of the data, such as </a:t>
            </a:r>
            <a:r>
              <a:rPr lang="en-GB" baseline="0" dirty="0" err="1" smtClean="0"/>
              <a:t>meteo</a:t>
            </a:r>
            <a:r>
              <a:rPr lang="en-GB" baseline="0" dirty="0" smtClean="0"/>
              <a:t>, atmospheric parameters, water quality, </a:t>
            </a:r>
            <a:r>
              <a:rPr lang="en-GB" baseline="0" dirty="0" err="1" smtClean="0"/>
              <a:t>geodetical</a:t>
            </a:r>
            <a:r>
              <a:rPr lang="en-GB" baseline="0" dirty="0" smtClean="0"/>
              <a:t>/geodesy, satellite images, etc.   </a:t>
            </a:r>
            <a:r>
              <a:rPr lang="en-GB" dirty="0" smtClean="0"/>
              <a:t> </a:t>
            </a:r>
            <a:endParaRPr lang="el-GR"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12</a:t>
            </a:fld>
            <a:endParaRPr lang="en-US" altLang="en-US"/>
          </a:p>
        </p:txBody>
      </p:sp>
    </p:spTree>
    <p:extLst>
      <p:ext uri="{BB962C8B-B14F-4D97-AF65-F5344CB8AC3E}">
        <p14:creationId xmlns="" xmlns:p14="http://schemas.microsoft.com/office/powerpoint/2010/main" val="260446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the user is entered into the thematic</a:t>
            </a:r>
            <a:r>
              <a:rPr lang="en-GB" baseline="0" dirty="0" smtClean="0"/>
              <a:t> area </a:t>
            </a:r>
            <a:r>
              <a:rPr lang="en-GB" dirty="0" smtClean="0"/>
              <a:t>tab, he will be able to navigate through all the Data Base records, or submit queries by defining the geographic criteria, and/or adding several filters as previously mentioned, and / or using </a:t>
            </a:r>
            <a:r>
              <a:rPr lang="en-GB" baseline="0" dirty="0" smtClean="0"/>
              <a:t>some search about criteria. </a:t>
            </a:r>
            <a:r>
              <a:rPr lang="en-GB" dirty="0" smtClean="0"/>
              <a:t> </a:t>
            </a:r>
            <a:endParaRPr lang="el-GR"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13</a:t>
            </a:fld>
            <a:endParaRPr lang="en-US" altLang="en-US"/>
          </a:p>
        </p:txBody>
      </p:sp>
    </p:spTree>
    <p:extLst>
      <p:ext uri="{BB962C8B-B14F-4D97-AF65-F5344CB8AC3E}">
        <p14:creationId xmlns="" xmlns:p14="http://schemas.microsoft.com/office/powerpoint/2010/main" val="28746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14</a:t>
            </a:fld>
            <a:endParaRPr lang="en-US" altLang="en-US"/>
          </a:p>
        </p:txBody>
      </p:sp>
    </p:spTree>
    <p:extLst>
      <p:ext uri="{BB962C8B-B14F-4D97-AF65-F5344CB8AC3E}">
        <p14:creationId xmlns="" xmlns:p14="http://schemas.microsoft.com/office/powerpoint/2010/main" val="73059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pic>
        <p:nvPicPr>
          <p:cNvPr id="5" name="Picture 2"/>
          <p:cNvPicPr>
            <a:picLocks noChangeAspect="1"/>
          </p:cNvPicPr>
          <p:nvPr userDrawn="1"/>
        </p:nvPicPr>
        <p:blipFill>
          <a:blip r:embed="rId2" cstate="print">
            <a:extLst>
              <a:ext uri="{28A0092B-C50C-407E-A947-70E740481C1C}">
                <a14:useLocalDpi xmlns="" xmlns:a14="http://schemas.microsoft.com/office/drawing/2010/main" val="0"/>
              </a:ext>
            </a:extLst>
          </a:blip>
          <a:srcRect r="815" b="1552"/>
          <a:stretch>
            <a:fillRect/>
          </a:stretch>
        </p:blipFill>
        <p:spPr bwMode="auto">
          <a:xfrm>
            <a:off x="107504" y="1405177"/>
            <a:ext cx="9041970" cy="5480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9213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6" y="1700808"/>
            <a:ext cx="8352928"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25198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 xmlns:p14="http://schemas.microsoft.com/office/powerpoint/2010/main" val="29530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 xmlns:p14="http://schemas.microsoft.com/office/powerpoint/2010/main" val="323597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 xmlns:p14="http://schemas.microsoft.com/office/powerpoint/2010/main" val="2446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6" y="5517232"/>
            <a:ext cx="8352928" cy="426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6"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5" name="Text Placeholder 3"/>
          <p:cNvSpPr>
            <a:spLocks noGrp="1"/>
          </p:cNvSpPr>
          <p:nvPr>
            <p:ph type="body" sz="half" idx="2"/>
          </p:nvPr>
        </p:nvSpPr>
        <p:spPr>
          <a:xfrm>
            <a:off x="395536" y="6093296"/>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 xmlns:p14="http://schemas.microsoft.com/office/powerpoint/2010/main" val="20608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2808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1075"/>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6296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718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1700808"/>
            <a:ext cx="7772400" cy="4752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2" r:id="rId1"/>
    <p:sldLayoutId id="2147483743" r:id="rId2"/>
    <p:sldLayoutId id="2147483745" r:id="rId3"/>
    <p:sldLayoutId id="2147483746" r:id="rId4"/>
    <p:sldLayoutId id="2147483747" r:id="rId5"/>
    <p:sldLayoutId id="2147483751" r:id="rId6"/>
    <p:sldLayoutId id="2147483748" r:id="rId7"/>
    <p:sldLayoutId id="2147483753" r:id="rId8"/>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eocradle.eu/"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geoliss.mre.gov.rs/?lang=en&amp;page=opendata" TargetMode="External"/><Relationship Id="rId3" Type="http://schemas.openxmlformats.org/officeDocument/2006/relationships/hyperlink" Target="http://www.issapp.org/index.php?page=165&amp;lang=2&amp;menu=29" TargetMode="External"/><Relationship Id="rId7" Type="http://schemas.openxmlformats.org/officeDocument/2006/relationships/hyperlink" Target="http://www.planskidokumenti.gov.rs/mapserver2015/cityGis/" TargetMode="External"/><Relationship Id="rId12" Type="http://schemas.openxmlformats.org/officeDocument/2006/relationships/hyperlink" Target="http://mistrals.sedoo.fr/HyMe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213.198.241.143:85/sume/" TargetMode="External"/><Relationship Id="rId11" Type="http://schemas.openxmlformats.org/officeDocument/2006/relationships/hyperlink" Target="http://meta2.isric.org/geonetwork/srv/en/main.home" TargetMode="External"/><Relationship Id="rId5" Type="http://schemas.openxmlformats.org/officeDocument/2006/relationships/hyperlink" Target="http://eida.infp.ro/" TargetMode="External"/><Relationship Id="rId10" Type="http://schemas.openxmlformats.org/officeDocument/2006/relationships/hyperlink" Target="http://www.cgms-maroc.ma/" TargetMode="External"/><Relationship Id="rId4" Type="http://schemas.openxmlformats.org/officeDocument/2006/relationships/hyperlink" Target="http://gps.infp.ro/index.php" TargetMode="External"/><Relationship Id="rId9" Type="http://schemas.openxmlformats.org/officeDocument/2006/relationships/hyperlink" Target="http://www.geosrbija.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eoportal.org/web/guest/geo_home_st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earthobservations.org/gci_gci.shtml" TargetMode="External"/><Relationship Id="rId5" Type="http://schemas.openxmlformats.org/officeDocument/2006/relationships/hyperlink" Target="http://api.eurogeoss-broker.eu/"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roject-open-data.cio.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eodab.net/blan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eocradle.eu/" TargetMode="Externa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eocradle.e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hyperlink" Target="http://www.geocradle.e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moa.gov.cy/moa/gsd/gsd.nsf/dmlDigitalData_en/dmlDigitalData_en?OpenDocument" TargetMode="External"/><Relationship Id="rId3" Type="http://schemas.openxmlformats.org/officeDocument/2006/relationships/hyperlink" Target="http://environment.inoe.ro/base/RADO_Database.php" TargetMode="External"/><Relationship Id="rId7" Type="http://schemas.openxmlformats.org/officeDocument/2006/relationships/hyperlink" Target="https://sentinels.space.noa.gr/overview.php" TargetMode="External"/><Relationship Id="rId12" Type="http://schemas.openxmlformats.org/officeDocument/2006/relationships/hyperlink" Target="http://mistrals.sedoo.fr/HyMe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tarbil.org/" TargetMode="External"/><Relationship Id="rId11" Type="http://schemas.openxmlformats.org/officeDocument/2006/relationships/hyperlink" Target="http://213.198.241.143:85/sume/" TargetMode="External"/><Relationship Id="rId5" Type="http://schemas.openxmlformats.org/officeDocument/2006/relationships/hyperlink" Target="http://www.hydroscope.gr/" TargetMode="External"/><Relationship Id="rId10" Type="http://schemas.openxmlformats.org/officeDocument/2006/relationships/hyperlink" Target="https://gezgin.gov.tr/" TargetMode="External"/><Relationship Id="rId4" Type="http://schemas.openxmlformats.org/officeDocument/2006/relationships/hyperlink" Target="http://ebas.nilu.no/" TargetMode="External"/><Relationship Id="rId9" Type="http://schemas.openxmlformats.org/officeDocument/2006/relationships/hyperlink" Target="http://www.airquality.gov.cy/"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geoportal.rks-gov.net/" TargetMode="External"/><Relationship Id="rId3" Type="http://schemas.openxmlformats.org/officeDocument/2006/relationships/hyperlink" Target="http://geoportal.pgi.gov.pl/portal/page/portal/PIGMainExtranet" TargetMode="External"/><Relationship Id="rId7" Type="http://schemas.openxmlformats.org/officeDocument/2006/relationships/hyperlink" Target="http://geoportal.asig.gov.al/Default.aspx" TargetMode="External"/><Relationship Id="rId12" Type="http://schemas.openxmlformats.org/officeDocument/2006/relationships/hyperlink" Target="http://www.geoportal.gov.si/eng/" TargetMode="External"/><Relationship Id="rId2" Type="http://schemas.openxmlformats.org/officeDocument/2006/relationships/hyperlink" Target="http://www.geoportal.gov.cy/MOI/DLS/geoportal/geoportal.nsf/index_en/index_en?OpenDocument" TargetMode="External"/><Relationship Id="rId1" Type="http://schemas.openxmlformats.org/officeDocument/2006/relationships/slideLayout" Target="../slideLayouts/slideLayout2.xml"/><Relationship Id="rId6" Type="http://schemas.openxmlformats.org/officeDocument/2006/relationships/hyperlink" Target="http://www.geoportal.rgurs.org/" TargetMode="External"/><Relationship Id="rId11" Type="http://schemas.openxmlformats.org/officeDocument/2006/relationships/hyperlink" Target="http://geoportal.nipp.hr/en" TargetMode="External"/><Relationship Id="rId5" Type="http://schemas.openxmlformats.org/officeDocument/2006/relationships/hyperlink" Target="http://www.meteo-tech.co.il/golan_new/golan_en.asp" TargetMode="External"/><Relationship Id="rId10" Type="http://schemas.openxmlformats.org/officeDocument/2006/relationships/hyperlink" Target="http://www.geoportal.co.me/" TargetMode="External"/><Relationship Id="rId4" Type="http://schemas.openxmlformats.org/officeDocument/2006/relationships/hyperlink" Target="http://www.maksoil.ukim.mk/masis/index.html?lang=en&amp;" TargetMode="External"/><Relationship Id="rId9" Type="http://schemas.openxmlformats.org/officeDocument/2006/relationships/hyperlink" Target="http://www.katastar.ba/geoport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611188" y="908050"/>
            <a:ext cx="8532812" cy="5545138"/>
          </a:xfrm>
        </p:spPr>
        <p:txBody>
          <a:bodyPr>
            <a:normAutofit fontScale="90000"/>
          </a:bodyPr>
          <a:lstStyle/>
          <a:p>
            <a:r>
              <a:rPr lang="en-GB" sz="3100" dirty="0" smtClean="0">
                <a:solidFill>
                  <a:srgbClr val="3595B7"/>
                </a:solidFill>
              </a:rPr>
              <a:t>Fostering regional cooperation and roadmap for GEO and Copernicus implementation in N. Africa, Middle East, and the Balkans</a:t>
            </a:r>
            <a:r>
              <a:rPr lang="en-US" altLang="en-US" sz="4800" dirty="0" smtClean="0">
                <a:latin typeface="Arial Narrow"/>
                <a:cs typeface="Arial Narrow"/>
              </a:rPr>
              <a:t/>
            </a:r>
            <a:br>
              <a:rPr lang="en-US" altLang="en-US" sz="4800" dirty="0" smtClean="0">
                <a:latin typeface="Arial Narrow"/>
                <a:cs typeface="Arial Narrow"/>
              </a:rPr>
            </a:br>
            <a:r>
              <a:rPr lang="en-US" altLang="en-US" sz="1100" dirty="0" smtClean="0">
                <a:latin typeface="Arial Narrow"/>
                <a:cs typeface="Arial Narrow"/>
              </a:rPr>
              <a:t/>
            </a:r>
            <a:br>
              <a:rPr lang="en-US" altLang="en-US" sz="1100" dirty="0" smtClean="0">
                <a:latin typeface="Arial Narrow"/>
                <a:cs typeface="Arial Narrow"/>
              </a:rPr>
            </a:br>
            <a:r>
              <a:rPr lang="en-US" altLang="en-US" sz="3100" dirty="0" smtClean="0">
                <a:solidFill>
                  <a:srgbClr val="008C7D"/>
                </a:solidFill>
              </a:rPr>
              <a:t>The </a:t>
            </a:r>
            <a:r>
              <a:rPr lang="en-US" sz="3100" dirty="0" smtClean="0">
                <a:solidFill>
                  <a:srgbClr val="008C7D"/>
                </a:solidFill>
              </a:rPr>
              <a:t>Regional Data Hub</a:t>
            </a:r>
            <a:r>
              <a:rPr lang="en-US" altLang="en-US" sz="3200" dirty="0" smtClean="0">
                <a:solidFill>
                  <a:srgbClr val="3595B7"/>
                </a:solidFill>
                <a:latin typeface="Arial Narrow"/>
                <a:cs typeface="Arial Narrow"/>
              </a:rPr>
              <a:t/>
            </a:r>
            <a:br>
              <a:rPr lang="en-US" altLang="en-US" sz="3200" dirty="0" smtClean="0">
                <a:solidFill>
                  <a:srgbClr val="3595B7"/>
                </a:solidFill>
                <a:latin typeface="Arial Narrow"/>
                <a:cs typeface="Arial Narrow"/>
              </a:rPr>
            </a:br>
            <a:r>
              <a:rPr lang="en-US" altLang="en-US" sz="3200" dirty="0" smtClean="0">
                <a:solidFill>
                  <a:srgbClr val="3595B7"/>
                </a:solidFill>
                <a:latin typeface="Arial Narrow"/>
                <a:cs typeface="Arial Narrow"/>
              </a:rPr>
              <a:t/>
            </a:r>
            <a:br>
              <a:rPr lang="en-US" altLang="en-US" sz="3200" dirty="0" smtClean="0">
                <a:solidFill>
                  <a:srgbClr val="3595B7"/>
                </a:solidFill>
                <a:latin typeface="Arial Narrow"/>
                <a:cs typeface="Arial Narrow"/>
              </a:rPr>
            </a:br>
            <a:r>
              <a:rPr lang="en-GB" sz="2200" dirty="0" smtClean="0">
                <a:solidFill>
                  <a:schemeClr val="tx1"/>
                </a:solidFill>
              </a:rPr>
              <a:t>Haris KONTOES, Research Director, </a:t>
            </a:r>
            <a:br>
              <a:rPr lang="en-GB" sz="2200" dirty="0" smtClean="0">
                <a:solidFill>
                  <a:schemeClr val="tx1"/>
                </a:solidFill>
              </a:rPr>
            </a:br>
            <a:r>
              <a:rPr lang="en-GB" sz="2200" dirty="0" smtClean="0">
                <a:solidFill>
                  <a:schemeClr val="tx1"/>
                </a:solidFill>
              </a:rPr>
              <a:t>National Observatory of Athens,</a:t>
            </a:r>
            <a:br>
              <a:rPr lang="en-GB" sz="2200" dirty="0" smtClean="0">
                <a:solidFill>
                  <a:schemeClr val="tx1"/>
                </a:solidFill>
              </a:rPr>
            </a:br>
            <a:r>
              <a:rPr lang="en-US" sz="2200" dirty="0" smtClean="0">
                <a:solidFill>
                  <a:schemeClr val="tx1"/>
                </a:solidFill>
              </a:rPr>
              <a:t>Project Coordinator</a:t>
            </a:r>
            <a:r>
              <a:rPr lang="en-GB" sz="2200" dirty="0" smtClean="0"/>
              <a:t/>
            </a:r>
            <a:br>
              <a:rPr lang="en-GB" sz="2200" dirty="0" smtClean="0"/>
            </a:br>
            <a:r>
              <a:rPr lang="en-GB" sz="2200" dirty="0" smtClean="0"/>
              <a:t/>
            </a:r>
            <a:br>
              <a:rPr lang="en-GB" sz="2200" dirty="0" smtClean="0"/>
            </a:br>
            <a:r>
              <a:rPr lang="en-GB" sz="2200" dirty="0" smtClean="0"/>
              <a:t/>
            </a:r>
            <a:br>
              <a:rPr lang="en-GB" sz="2200" dirty="0" smtClean="0"/>
            </a:br>
            <a:r>
              <a:rPr lang="en-GB" sz="2200" dirty="0" smtClean="0"/>
              <a:t/>
            </a:r>
            <a:br>
              <a:rPr lang="en-GB" sz="2200" dirty="0" smtClean="0"/>
            </a:br>
            <a:r>
              <a:rPr lang="en-GB" sz="2200" dirty="0" smtClean="0"/>
              <a:t/>
            </a:r>
            <a:br>
              <a:rPr lang="en-GB" sz="2200" dirty="0" smtClean="0"/>
            </a:br>
            <a:r>
              <a:rPr lang="en-US" altLang="en-US" sz="2400" dirty="0" smtClean="0">
                <a:latin typeface="Arial Narrow"/>
                <a:cs typeface="Arial Narrow"/>
              </a:rPr>
              <a:t/>
            </a:r>
            <a:br>
              <a:rPr lang="en-US" altLang="en-US" sz="2400" dirty="0" smtClean="0">
                <a:latin typeface="Arial Narrow"/>
                <a:cs typeface="Arial Narrow"/>
              </a:rPr>
            </a:br>
            <a:r>
              <a:rPr lang="en-US" altLang="en-US" sz="2400" dirty="0" smtClean="0">
                <a:latin typeface="Arial Narrow"/>
                <a:cs typeface="Arial Narrow"/>
              </a:rPr>
              <a:t/>
            </a:r>
            <a:br>
              <a:rPr lang="en-US" altLang="en-US" sz="2400" dirty="0" smtClean="0">
                <a:latin typeface="Arial Narrow"/>
                <a:cs typeface="Arial Narrow"/>
              </a:rPr>
            </a:br>
            <a:r>
              <a:rPr lang="en-US" altLang="en-US" sz="2400" dirty="0" smtClean="0">
                <a:latin typeface="Arial Narrow"/>
                <a:cs typeface="Arial Narrow"/>
              </a:rPr>
              <a:t/>
            </a:r>
            <a:br>
              <a:rPr lang="en-US" altLang="en-US" sz="2400" dirty="0" smtClean="0">
                <a:latin typeface="Arial Narrow"/>
                <a:cs typeface="Arial Narrow"/>
              </a:rPr>
            </a:br>
            <a:r>
              <a:rPr lang="en-US" sz="1600" dirty="0" smtClean="0">
                <a:solidFill>
                  <a:schemeClr val="tx1"/>
                </a:solidFill>
              </a:rPr>
              <a:t>GEO-XIII Plenary, 7-10 November 2016, St. Petersburg, Russian Federation</a:t>
            </a:r>
            <a:endParaRPr lang="en-US" altLang="en-US" sz="1600" b="0" dirty="0" smtClean="0"/>
          </a:p>
        </p:txBody>
      </p:sp>
      <p:sp>
        <p:nvSpPr>
          <p:cNvPr id="3" name="6 - TextBox"/>
          <p:cNvSpPr txBox="1"/>
          <p:nvPr/>
        </p:nvSpPr>
        <p:spPr bwMode="auto">
          <a:xfrm>
            <a:off x="5508104" y="2276872"/>
            <a:ext cx="3384376" cy="3754874"/>
          </a:xfrm>
          <a:prstGeom prst="rect">
            <a:avLst/>
          </a:prstGeom>
          <a:solidFill>
            <a:schemeClr val="accent1"/>
          </a:solidFill>
          <a:ln cmpd="dbl">
            <a:solidFill>
              <a:schemeClr val="tx1"/>
            </a:solidFill>
          </a:ln>
          <a:scene3d>
            <a:camera prst="orthographicFront"/>
            <a:lightRig rig="threePt" dir="t"/>
          </a:scene3d>
          <a:sp3d>
            <a:bevelT/>
          </a:sp3d>
        </p:spPr>
        <p:txBody>
          <a:bodyPr wrap="square">
            <a:spAutoFit/>
          </a:bodyPr>
          <a:lstStyle/>
          <a:p>
            <a:r>
              <a:rPr lang="en-US" sz="1400" b="1" i="1" dirty="0" smtClean="0">
                <a:solidFill>
                  <a:srgbClr val="008C7D"/>
                </a:solidFill>
                <a:latin typeface="+mj-lt"/>
              </a:rPr>
              <a:t>Funded under</a:t>
            </a:r>
            <a:r>
              <a:rPr lang="en-US" sz="1400" b="1" dirty="0" smtClean="0">
                <a:solidFill>
                  <a:srgbClr val="008C7D"/>
                </a:solidFill>
              </a:rPr>
              <a:t> </a:t>
            </a:r>
            <a:r>
              <a:rPr lang="en-US" sz="1400" b="1" i="1" dirty="0" smtClean="0">
                <a:solidFill>
                  <a:srgbClr val="008C7D"/>
                </a:solidFill>
                <a:latin typeface="+mj-lt"/>
              </a:rPr>
              <a:t>H2020 - Climate action, environment, resource efficiency and raw materials </a:t>
            </a:r>
          </a:p>
          <a:p>
            <a:r>
              <a:rPr lang="en-US" sz="1400" b="1" i="1" dirty="0" smtClean="0">
                <a:solidFill>
                  <a:srgbClr val="008C7D"/>
                </a:solidFill>
                <a:latin typeface="+mj-lt"/>
              </a:rPr>
              <a:t>ACTIVITY:  Developing Comprehensive and Sustained Global Environmental Observation and Information Systems</a:t>
            </a:r>
          </a:p>
          <a:p>
            <a:r>
              <a:rPr lang="en-US" sz="1400" b="1" i="1" dirty="0" smtClean="0">
                <a:solidFill>
                  <a:srgbClr val="008C7D"/>
                </a:solidFill>
                <a:latin typeface="+mj-lt"/>
              </a:rPr>
              <a:t>CALL IDENTIFIER:  H2020 SC5-18b-2015 Integrating North African, Middle East and Balkan Earth Observation capacities in GEOSS  </a:t>
            </a:r>
          </a:p>
          <a:p>
            <a:r>
              <a:rPr lang="en-US" sz="1400" b="1" i="1" dirty="0" smtClean="0">
                <a:solidFill>
                  <a:srgbClr val="008C7D"/>
                </a:solidFill>
                <a:latin typeface="+mj-lt"/>
              </a:rPr>
              <a:t>Project GA number: 690133 </a:t>
            </a:r>
          </a:p>
          <a:p>
            <a:r>
              <a:rPr lang="en-US" sz="1400" b="1" i="1" dirty="0" smtClean="0">
                <a:solidFill>
                  <a:srgbClr val="008C7D"/>
                </a:solidFill>
                <a:latin typeface="+mj-lt"/>
              </a:rPr>
              <a:t>Total Budget: 2,910,800.00  €</a:t>
            </a:r>
            <a:r>
              <a:rPr lang="en-US" sz="1400" b="1" dirty="0" smtClean="0">
                <a:solidFill>
                  <a:srgbClr val="008C7D"/>
                </a:solidFill>
              </a:rPr>
              <a:t> </a:t>
            </a:r>
          </a:p>
          <a:p>
            <a:endParaRPr lang="en-US" sz="1400" b="1" dirty="0" smtClean="0">
              <a:solidFill>
                <a:srgbClr val="008C7D"/>
              </a:solidFill>
            </a:endParaRPr>
          </a:p>
          <a:p>
            <a:endParaRPr lang="en-US" sz="1400" b="1" dirty="0" smtClean="0">
              <a:solidFill>
                <a:srgbClr val="008C7D"/>
              </a:solidFill>
            </a:endParaRPr>
          </a:p>
          <a:p>
            <a:endParaRPr lang="en-US" sz="1400" b="1" dirty="0" smtClean="0">
              <a:solidFill>
                <a:srgbClr val="008C7D"/>
              </a:solidFill>
            </a:endParaRPr>
          </a:p>
          <a:p>
            <a:endParaRPr lang="en-US" sz="1400" b="1" dirty="0">
              <a:solidFill>
                <a:srgbClr val="008C7D"/>
              </a:solidFill>
            </a:endParaRPr>
          </a:p>
        </p:txBody>
      </p:sp>
      <p:pic>
        <p:nvPicPr>
          <p:cNvPr id="6" name="Picture 2" descr="C:\Users\angie\Desktop\Untitled.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672" y="4101327"/>
            <a:ext cx="1152128" cy="112787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screen">
            <a:extLst>
              <a:ext uri="{28A0092B-C50C-407E-A947-70E740481C1C}">
                <a14:useLocalDpi xmlns="" xmlns:a14="http://schemas.microsoft.com/office/drawing/2010/main" val="0"/>
              </a:ext>
            </a:extLst>
          </a:blip>
          <a:srcRect r="87500"/>
          <a:stretch>
            <a:fillRect/>
          </a:stretch>
        </p:blipFill>
        <p:spPr bwMode="auto">
          <a:xfrm>
            <a:off x="6516216" y="5157192"/>
            <a:ext cx="1300752" cy="7920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11" descr="V:\15 GEO\GEPW8_Athens and Greek Event\Presentations\NOA.jpg"/>
          <p:cNvPicPr>
            <a:picLocks noChangeAspect="1" noChangeArrowheads="1"/>
          </p:cNvPicPr>
          <p:nvPr/>
        </p:nvPicPr>
        <p:blipFill>
          <a:blip r:embed="rId5" cstate="print">
            <a:lum contrast="5000"/>
          </a:blip>
          <a:srcRect/>
          <a:stretch>
            <a:fillRect/>
          </a:stretch>
        </p:blipFill>
        <p:spPr bwMode="auto">
          <a:xfrm>
            <a:off x="1331640" y="5373216"/>
            <a:ext cx="760108" cy="737752"/>
          </a:xfrm>
          <a:prstGeom prst="rect">
            <a:avLst/>
          </a:prstGeom>
          <a:noFill/>
          <a:ln w="9525">
            <a:noFill/>
            <a:miter lim="800000"/>
            <a:headEnd/>
            <a:tailEnd/>
          </a:ln>
        </p:spPr>
      </p:pic>
      <p:pic>
        <p:nvPicPr>
          <p:cNvPr id="9" name="Picture 4" descr="IAASARSLogo"/>
          <p:cNvPicPr>
            <a:picLocks noChangeAspect="1" noChangeArrowheads="1"/>
          </p:cNvPicPr>
          <p:nvPr/>
        </p:nvPicPr>
        <p:blipFill>
          <a:blip r:embed="rId6" cstate="screen"/>
          <a:srcRect/>
          <a:stretch>
            <a:fillRect/>
          </a:stretch>
        </p:blipFill>
        <p:spPr bwMode="auto">
          <a:xfrm>
            <a:off x="2051720" y="5373216"/>
            <a:ext cx="942903" cy="7739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26232"/>
            <a:ext cx="9144000" cy="718592"/>
          </a:xfrm>
        </p:spPr>
        <p:txBody>
          <a:bodyPr/>
          <a:lstStyle/>
          <a:p>
            <a:r>
              <a:rPr lang="en-US" sz="2400" dirty="0" smtClean="0">
                <a:solidFill>
                  <a:schemeClr val="accent1">
                    <a:lumMod val="50000"/>
                  </a:schemeClr>
                </a:solidFill>
              </a:rPr>
              <a:t>Portals/links returned from inventorying and desk research</a:t>
            </a:r>
            <a:endParaRPr lang="en-US" sz="2400" dirty="0">
              <a:solidFill>
                <a:schemeClr val="accent1">
                  <a:lumMod val="50000"/>
                </a:schemeClr>
              </a:solidFill>
            </a:endParaRPr>
          </a:p>
        </p:txBody>
      </p:sp>
      <p:graphicFrame>
        <p:nvGraphicFramePr>
          <p:cNvPr id="5" name="Πίνακας 8"/>
          <p:cNvGraphicFramePr>
            <a:graphicFrameLocks noGrp="1"/>
          </p:cNvGraphicFramePr>
          <p:nvPr>
            <p:extLst>
              <p:ext uri="{D42A27DB-BD31-4B8C-83A1-F6EECF244321}">
                <p14:modId xmlns="" xmlns:p14="http://schemas.microsoft.com/office/powerpoint/2010/main" val="477568960"/>
              </p:ext>
            </p:extLst>
          </p:nvPr>
        </p:nvGraphicFramePr>
        <p:xfrm>
          <a:off x="17320" y="2100619"/>
          <a:ext cx="9126680" cy="3779520"/>
        </p:xfrm>
        <a:graphic>
          <a:graphicData uri="http://schemas.openxmlformats.org/drawingml/2006/table">
            <a:tbl>
              <a:tblPr firstRow="1" bandRow="1">
                <a:tableStyleId>{72833802-FEF1-4C79-8D5D-14CF1EAF98D9}</a:tableStyleId>
              </a:tblPr>
              <a:tblGrid>
                <a:gridCol w="450224"/>
                <a:gridCol w="1008112"/>
                <a:gridCol w="1496144"/>
                <a:gridCol w="1752600"/>
                <a:gridCol w="1071736"/>
                <a:gridCol w="1603925"/>
                <a:gridCol w="1743939"/>
              </a:tblGrid>
              <a:tr h="200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a/a</a:t>
                      </a:r>
                      <a:endParaRPr lang="el-GR" sz="1200" b="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Country</a:t>
                      </a:r>
                      <a:endParaRPr lang="el-GR" sz="1200" b="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Portals/Sites</a:t>
                      </a:r>
                      <a:endParaRPr lang="el-GR" sz="1200" b="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Data Policy</a:t>
                      </a:r>
                      <a:endParaRPr lang="en-GB" sz="1200" b="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Data Type</a:t>
                      </a:r>
                      <a:endParaRPr lang="en-US" sz="1200" b="1" kern="1200" dirty="0" smtClean="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Thematic Area</a:t>
                      </a:r>
                      <a:endParaRPr lang="en-US" sz="1200" b="1" kern="1200" dirty="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Information</a:t>
                      </a:r>
                      <a:endParaRPr lang="en-US" sz="1200" b="1" kern="1200" dirty="0">
                        <a:solidFill>
                          <a:schemeClr val="lt1"/>
                        </a:solidFill>
                        <a:latin typeface="+mn-lt"/>
                        <a:ea typeface="+mn-ea"/>
                        <a:cs typeface="+mn-cs"/>
                      </a:endParaRPr>
                    </a:p>
                  </a:txBody>
                  <a:tcPr/>
                </a:tc>
              </a:tr>
              <a:tr h="440554">
                <a:tc>
                  <a:txBody>
                    <a:bodyPr/>
                    <a:lstStyle/>
                    <a:p>
                      <a:r>
                        <a:rPr lang="en-GB" sz="1000" dirty="0" smtClean="0"/>
                        <a:t>12.</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ROMANIA</a:t>
                      </a:r>
                      <a:endParaRPr lang="en-GB" sz="1000" b="1" dirty="0" smtClean="0">
                        <a:hlinkClick r:id="rId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4"/>
                        </a:rPr>
                        <a:t>a. ACASA by NIEP</a:t>
                      </a:r>
                      <a:endParaRPr lang="el-GR"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b. EIDA data &amp; services provided by N</a:t>
                      </a:r>
                      <a:r>
                        <a:rPr lang="en-GB" sz="1000" dirty="0" err="1" smtClean="0">
                          <a:hlinkClick r:id="rId5"/>
                        </a:rPr>
                        <a:t>ational</a:t>
                      </a:r>
                      <a:r>
                        <a:rPr lang="en-GB" sz="1000" dirty="0" smtClean="0">
                          <a:hlinkClick r:id="rId5"/>
                        </a:rPr>
                        <a:t> Institute</a:t>
                      </a:r>
                      <a:r>
                        <a:rPr lang="en-GB" sz="1000" baseline="0" dirty="0" smtClean="0">
                          <a:hlinkClick r:id="rId5"/>
                        </a:rPr>
                        <a:t> of </a:t>
                      </a:r>
                      <a:r>
                        <a:rPr lang="en-GB" sz="1000" dirty="0" smtClean="0">
                          <a:hlinkClick r:id="rId5"/>
                        </a:rPr>
                        <a:t>Earth Physics</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In Romanian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In</a:t>
                      </a:r>
                      <a:r>
                        <a:rPr lang="en-GB" sz="1000" baseline="0" dirty="0" smtClean="0"/>
                        <a:t> Romanian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endParaRPr lang="el-GR" sz="1000" dirty="0" smtClean="0"/>
                    </a:p>
                  </a:txBody>
                  <a:tcPr/>
                </a:tc>
                <a:tc>
                  <a:txBody>
                    <a:bodyPr/>
                    <a:lstStyle/>
                    <a:p>
                      <a:r>
                        <a:rPr lang="en-GB" sz="1000" dirty="0" smtClean="0"/>
                        <a:t>Climate, Food </a:t>
                      </a:r>
                      <a:endParaRPr lang="el-GR" sz="1000" dirty="0"/>
                    </a:p>
                  </a:txBody>
                  <a:tcPr/>
                </a:tc>
                <a:tc>
                  <a:txBody>
                    <a:bodyPr/>
                    <a:lstStyle/>
                    <a:p>
                      <a:r>
                        <a:rPr lang="en-GB" sz="1000" dirty="0" smtClean="0"/>
                        <a:t>Geospatial data</a:t>
                      </a:r>
                      <a:endParaRPr lang="el-GR" sz="1000" dirty="0"/>
                    </a:p>
                  </a:txBody>
                  <a:tcPr/>
                </a:tc>
              </a:tr>
              <a:tr h="680857">
                <a:tc>
                  <a:txBody>
                    <a:bodyPr/>
                    <a:lstStyle/>
                    <a:p>
                      <a:r>
                        <a:rPr lang="en-GB" sz="1000" dirty="0" smtClean="0"/>
                        <a:t>13.</a:t>
                      </a:r>
                      <a:endParaRPr lang="el-GR" sz="1000" dirty="0" smtClean="0"/>
                    </a:p>
                  </a:txBody>
                  <a:tcPr/>
                </a:tc>
                <a:tc>
                  <a:txBody>
                    <a:bodyPr/>
                    <a:lstStyle/>
                    <a:p>
                      <a:r>
                        <a:rPr lang="en-GB" sz="1000" u="none" baseline="0" dirty="0" smtClean="0"/>
                        <a:t>SERBIA</a:t>
                      </a:r>
                      <a:endParaRPr lang="en-GB" sz="1000" b="1" u="none" baseline="0" dirty="0" smtClean="0">
                        <a:hlinkClick r:id="rId6"/>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hlinkClick r:id="rId6"/>
                        </a:rPr>
                        <a:t>a. GIS - JP "</a:t>
                      </a:r>
                      <a:r>
                        <a:rPr lang="en-US" sz="1000" dirty="0" err="1" smtClean="0">
                          <a:effectLst/>
                          <a:hlinkClick r:id="rId6"/>
                        </a:rPr>
                        <a:t>Vojvodinašume</a:t>
                      </a:r>
                      <a:r>
                        <a:rPr lang="en-US" sz="1000" dirty="0" smtClean="0">
                          <a:effectLst/>
                          <a:hlinkClick r:id="rId6"/>
                        </a:rPr>
                        <a:t>“ </a:t>
                      </a:r>
                      <a:r>
                        <a:rPr lang="en-GB" sz="1000" dirty="0" smtClean="0">
                          <a:hlinkClick r:id="rId6"/>
                        </a:rPr>
                        <a:t>Company</a:t>
                      </a:r>
                      <a:endParaRPr lang="en-GB"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7"/>
                        </a:rPr>
                        <a:t>b. Geodetic Authority </a:t>
                      </a:r>
                      <a:endParaRPr lang="el-GR"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noProof="0" dirty="0" smtClean="0">
                          <a:ln>
                            <a:noFill/>
                          </a:ln>
                          <a:effectLst/>
                          <a:uLnTx/>
                          <a:uFillTx/>
                          <a:hlinkClick r:id="rId8"/>
                        </a:rPr>
                        <a:t>c. Geological Information System  (Ministry) </a:t>
                      </a:r>
                      <a:endParaRPr kumimoji="0" lang="en-GB" sz="1000" u="none" strike="noStrike" kern="1200" cap="none" spc="0" normalizeH="0" baseline="0" noProof="0" dirty="0" smtClean="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9"/>
                        </a:rPr>
                        <a:t>d. </a:t>
                      </a:r>
                      <a:r>
                        <a:rPr lang="en-GB" sz="1000" dirty="0" err="1" smtClean="0">
                          <a:hlinkClick r:id="rId9"/>
                        </a:rPr>
                        <a:t>GEOportal</a:t>
                      </a:r>
                      <a:r>
                        <a:rPr lang="en-GB" sz="1000" baseline="0" dirty="0" smtClean="0">
                          <a:hlinkClick r:id="rId9"/>
                        </a:rPr>
                        <a:t> </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View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View only</a:t>
                      </a:r>
                      <a:endParaRPr lang="el-GR"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In </a:t>
                      </a:r>
                      <a:r>
                        <a:rPr lang="en-GB" sz="1000" dirty="0" err="1" smtClean="0"/>
                        <a:t>Sebian</a:t>
                      </a:r>
                      <a:r>
                        <a:rPr lang="en-GB" sz="1000" dirty="0" smtClean="0"/>
                        <a:t>, Free and open </a:t>
                      </a:r>
                      <a:endParaRPr lang="el-GR"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In Serbian,</a:t>
                      </a:r>
                      <a:r>
                        <a:rPr lang="en-GB" sz="1000" baseline="0" dirty="0" smtClean="0"/>
                        <a:t> </a:t>
                      </a:r>
                      <a:r>
                        <a:rPr lang="en-GB" sz="1000" dirty="0" smtClean="0"/>
                        <a:t>View only maps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and </a:t>
                      </a:r>
                      <a:r>
                        <a:rPr lang="en-GB" sz="1000" baseline="0" dirty="0" smtClean="0"/>
                        <a:t>metadata for download in pdf files</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maps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maps</a:t>
                      </a:r>
                      <a:endParaRPr lang="el-GR"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xml, </a:t>
                      </a:r>
                      <a:r>
                        <a:rPr lang="en-GB" sz="1000" dirty="0" err="1" smtClean="0"/>
                        <a:t>json</a:t>
                      </a:r>
                      <a:endParaRPr lang="el-GR" sz="1000" dirty="0" smtClean="0"/>
                    </a:p>
                  </a:txBody>
                  <a:tcPr/>
                </a:tc>
                <a:tc>
                  <a:txBody>
                    <a:bodyPr/>
                    <a:lstStyle/>
                    <a:p>
                      <a:r>
                        <a:rPr lang="en-GB" sz="1000" dirty="0" smtClean="0"/>
                        <a:t>Climate, Food, Raw materials,</a:t>
                      </a:r>
                      <a:r>
                        <a:rPr lang="en-GB" sz="1000" baseline="0" dirty="0" smtClean="0"/>
                        <a:t> Energy</a:t>
                      </a:r>
                      <a:endParaRPr lang="el-G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Geospatial data, </a:t>
                      </a:r>
                      <a:r>
                        <a:rPr lang="en-GB" sz="1000" baseline="0" dirty="0" err="1" smtClean="0"/>
                        <a:t>Orthoimagery</a:t>
                      </a:r>
                      <a:r>
                        <a:rPr lang="en-GB" sz="1000" dirty="0" smtClean="0"/>
                        <a:t>, Climatological data, Hydrological</a:t>
                      </a:r>
                      <a:r>
                        <a:rPr lang="en-GB" sz="1000" baseline="0" dirty="0" smtClean="0"/>
                        <a:t> data</a:t>
                      </a:r>
                      <a:r>
                        <a:rPr lang="en-GB" sz="1000" dirty="0" smtClean="0"/>
                        <a:t>, </a:t>
                      </a:r>
                      <a:r>
                        <a:rPr lang="en-GB" sz="1000" dirty="0" err="1" smtClean="0"/>
                        <a:t>etc</a:t>
                      </a:r>
                      <a:endParaRPr lang="el-GR" sz="1000" dirty="0"/>
                    </a:p>
                  </a:txBody>
                  <a:tcPr/>
                </a:tc>
              </a:tr>
              <a:tr h="320403">
                <a:tc>
                  <a:txBody>
                    <a:bodyPr/>
                    <a:lstStyle/>
                    <a:p>
                      <a:r>
                        <a:rPr lang="en-GB" sz="1000" dirty="0" smtClean="0"/>
                        <a:t>14.</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MOROCCO</a:t>
                      </a:r>
                      <a:endParaRPr lang="en-GB" sz="1000" b="1" dirty="0" smtClean="0">
                        <a:hlinkClick r:id="rId1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10"/>
                        </a:rPr>
                        <a:t>CGMS</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In French.</a:t>
                      </a:r>
                      <a:r>
                        <a:rPr lang="en-GB" sz="1000" baseline="0" dirty="0" smtClean="0"/>
                        <a:t> </a:t>
                      </a:r>
                      <a:r>
                        <a:rPr lang="en-GB" sz="1000" dirty="0" smtClean="0"/>
                        <a:t>Authentication needed</a:t>
                      </a:r>
                      <a:r>
                        <a:rPr lang="en-GB" sz="1000" baseline="0" dirty="0" smtClean="0"/>
                        <a:t> to access maps</a:t>
                      </a:r>
                      <a:endParaRPr lang="el-GR" sz="1000" dirty="0" smtClean="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Climate, Food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Geospatial data</a:t>
                      </a:r>
                    </a:p>
                  </a:txBody>
                  <a:tcPr/>
                </a:tc>
              </a:tr>
              <a:tr h="243840">
                <a:tc>
                  <a:txBody>
                    <a:bodyPr/>
                    <a:lstStyle/>
                    <a:p>
                      <a:r>
                        <a:rPr lang="en-GB" sz="1000" dirty="0" smtClean="0"/>
                        <a:t>15.</a:t>
                      </a:r>
                      <a:endParaRPr lang="el-GR" sz="1000" dirty="0" smtClean="0"/>
                    </a:p>
                  </a:txBody>
                  <a:tcPr/>
                </a:tc>
                <a:tc>
                  <a:txBody>
                    <a:bodyPr/>
                    <a:lstStyle/>
                    <a:p>
                      <a:r>
                        <a:rPr lang="en-GB" sz="1000" kern="1200" dirty="0" smtClean="0"/>
                        <a:t>North</a:t>
                      </a:r>
                      <a:r>
                        <a:rPr lang="en-GB" sz="1000" kern="1200" baseline="0" dirty="0" smtClean="0"/>
                        <a:t> Africa Countries</a:t>
                      </a:r>
                      <a:endParaRPr lang="el-GR" sz="1000" kern="1200" dirty="0">
                        <a:solidFill>
                          <a:schemeClr val="dk1"/>
                        </a:solidFill>
                        <a:latin typeface="+mn-lt"/>
                        <a:ea typeface="+mn-ea"/>
                        <a:cs typeface="+mn-cs"/>
                      </a:endParaRPr>
                    </a:p>
                  </a:txBody>
                  <a:tcPr/>
                </a:tc>
                <a:tc>
                  <a:txBody>
                    <a:bodyPr/>
                    <a:lstStyle/>
                    <a:p>
                      <a:r>
                        <a:rPr lang="en-GB" sz="1000" kern="1200" dirty="0" smtClean="0">
                          <a:hlinkClick r:id="rId11"/>
                        </a:rPr>
                        <a:t>ISRIC - World Soil Information</a:t>
                      </a:r>
                      <a:endParaRPr lang="el-GR"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rPr>
                        <a:t>Minimum</a:t>
                      </a:r>
                      <a:r>
                        <a:rPr lang="en-US" sz="1000" baseline="0" dirty="0" smtClean="0">
                          <a:effectLst/>
                        </a:rPr>
                        <a:t> charge</a:t>
                      </a:r>
                      <a:r>
                        <a:rPr lang="en-US" sz="1000" dirty="0" smtClean="0">
                          <a:effectLst/>
                        </a:rPr>
                        <a:t> - COFUR principles</a:t>
                      </a:r>
                      <a:endParaRPr lang="el-GR" sz="1000" kern="120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err="1" smtClean="0"/>
                        <a:t>wms</a:t>
                      </a:r>
                      <a:endParaRPr lang="el-GR" sz="1000" kern="120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Climate, Food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t>Soil, Geological data</a:t>
                      </a:r>
                      <a:endParaRPr lang="el-GR" sz="1000" kern="1200" dirty="0" smtClean="0">
                        <a:solidFill>
                          <a:schemeClr val="dk1"/>
                        </a:solidFill>
                        <a:latin typeface="+mn-lt"/>
                        <a:ea typeface="+mn-ea"/>
                        <a:cs typeface="+mn-cs"/>
                      </a:endParaRPr>
                    </a:p>
                  </a:txBody>
                  <a:tcPr/>
                </a:tc>
              </a:tr>
              <a:tr h="320403">
                <a:tc>
                  <a:txBody>
                    <a:bodyPr/>
                    <a:lstStyle/>
                    <a:p>
                      <a:r>
                        <a:rPr lang="en-GB" sz="1000" dirty="0" smtClean="0"/>
                        <a:t>16.</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Mediterranean</a:t>
                      </a:r>
                      <a:r>
                        <a:rPr lang="en-GB" sz="1000" baseline="0" dirty="0" smtClean="0"/>
                        <a:t> Countries</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12"/>
                        </a:rPr>
                        <a:t>Mediterranean Db-HyMeX Db</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Authentication Required</a:t>
                      </a:r>
                      <a:endParaRPr lang="el-GR" sz="1000" dirty="0" smtClean="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Climate, Food, Raw materials</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Atmospheric data, Geological</a:t>
                      </a:r>
                      <a:r>
                        <a:rPr lang="en-GB" sz="1000" baseline="0" dirty="0" smtClean="0"/>
                        <a:t> data, Geospatial data, Hydrological data etc.</a:t>
                      </a:r>
                      <a:endParaRPr lang="el-GR" sz="1000" dirty="0" smtClean="0"/>
                    </a:p>
                  </a:txBody>
                  <a:tcPr/>
                </a:tc>
              </a:tr>
            </a:tbl>
          </a:graphicData>
        </a:graphic>
      </p:graphicFrame>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95536" y="966663"/>
            <a:ext cx="8352928" cy="461665"/>
          </a:xfrm>
          <a:prstGeom prst="rect">
            <a:avLst/>
          </a:prstGeom>
          <a:noFill/>
        </p:spPr>
        <p:txBody>
          <a:bodyPr wrap="square" rtlCol="0">
            <a:spAutoFit/>
          </a:bodyPr>
          <a:lstStyle/>
          <a:p>
            <a:r>
              <a:rPr lang="en-US" sz="2400" b="1" dirty="0" smtClean="0">
                <a:solidFill>
                  <a:schemeClr val="accent1">
                    <a:lumMod val="50000"/>
                  </a:schemeClr>
                </a:solidFill>
              </a:rPr>
              <a:t>First Mockups of the Regional Data Hub</a:t>
            </a:r>
            <a:endParaRPr lang="en-US" sz="2400" b="1" dirty="0">
              <a:solidFill>
                <a:schemeClr val="accent1">
                  <a:lumMod val="50000"/>
                </a:schemeClr>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35496" y="1412776"/>
            <a:ext cx="9371619" cy="5256584"/>
          </a:xfrm>
        </p:spPr>
      </p:pic>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95536" y="966663"/>
            <a:ext cx="8352928" cy="461665"/>
          </a:xfrm>
          <a:prstGeom prst="rect">
            <a:avLst/>
          </a:prstGeom>
          <a:noFill/>
        </p:spPr>
        <p:txBody>
          <a:bodyPr wrap="square" rtlCol="0">
            <a:spAutoFit/>
          </a:bodyPr>
          <a:lstStyle/>
          <a:p>
            <a:r>
              <a:rPr lang="en-US" sz="2400" b="1" dirty="0" smtClean="0">
                <a:solidFill>
                  <a:schemeClr val="accent1">
                    <a:lumMod val="50000"/>
                  </a:schemeClr>
                </a:solidFill>
              </a:rPr>
              <a:t>First Mockups of the Regional Data </a:t>
            </a:r>
            <a:r>
              <a:rPr lang="en-US" sz="2400" dirty="0" smtClean="0">
                <a:solidFill>
                  <a:schemeClr val="accent1">
                    <a:lumMod val="50000"/>
                  </a:schemeClr>
                </a:solidFill>
              </a:rPr>
              <a:t>Hub cont’d</a:t>
            </a:r>
            <a:endParaRPr lang="en-US" sz="2400" b="1" dirty="0">
              <a:solidFill>
                <a:schemeClr val="accent1">
                  <a:lumMod val="50000"/>
                </a:schemeClr>
              </a:solidFill>
            </a:endParaRPr>
          </a:p>
        </p:txBody>
      </p:sp>
      <p:pic>
        <p:nvPicPr>
          <p:cNvPr id="7"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1848" y="1700807"/>
            <a:ext cx="9102983" cy="4968553"/>
          </a:xfrm>
        </p:spPr>
      </p:pic>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95536" y="966663"/>
            <a:ext cx="8352928" cy="461665"/>
          </a:xfrm>
          <a:prstGeom prst="rect">
            <a:avLst/>
          </a:prstGeom>
          <a:noFill/>
        </p:spPr>
        <p:txBody>
          <a:bodyPr wrap="square" rtlCol="0">
            <a:spAutoFit/>
          </a:bodyPr>
          <a:lstStyle/>
          <a:p>
            <a:r>
              <a:rPr lang="en-US" sz="2400" b="1" dirty="0" smtClean="0">
                <a:solidFill>
                  <a:schemeClr val="accent1">
                    <a:lumMod val="50000"/>
                  </a:schemeClr>
                </a:solidFill>
              </a:rPr>
              <a:t>First Mockups of the Regional Data </a:t>
            </a:r>
            <a:r>
              <a:rPr lang="en-US" sz="2400" dirty="0" smtClean="0">
                <a:solidFill>
                  <a:schemeClr val="accent1">
                    <a:lumMod val="50000"/>
                  </a:schemeClr>
                </a:solidFill>
              </a:rPr>
              <a:t>Hub cont’d</a:t>
            </a:r>
            <a:endParaRPr lang="en-US" sz="2400" b="1" dirty="0">
              <a:solidFill>
                <a:schemeClr val="accent1">
                  <a:lumMod val="50000"/>
                </a:schemeClr>
              </a:solidFill>
            </a:endParaRPr>
          </a:p>
        </p:txBody>
      </p:sp>
      <p:pic>
        <p:nvPicPr>
          <p:cNvPr id="6"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467544" y="1431967"/>
            <a:ext cx="7848872" cy="5383403"/>
          </a:xfrm>
          <a:ln>
            <a:solidFill>
              <a:schemeClr val="tx1"/>
            </a:solidFill>
          </a:ln>
        </p:spPr>
      </p:pic>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95536" y="764704"/>
            <a:ext cx="8352928" cy="461665"/>
          </a:xfrm>
          <a:prstGeom prst="rect">
            <a:avLst/>
          </a:prstGeom>
          <a:noFill/>
        </p:spPr>
        <p:txBody>
          <a:bodyPr wrap="square" rtlCol="0">
            <a:spAutoFit/>
          </a:bodyPr>
          <a:lstStyle/>
          <a:p>
            <a:r>
              <a:rPr lang="en-US" sz="2400" dirty="0" smtClean="0">
                <a:solidFill>
                  <a:schemeClr val="accent1">
                    <a:lumMod val="50000"/>
                  </a:schemeClr>
                </a:solidFill>
              </a:rPr>
              <a:t>High Level Architecture of Regional Data Hub</a:t>
            </a:r>
            <a:endParaRPr lang="en-US" sz="2400" dirty="0">
              <a:solidFill>
                <a:schemeClr val="accent1">
                  <a:lumMod val="50000"/>
                </a:schemeClr>
              </a:solidFill>
            </a:endParaRPr>
          </a:p>
        </p:txBody>
      </p:sp>
      <p:pic>
        <p:nvPicPr>
          <p:cNvPr id="6" name="Content Placeholder 7"/>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043608" y="1196752"/>
            <a:ext cx="6962352" cy="5661248"/>
          </a:xfrm>
        </p:spPr>
      </p:pic>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accent1">
                    <a:lumMod val="50000"/>
                  </a:schemeClr>
                </a:solidFill>
              </a:rPr>
              <a:t>Regional Data Hub – Connection with GEOSS Portal</a:t>
            </a:r>
            <a:endParaRPr lang="en-US" sz="2400" dirty="0"/>
          </a:p>
        </p:txBody>
      </p:sp>
      <p:sp>
        <p:nvSpPr>
          <p:cNvPr id="4" name="Content Placeholder 15"/>
          <p:cNvSpPr>
            <a:spLocks noGrp="1"/>
          </p:cNvSpPr>
          <p:nvPr>
            <p:ph sz="half" idx="1"/>
          </p:nvPr>
        </p:nvSpPr>
        <p:spPr>
          <a:xfrm>
            <a:off x="107504" y="1817713"/>
            <a:ext cx="2971800" cy="1676400"/>
          </a:xfrm>
        </p:spPr>
        <p:txBody>
          <a:bodyPr>
            <a:normAutofit lnSpcReduction="10000"/>
          </a:bodyPr>
          <a:lstStyle/>
          <a:p>
            <a:pPr>
              <a:buFont typeface="Wingdings" pitchFamily="2" charset="2"/>
              <a:buChar char="Ø"/>
            </a:pPr>
            <a:r>
              <a:rPr lang="en-US" sz="1600" dirty="0" smtClean="0">
                <a:latin typeface="+mj-lt"/>
              </a:rPr>
              <a:t>GEO CRADLE Regional Data Hub (GC-RDH) is going to provide its users with a transparent discovery and access mechanism of the </a:t>
            </a:r>
            <a:r>
              <a:rPr lang="en-US" sz="1600" dirty="0" smtClean="0">
                <a:latin typeface="+mj-lt"/>
                <a:hlinkClick r:id="rId3"/>
              </a:rPr>
              <a:t>GEOSS portal</a:t>
            </a:r>
            <a:r>
              <a:rPr lang="en-US" sz="1600" dirty="0" smtClean="0">
                <a:latin typeface="+mj-lt"/>
              </a:rPr>
              <a:t>’s resources!</a:t>
            </a:r>
          </a:p>
        </p:txBody>
      </p:sp>
      <p:pic>
        <p:nvPicPr>
          <p:cNvPr id="5" name="Content Placeholder 1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90861" y="1817712"/>
            <a:ext cx="5773627" cy="4419600"/>
          </a:xfrm>
          <a:prstGeom prst="rect">
            <a:avLst/>
          </a:prstGeom>
        </p:spPr>
      </p:pic>
      <p:sp>
        <p:nvSpPr>
          <p:cNvPr id="6" name="Rectangle 5"/>
          <p:cNvSpPr/>
          <p:nvPr/>
        </p:nvSpPr>
        <p:spPr>
          <a:xfrm>
            <a:off x="107504" y="3888030"/>
            <a:ext cx="3886200" cy="2308324"/>
          </a:xfrm>
          <a:prstGeom prst="rect">
            <a:avLst/>
          </a:prstGeom>
        </p:spPr>
        <p:txBody>
          <a:bodyPr wrap="square">
            <a:spAutoFit/>
          </a:bodyPr>
          <a:lstStyle/>
          <a:p>
            <a:pPr marL="285750" indent="-285750">
              <a:buFont typeface="Wingdings" pitchFamily="2" charset="2"/>
              <a:buChar char="Ø"/>
            </a:pPr>
            <a:r>
              <a:rPr lang="en-US" sz="1600" dirty="0" smtClean="0">
                <a:latin typeface="+mj-lt"/>
              </a:rPr>
              <a:t>This mechanism will heavily rely on the </a:t>
            </a:r>
            <a:r>
              <a:rPr lang="en-US" sz="1600" dirty="0" smtClean="0">
                <a:latin typeface="+mj-lt"/>
                <a:hlinkClick r:id="rId5"/>
              </a:rPr>
              <a:t>GEO Discovery and Access Broker ( DAB ) APIs</a:t>
            </a:r>
            <a:r>
              <a:rPr lang="en-US" sz="1600" dirty="0" smtClean="0">
                <a:latin typeface="+mj-lt"/>
              </a:rPr>
              <a:t> which is a middleware component in charge of interconnecting the heterogeneous and distributed capacities contributing to GEOSS; part of the </a:t>
            </a:r>
            <a:r>
              <a:rPr lang="en-US" sz="1600" dirty="0" smtClean="0">
                <a:latin typeface="+mj-lt"/>
                <a:hlinkClick r:id="rId6"/>
              </a:rPr>
              <a:t>GEOSS Common Infrastructure (GCI)</a:t>
            </a:r>
            <a:r>
              <a:rPr lang="en-US" sz="1600" dirty="0" smtClean="0">
                <a:latin typeface="+mj-lt"/>
              </a:rPr>
              <a:t> since November 2011.</a:t>
            </a:r>
          </a:p>
        </p:txBody>
      </p:sp>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836712"/>
            <a:ext cx="9577064" cy="718592"/>
          </a:xfrm>
        </p:spPr>
        <p:txBody>
          <a:bodyPr/>
          <a:lstStyle/>
          <a:p>
            <a:r>
              <a:rPr lang="en-US" sz="2100" dirty="0" smtClean="0">
                <a:solidFill>
                  <a:schemeClr val="accent1">
                    <a:lumMod val="50000"/>
                  </a:schemeClr>
                </a:solidFill>
              </a:rPr>
              <a:t>Regional Data Hub – Connection with GEOSS Portal (a deeper insight)</a:t>
            </a:r>
            <a:endParaRPr lang="en-US" sz="2100" dirty="0"/>
          </a:p>
        </p:txBody>
      </p:sp>
      <p:sp>
        <p:nvSpPr>
          <p:cNvPr id="4" name="Text Placeholder 13"/>
          <p:cNvSpPr txBox="1">
            <a:spLocks/>
          </p:cNvSpPr>
          <p:nvPr/>
        </p:nvSpPr>
        <p:spPr>
          <a:xfrm>
            <a:off x="58688" y="1600200"/>
            <a:ext cx="3505200" cy="4876800"/>
          </a:xfrm>
          <a:prstGeom prst="rect">
            <a:avLst/>
          </a:prstGeom>
        </p:spPr>
        <p:txBody>
          <a:bodyPr>
            <a:normAutofit fontScale="55000" lnSpcReduction="20000"/>
          </a:body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Building Blocks</a:t>
            </a:r>
          </a:p>
          <a:p>
            <a:pPr marL="628650" marR="0" lvl="1" indent="-17145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mn-lt"/>
              </a:rPr>
              <a:t>GEO DAB APIs</a:t>
            </a:r>
          </a:p>
          <a:p>
            <a:pPr marL="628650" marR="0" lvl="1" indent="-17145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mn-lt"/>
              </a:rPr>
              <a:t>DKAN software</a:t>
            </a:r>
          </a:p>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Objectives</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mn-lt"/>
              </a:rPr>
              <a:t>Enable machine -to-machine communication with GEOSS portal (GEO DAB APIs)</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mn-lt"/>
              </a:rPr>
              <a:t>Provide user friendly UI to the GC RDH user for discovering and accessing GEOSS resources in transparent mode (DKAN).</a:t>
            </a:r>
          </a:p>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Workflow</a:t>
            </a:r>
          </a:p>
          <a:p>
            <a:pPr marL="742950" marR="0" lvl="1" indent="-285750" algn="l" defTabSz="914400" rtl="0" eaLnBrk="0" fontAlgn="base" latinLnBrk="0" hangingPunct="0">
              <a:lnSpc>
                <a:spcPct val="100000"/>
              </a:lnSpc>
              <a:spcBef>
                <a:spcPct val="20000"/>
              </a:spcBef>
              <a:spcAft>
                <a:spcPct val="0"/>
              </a:spcAft>
              <a:buClrTx/>
              <a:buSzTx/>
              <a:buFont typeface="+mj-lt"/>
              <a:buAutoNum type="romanLcPeriod"/>
              <a:tabLst/>
              <a:defRPr/>
            </a:pPr>
            <a:r>
              <a:rPr kumimoji="0" lang="en-US" sz="2400" b="0" i="0" u="none" strike="noStrike" kern="0" cap="none" spc="0" normalizeH="0" baseline="0" noProof="0" dirty="0" smtClean="0">
                <a:ln>
                  <a:noFill/>
                </a:ln>
                <a:solidFill>
                  <a:schemeClr val="tx1"/>
                </a:solidFill>
                <a:effectLst/>
                <a:uLnTx/>
                <a:uFillTx/>
                <a:latin typeface="+mn-lt"/>
              </a:rPr>
              <a:t>User searches for resources.</a:t>
            </a:r>
          </a:p>
          <a:p>
            <a:pPr marL="742950" marR="0" lvl="1" indent="-285750" algn="l" defTabSz="914400" rtl="0" eaLnBrk="0" fontAlgn="base" latinLnBrk="0" hangingPunct="0">
              <a:lnSpc>
                <a:spcPct val="100000"/>
              </a:lnSpc>
              <a:spcBef>
                <a:spcPct val="20000"/>
              </a:spcBef>
              <a:spcAft>
                <a:spcPct val="0"/>
              </a:spcAft>
              <a:buClrTx/>
              <a:buSzTx/>
              <a:buFont typeface="+mj-lt"/>
              <a:buAutoNum type="romanLcPeriod"/>
              <a:tabLst/>
              <a:defRPr/>
            </a:pPr>
            <a:r>
              <a:rPr kumimoji="0" lang="en-US" sz="2400" b="0" i="0" u="none" strike="noStrike" kern="0" cap="none" spc="0" normalizeH="0" baseline="0" noProof="0" dirty="0" smtClean="0">
                <a:ln>
                  <a:noFill/>
                </a:ln>
                <a:solidFill>
                  <a:schemeClr val="tx1"/>
                </a:solidFill>
                <a:effectLst/>
                <a:uLnTx/>
                <a:uFillTx/>
                <a:latin typeface="+mn-lt"/>
              </a:rPr>
              <a:t>GC RDH forwards user request to GEO DAB using the GEO DAB APIs. Three GEO DAB APIs are going to be utilized (DAB JavaScript, DAB REST and CKAN when it is released</a:t>
            </a:r>
          </a:p>
          <a:p>
            <a:pPr marL="742950" marR="0" lvl="1" indent="-285750" algn="l" defTabSz="914400" rtl="0" eaLnBrk="0" fontAlgn="base" latinLnBrk="0" hangingPunct="0">
              <a:lnSpc>
                <a:spcPct val="100000"/>
              </a:lnSpc>
              <a:spcBef>
                <a:spcPct val="20000"/>
              </a:spcBef>
              <a:spcAft>
                <a:spcPct val="0"/>
              </a:spcAft>
              <a:buClrTx/>
              <a:buSzTx/>
              <a:buFont typeface="+mj-lt"/>
              <a:buAutoNum type="romanLcPeriod"/>
              <a:tabLst/>
              <a:defRPr/>
            </a:pPr>
            <a:r>
              <a:rPr kumimoji="0" lang="en-US" sz="2400" b="0" i="0" u="none" strike="noStrike" kern="0" cap="none" spc="0" normalizeH="0" baseline="0" noProof="0" dirty="0" smtClean="0">
                <a:ln>
                  <a:noFill/>
                </a:ln>
                <a:solidFill>
                  <a:schemeClr val="tx1"/>
                </a:solidFill>
                <a:effectLst/>
                <a:uLnTx/>
                <a:uFillTx/>
                <a:latin typeface="+mn-lt"/>
              </a:rPr>
              <a:t>Fetch GEOSS resources through the </a:t>
            </a:r>
            <a:r>
              <a:rPr kumimoji="0" lang="en-US" sz="2400" b="1" i="0" u="none" strike="noStrike" kern="0" cap="none" spc="0" normalizeH="0" baseline="0" noProof="0" dirty="0" smtClean="0">
                <a:ln>
                  <a:noFill/>
                </a:ln>
                <a:solidFill>
                  <a:schemeClr val="tx1"/>
                </a:solidFill>
                <a:effectLst/>
                <a:uLnTx/>
                <a:uFillTx/>
                <a:latin typeface="+mn-lt"/>
              </a:rPr>
              <a:t>Data </a:t>
            </a:r>
            <a:r>
              <a:rPr kumimoji="0" lang="en-US" sz="2400" b="1" i="0" u="none" strike="noStrike" kern="0" cap="none" spc="0" normalizeH="0" baseline="0" noProof="0" dirty="0" err="1" smtClean="0">
                <a:ln>
                  <a:noFill/>
                </a:ln>
                <a:solidFill>
                  <a:schemeClr val="tx1"/>
                </a:solidFill>
                <a:effectLst/>
                <a:uLnTx/>
                <a:uFillTx/>
                <a:latin typeface="+mn-lt"/>
              </a:rPr>
              <a:t>Mapper</a:t>
            </a:r>
            <a:r>
              <a:rPr kumimoji="0" lang="en-US" sz="2400" b="1" i="0" u="none" strike="noStrike" kern="0" cap="none" spc="0" normalizeH="0" baseline="0" noProof="0" dirty="0" smtClean="0">
                <a:ln>
                  <a:noFill/>
                </a:ln>
                <a:solidFill>
                  <a:schemeClr val="tx1"/>
                </a:solidFill>
                <a:effectLst/>
                <a:uLnTx/>
                <a:uFillTx/>
                <a:latin typeface="+mn-lt"/>
              </a:rPr>
              <a:t> </a:t>
            </a:r>
            <a:r>
              <a:rPr kumimoji="0" lang="en-US" sz="2400" b="0" i="0" u="none" strike="noStrike" kern="0" cap="none" spc="0" normalizeH="0" baseline="0" noProof="0" dirty="0" smtClean="0">
                <a:ln>
                  <a:noFill/>
                </a:ln>
                <a:solidFill>
                  <a:schemeClr val="tx1"/>
                </a:solidFill>
                <a:effectLst/>
                <a:uLnTx/>
                <a:uFillTx/>
                <a:latin typeface="+mn-lt"/>
              </a:rPr>
              <a:t>module of GC RDH in order to properly convert them </a:t>
            </a:r>
            <a:r>
              <a:rPr kumimoji="0" lang="en-US" sz="2400" b="1" i="0" u="none" strike="noStrike" kern="0" cap="none" spc="0" normalizeH="0" baseline="0" noProof="0" dirty="0" smtClean="0">
                <a:ln>
                  <a:noFill/>
                </a:ln>
                <a:solidFill>
                  <a:schemeClr val="tx1"/>
                </a:solidFill>
                <a:effectLst/>
                <a:uLnTx/>
                <a:uFillTx/>
                <a:latin typeface="+mn-lt"/>
              </a:rPr>
              <a:t>on the fly</a:t>
            </a:r>
            <a:r>
              <a:rPr kumimoji="0" lang="en-US" sz="2400" b="0" i="0" u="none" strike="noStrike" kern="0" cap="none" spc="0" normalizeH="0" baseline="0" noProof="0" dirty="0" smtClean="0">
                <a:ln>
                  <a:noFill/>
                </a:ln>
                <a:solidFill>
                  <a:schemeClr val="tx1"/>
                </a:solidFill>
                <a:effectLst/>
                <a:uLnTx/>
                <a:uFillTx/>
                <a:latin typeface="+mn-lt"/>
              </a:rPr>
              <a:t> in the DKAN schema.</a:t>
            </a:r>
          </a:p>
          <a:p>
            <a:pPr marL="742950" marR="0" lvl="1" indent="-285750" algn="l" defTabSz="914400" rtl="0" eaLnBrk="0" fontAlgn="base" latinLnBrk="0" hangingPunct="0">
              <a:lnSpc>
                <a:spcPct val="100000"/>
              </a:lnSpc>
              <a:spcBef>
                <a:spcPct val="20000"/>
              </a:spcBef>
              <a:spcAft>
                <a:spcPct val="0"/>
              </a:spcAft>
              <a:buClrTx/>
              <a:buSzTx/>
              <a:buFont typeface="+mj-lt"/>
              <a:buAutoNum type="romanLcPeriod"/>
              <a:tabLst/>
              <a:defRPr/>
            </a:pPr>
            <a:r>
              <a:rPr kumimoji="0" lang="en-US" sz="2400" b="0" i="0" u="none" strike="noStrike" kern="0" cap="none" spc="0" normalizeH="0" baseline="0" noProof="0" dirty="0" smtClean="0">
                <a:ln>
                  <a:noFill/>
                </a:ln>
                <a:solidFill>
                  <a:schemeClr val="tx1"/>
                </a:solidFill>
                <a:effectLst/>
                <a:uLnTx/>
                <a:uFillTx/>
                <a:latin typeface="+mn-lt"/>
              </a:rPr>
              <a:t>Display results in the GC RDH UI as implemented in the DKAN infrastructure.</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ndParaRPr>
          </a:p>
        </p:txBody>
      </p:sp>
      <p:pic>
        <p:nvPicPr>
          <p:cNvPr id="5" name="Content Placeholder 22"/>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3583718" y="1586248"/>
            <a:ext cx="5452778" cy="4867088"/>
          </a:xfrm>
        </p:spPr>
      </p:pic>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Why DKAN?</a:t>
            </a:r>
            <a:endParaRPr lang="en-US" dirty="0"/>
          </a:p>
        </p:txBody>
      </p:sp>
      <p:sp>
        <p:nvSpPr>
          <p:cNvPr id="4" name="Content Placeholder 7"/>
          <p:cNvSpPr>
            <a:spLocks noGrp="1"/>
          </p:cNvSpPr>
          <p:nvPr>
            <p:ph idx="1"/>
          </p:nvPr>
        </p:nvSpPr>
        <p:spPr>
          <a:xfrm>
            <a:off x="457200" y="1600200"/>
            <a:ext cx="8229600" cy="4853136"/>
          </a:xfrm>
        </p:spPr>
        <p:txBody>
          <a:bodyPr>
            <a:normAutofit fontScale="92500" lnSpcReduction="10000"/>
          </a:bodyPr>
          <a:lstStyle/>
          <a:p>
            <a:pPr>
              <a:buFont typeface="Wingdings" pitchFamily="2" charset="2"/>
              <a:buChar char="Ø"/>
            </a:pPr>
            <a:r>
              <a:rPr lang="en-US" sz="1800" dirty="0"/>
              <a:t>DKAN was identified by </a:t>
            </a:r>
            <a:r>
              <a:rPr lang="en-US" sz="1800" dirty="0">
                <a:hlinkClick r:id="rId3"/>
              </a:rPr>
              <a:t>U.S. Project Open Data</a:t>
            </a:r>
            <a:r>
              <a:rPr lang="en-US" sz="1800" dirty="0"/>
              <a:t> as a </a:t>
            </a:r>
            <a:r>
              <a:rPr lang="en-US" sz="1800" b="1" dirty="0"/>
              <a:t>“ready-to-use”</a:t>
            </a:r>
            <a:r>
              <a:rPr lang="en-US" sz="1800" dirty="0"/>
              <a:t> </a:t>
            </a:r>
            <a:r>
              <a:rPr lang="en-US" sz="1800" dirty="0" smtClean="0"/>
              <a:t>tool.</a:t>
            </a:r>
          </a:p>
          <a:p>
            <a:pPr marL="0" indent="0">
              <a:buFont typeface="Wingdings" pitchFamily="2" charset="2"/>
              <a:buChar char="Ø"/>
            </a:pPr>
            <a:endParaRPr lang="en-US" sz="1800" dirty="0"/>
          </a:p>
          <a:p>
            <a:pPr>
              <a:buFont typeface="Wingdings" pitchFamily="2" charset="2"/>
              <a:buChar char="Ø"/>
            </a:pPr>
            <a:r>
              <a:rPr lang="en-US" sz="1800" dirty="0" smtClean="0"/>
              <a:t>DKAN offers:</a:t>
            </a:r>
          </a:p>
          <a:p>
            <a:pPr lvl="1">
              <a:buFont typeface="Wingdings" pitchFamily="2" charset="2"/>
              <a:buChar char="Ø"/>
            </a:pPr>
            <a:r>
              <a:rPr lang="en-US" sz="1800" dirty="0" smtClean="0"/>
              <a:t>A powerful administration panel.</a:t>
            </a:r>
          </a:p>
          <a:p>
            <a:pPr lvl="1">
              <a:buFont typeface="Wingdings" pitchFamily="2" charset="2"/>
              <a:buChar char="Ø"/>
            </a:pPr>
            <a:r>
              <a:rPr lang="en-US" sz="1800" dirty="0" smtClean="0"/>
              <a:t>A fully customizable page layout.</a:t>
            </a:r>
          </a:p>
          <a:p>
            <a:pPr lvl="1">
              <a:buFont typeface="Wingdings" pitchFamily="2" charset="2"/>
              <a:buChar char="Ø"/>
            </a:pPr>
            <a:r>
              <a:rPr lang="en-US" sz="1800" dirty="0" smtClean="0"/>
              <a:t>An extraordinary faceted search engine and UI that allows the users to make the optimal discovery of resources.</a:t>
            </a:r>
          </a:p>
          <a:p>
            <a:pPr lvl="1">
              <a:buFont typeface="Wingdings" pitchFamily="2" charset="2"/>
              <a:buChar char="Ø"/>
            </a:pPr>
            <a:r>
              <a:rPr lang="en-US" sz="1800" dirty="0" smtClean="0"/>
              <a:t>A highly modular architecture that can be easily extended by everyone with modules that support missing functionalities.</a:t>
            </a:r>
          </a:p>
          <a:p>
            <a:pPr lvl="1">
              <a:buFont typeface="Wingdings" pitchFamily="2" charset="2"/>
              <a:buChar char="Ø"/>
            </a:pPr>
            <a:r>
              <a:rPr lang="en-US" sz="1800" dirty="0" smtClean="0"/>
              <a:t>APIs enabling machine to machine communication.</a:t>
            </a:r>
          </a:p>
          <a:p>
            <a:pPr marL="57150" indent="0">
              <a:buFont typeface="Wingdings" pitchFamily="2" charset="2"/>
              <a:buChar char="Ø"/>
            </a:pPr>
            <a:endParaRPr lang="en-US" sz="1800" dirty="0" smtClean="0"/>
          </a:p>
          <a:p>
            <a:pPr>
              <a:buFont typeface="Wingdings" pitchFamily="2" charset="2"/>
              <a:buChar char="Ø"/>
            </a:pPr>
            <a:r>
              <a:rPr lang="en-US" sz="1800" dirty="0" smtClean="0"/>
              <a:t>Moreover DKAN:</a:t>
            </a:r>
          </a:p>
          <a:p>
            <a:pPr lvl="1">
              <a:buFont typeface="Wingdings" pitchFamily="2" charset="2"/>
              <a:buChar char="Ø"/>
            </a:pPr>
            <a:r>
              <a:rPr lang="en-US" sz="1800" dirty="0" smtClean="0"/>
              <a:t>Is open source.</a:t>
            </a:r>
          </a:p>
          <a:p>
            <a:pPr lvl="1">
              <a:buFont typeface="Wingdings" pitchFamily="2" charset="2"/>
              <a:buChar char="Ø"/>
            </a:pPr>
            <a:r>
              <a:rPr lang="en-US" sz="1800" dirty="0" smtClean="0"/>
              <a:t>Is built upon PHP, Drupal and CKAN. </a:t>
            </a:r>
            <a:r>
              <a:rPr lang="en-US" sz="1800" dirty="0"/>
              <a:t>PHP powers a significant percentage of web pages and Drupal powers an estimated 2% of the Internet as a whole</a:t>
            </a:r>
            <a:r>
              <a:rPr lang="en-US" sz="1800" dirty="0" smtClean="0"/>
              <a:t>.</a:t>
            </a:r>
          </a:p>
          <a:p>
            <a:pPr lvl="1">
              <a:buFont typeface="Wingdings" pitchFamily="2" charset="2"/>
              <a:buChar char="Ø"/>
            </a:pPr>
            <a:r>
              <a:rPr lang="en-US" sz="1800" dirty="0" smtClean="0"/>
              <a:t>Has an active and wide community of users and developers.</a:t>
            </a:r>
          </a:p>
          <a:p>
            <a:pPr lvl="1">
              <a:buFont typeface="Wingdings" pitchFamily="2" charset="2"/>
              <a:buChar char="q"/>
            </a:pPr>
            <a:endParaRPr lang="en-US" sz="1200" dirty="0" smtClean="0"/>
          </a:p>
          <a:p>
            <a:pPr lvl="1">
              <a:buFont typeface="Wingdings" pitchFamily="2" charset="2"/>
              <a:buChar char="q"/>
            </a:pPr>
            <a:endParaRPr lang="en-US" sz="1200" dirty="0" smtClean="0"/>
          </a:p>
          <a:p>
            <a:pPr lvl="1">
              <a:buFont typeface="Wingdings" pitchFamily="2" charset="2"/>
              <a:buChar char="q"/>
            </a:pPr>
            <a:endParaRPr lang="en-US" sz="1200" dirty="0" smtClean="0"/>
          </a:p>
          <a:p>
            <a:pPr lvl="1">
              <a:buFont typeface="Wingdings" pitchFamily="2" charset="2"/>
              <a:buChar char="q"/>
            </a:pPr>
            <a:endParaRPr lang="en-US" sz="1200" dirty="0" smtClean="0"/>
          </a:p>
          <a:p>
            <a:pPr marL="0" indent="0">
              <a:buNone/>
            </a:pPr>
            <a:endParaRPr lang="en-US" sz="1600" dirty="0"/>
          </a:p>
        </p:txBody>
      </p:sp>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Why GEOSS Portal?</a:t>
            </a:r>
            <a:endParaRPr lang="en-US" dirty="0"/>
          </a:p>
        </p:txBody>
      </p:sp>
      <p:sp>
        <p:nvSpPr>
          <p:cNvPr id="4" name="Content Placeholder 7"/>
          <p:cNvSpPr>
            <a:spLocks noGrp="1"/>
          </p:cNvSpPr>
          <p:nvPr>
            <p:ph idx="1"/>
          </p:nvPr>
        </p:nvSpPr>
        <p:spPr>
          <a:xfrm>
            <a:off x="457200" y="1600200"/>
            <a:ext cx="8229600" cy="4525963"/>
          </a:xfrm>
        </p:spPr>
        <p:txBody>
          <a:bodyPr>
            <a:normAutofit/>
          </a:bodyPr>
          <a:lstStyle/>
          <a:p>
            <a:pPr>
              <a:buFont typeface="Wingdings" pitchFamily="2" charset="2"/>
              <a:buChar char="Ø"/>
            </a:pPr>
            <a:r>
              <a:rPr lang="en-US" sz="2000" dirty="0" smtClean="0"/>
              <a:t>One of the main objectives of GEO-CRADLE; to showcase the added value of applications built upon GEO DAB APIs</a:t>
            </a:r>
          </a:p>
          <a:p>
            <a:pPr>
              <a:buFont typeface="Wingdings" pitchFamily="2" charset="2"/>
              <a:buChar char="Ø"/>
            </a:pPr>
            <a:endParaRPr lang="en-US" sz="2000" dirty="0" smtClean="0"/>
          </a:p>
          <a:p>
            <a:pPr>
              <a:buFont typeface="Wingdings" pitchFamily="2" charset="2"/>
              <a:buChar char="Ø"/>
            </a:pPr>
            <a:r>
              <a:rPr lang="en-US" sz="2000" dirty="0" smtClean="0"/>
              <a:t>Plethora of resources: 140 brokered sources</a:t>
            </a:r>
            <a:r>
              <a:rPr lang="en-US" sz="2000" dirty="0"/>
              <a:t>, 70.441.318 GEOSS Data Core </a:t>
            </a:r>
            <a:r>
              <a:rPr lang="en-US" sz="2000" dirty="0" smtClean="0"/>
              <a:t>elements </a:t>
            </a:r>
            <a:r>
              <a:rPr lang="en-US" sz="2000" dirty="0"/>
              <a:t>(source </a:t>
            </a:r>
            <a:r>
              <a:rPr lang="en-US" sz="2000" dirty="0">
                <a:hlinkClick r:id="rId2"/>
              </a:rPr>
              <a:t>http://</a:t>
            </a:r>
            <a:r>
              <a:rPr lang="en-US" sz="2000" dirty="0" smtClean="0">
                <a:hlinkClick r:id="rId2"/>
              </a:rPr>
              <a:t>www.geodab.net/blank</a:t>
            </a:r>
            <a:r>
              <a:rPr lang="en-US" sz="2000" dirty="0" smtClean="0"/>
              <a:t>)</a:t>
            </a:r>
          </a:p>
          <a:p>
            <a:pPr>
              <a:buFont typeface="Wingdings" pitchFamily="2" charset="2"/>
              <a:buChar char="Ø"/>
            </a:pPr>
            <a:endParaRPr lang="en-US" sz="2000" dirty="0" smtClean="0"/>
          </a:p>
          <a:p>
            <a:pPr>
              <a:buFont typeface="Wingdings" pitchFamily="2" charset="2"/>
              <a:buChar char="Ø"/>
            </a:pPr>
            <a:r>
              <a:rPr lang="en-US" sz="2000" dirty="0" smtClean="0"/>
              <a:t>High degree of interoperability: supports several service interfaces (e.g. </a:t>
            </a:r>
            <a:r>
              <a:rPr lang="en-US" sz="2000" dirty="0"/>
              <a:t>OpenSearch, OAI-PMH, OGC </a:t>
            </a:r>
            <a:r>
              <a:rPr lang="en-US" sz="2000" dirty="0" smtClean="0"/>
              <a:t>WPS, etc.)</a:t>
            </a:r>
          </a:p>
          <a:p>
            <a:pPr>
              <a:buFont typeface="Wingdings" pitchFamily="2" charset="2"/>
              <a:buChar char="Ø"/>
            </a:pPr>
            <a:endParaRPr lang="en-US" sz="2000" dirty="0" smtClean="0"/>
          </a:p>
          <a:p>
            <a:pPr>
              <a:buFont typeface="Wingdings" pitchFamily="2" charset="2"/>
              <a:buChar char="Ø"/>
            </a:pPr>
            <a:r>
              <a:rPr lang="en-US" sz="2000" dirty="0" smtClean="0"/>
              <a:t>Provides a big data challenge</a:t>
            </a:r>
          </a:p>
          <a:p>
            <a:endParaRPr lang="en-US" sz="1600" dirty="0" smtClean="0"/>
          </a:p>
        </p:txBody>
      </p:sp>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gie\Desktop\Untitled.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926231"/>
            <a:ext cx="4016324" cy="393176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ttps://masterpresenting.files.wordpress.com/2014/10/groundhog-day-funny-thank-you.png"/>
          <p:cNvPicPr>
            <a:picLocks noChangeAspect="1" noChangeArrowheads="1"/>
          </p:cNvPicPr>
          <p:nvPr/>
        </p:nvPicPr>
        <p:blipFill>
          <a:blip r:embed="rId4" cstate="print"/>
          <a:srcRect/>
          <a:stretch>
            <a:fillRect/>
          </a:stretch>
        </p:blipFill>
        <p:spPr bwMode="auto">
          <a:xfrm>
            <a:off x="1115616" y="3905672"/>
            <a:ext cx="2379395" cy="21376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11" descr="http://1.bp.blogspot.com/-lk3Lp_pbvwk/VKQySKTnvcI/AAAAAAAAAOw/TqxUpq287FM/s1600/thankyou.png"/>
          <p:cNvPicPr>
            <a:picLocks noChangeAspect="1" noChangeArrowheads="1"/>
          </p:cNvPicPr>
          <p:nvPr/>
        </p:nvPicPr>
        <p:blipFill>
          <a:blip r:embed="rId5" cstate="print"/>
          <a:srcRect/>
          <a:stretch>
            <a:fillRect/>
          </a:stretch>
        </p:blipFill>
        <p:spPr bwMode="auto">
          <a:xfrm>
            <a:off x="1228543" y="764704"/>
            <a:ext cx="2220475" cy="1167051"/>
          </a:xfrm>
          <a:prstGeom prst="rect">
            <a:avLst/>
          </a:prstGeom>
          <a:noFill/>
          <a:ln w="9525">
            <a:noFill/>
            <a:miter lim="800000"/>
            <a:headEnd/>
            <a:tailEnd/>
          </a:ln>
        </p:spPr>
      </p:pic>
      <p:pic>
        <p:nvPicPr>
          <p:cNvPr id="8" name="Picture 2" descr="https://masterpresenting.files.wordpress.com/2014/10/groundhog-day-funny-thank-you.png"/>
          <p:cNvPicPr>
            <a:picLocks noChangeAspect="1" noChangeArrowheads="1"/>
          </p:cNvPicPr>
          <p:nvPr/>
        </p:nvPicPr>
        <p:blipFill>
          <a:blip r:embed="rId4" cstate="print"/>
          <a:srcRect/>
          <a:stretch>
            <a:fillRect/>
          </a:stretch>
        </p:blipFill>
        <p:spPr bwMode="auto">
          <a:xfrm>
            <a:off x="1156560" y="3919320"/>
            <a:ext cx="2333809" cy="20967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extBox 8"/>
          <p:cNvSpPr txBox="1"/>
          <p:nvPr/>
        </p:nvSpPr>
        <p:spPr>
          <a:xfrm>
            <a:off x="1228543" y="1711031"/>
            <a:ext cx="3055425" cy="1569660"/>
          </a:xfrm>
          <a:prstGeom prst="rect">
            <a:avLst/>
          </a:prstGeom>
          <a:noFill/>
        </p:spPr>
        <p:txBody>
          <a:bodyPr wrap="square" rtlCol="0">
            <a:spAutoFit/>
          </a:bodyPr>
          <a:lstStyle/>
          <a:p>
            <a:r>
              <a:rPr lang="ar-AE" sz="9600" dirty="0" smtClean="0">
                <a:solidFill>
                  <a:srgbClr val="00B0F0"/>
                </a:solidFill>
              </a:rPr>
              <a:t>شكرا</a:t>
            </a:r>
            <a:endParaRPr lang="en-US" sz="9600" dirty="0">
              <a:solidFill>
                <a:srgbClr val="00B0F0"/>
              </a:solidFill>
            </a:endParaRPr>
          </a:p>
        </p:txBody>
      </p:sp>
    </p:spTree>
    <p:extLst>
      <p:ext uri="{BB962C8B-B14F-4D97-AF65-F5344CB8AC3E}">
        <p14:creationId xmlns="" xmlns:p14="http://schemas.microsoft.com/office/powerpoint/2010/main" val="40626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withEffect">
                                  <p:stCondLst>
                                    <p:cond delay="0"/>
                                  </p:stCondLst>
                                  <p:iterate type="lt">
                                    <p:tmPct val="0"/>
                                  </p:iterate>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par>
                                <p:cTn id="7" presetID="19" presetClass="exit" presetSubtype="10" fill="hold" nodeType="withEffect">
                                  <p:stCondLst>
                                    <p:cond delay="0"/>
                                  </p:stCondLst>
                                  <p:iterate type="lt">
                                    <p:tmPct val="0"/>
                                  </p:iterate>
                                  <p:childTnLst>
                                    <p:anim calcmode="lin" valueType="num">
                                      <p:cBhvr>
                                        <p:cTn id="8" dur="5000"/>
                                        <p:tgtEl>
                                          <p:spTgt spid="6"/>
                                        </p:tgtEl>
                                        <p:attrNameLst>
                                          <p:attrName>ppt_h</p:attrName>
                                        </p:attrNameLst>
                                      </p:cBhvr>
                                      <p:tavLst>
                                        <p:tav tm="0">
                                          <p:val>
                                            <p:strVal val="ppt_h"/>
                                          </p:val>
                                        </p:tav>
                                        <p:tav tm="100000">
                                          <p:val>
                                            <p:strVal val="ppt_h"/>
                                          </p:val>
                                        </p:tav>
                                      </p:tavLst>
                                    </p:anim>
                                    <p:anim calcmode="lin" valueType="num">
                                      <p:cBhvr>
                                        <p:cTn id="9" dur="5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 dur="1" fill="hold">
                                          <p:stCondLst>
                                            <p:cond delay="4999"/>
                                          </p:stCondLst>
                                        </p:cTn>
                                        <p:tgtEl>
                                          <p:spTgt spid="6"/>
                                        </p:tgtEl>
                                        <p:attrNameLst>
                                          <p:attrName>style.visibility</p:attrName>
                                        </p:attrNameLst>
                                      </p:cBhvr>
                                      <p:to>
                                        <p:strVal val="hidden"/>
                                      </p:to>
                                    </p:set>
                                  </p:childTnLst>
                                </p:cTn>
                              </p:par>
                            </p:childTnLst>
                          </p:cTn>
                        </p:par>
                        <p:par>
                          <p:cTn id="11" fill="hold">
                            <p:stCondLst>
                              <p:cond delay="5000"/>
                            </p:stCondLst>
                            <p:childTnLst>
                              <p:par>
                                <p:cTn id="12" presetID="53"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051720" y="620688"/>
            <a:ext cx="4896544" cy="410445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solidFill>
                  <a:srgbClr val="888822"/>
                </a:solidFill>
                <a:effectLst>
                  <a:outerShdw blurRad="38100" dist="38100" dir="2700000" algn="tl">
                    <a:srgbClr val="000000">
                      <a:alpha val="43137"/>
                    </a:srgbClr>
                  </a:outerShdw>
                </a:effectLst>
                <a:hlinkClick r:id="rId2"/>
              </a:rPr>
              <a:t>GEO-CRADLE</a:t>
            </a:r>
            <a:endParaRPr lang="en-GB" b="1" dirty="0" smtClean="0">
              <a:solidFill>
                <a:srgbClr val="888822"/>
              </a:solidFill>
            </a:endParaRPr>
          </a:p>
          <a:p>
            <a:pPr algn="l"/>
            <a:endParaRPr lang="en-GB" b="1" dirty="0" smtClean="0">
              <a:solidFill>
                <a:srgbClr val="888822"/>
              </a:solidFill>
            </a:endParaRPr>
          </a:p>
          <a:p>
            <a:pPr algn="l"/>
            <a:r>
              <a:rPr lang="en-US" dirty="0" smtClean="0"/>
              <a:t>… is a unique EU funded Coordination Action running at regional level, </a:t>
            </a:r>
          </a:p>
          <a:p>
            <a:pPr algn="l"/>
            <a:r>
              <a:rPr lang="en-US" dirty="0" smtClean="0"/>
              <a:t>… is looking at the N. Africa, Middle East, and the Balkan territories;</a:t>
            </a:r>
          </a:p>
          <a:p>
            <a:pPr algn="l"/>
            <a:r>
              <a:rPr lang="en-US" dirty="0" smtClean="0"/>
              <a:t> </a:t>
            </a:r>
          </a:p>
          <a:p>
            <a:pPr algn="l"/>
            <a:r>
              <a:rPr lang="en-US" dirty="0" smtClean="0"/>
              <a:t>It seeks to identify common needs, create synergies, and integrate capacities, </a:t>
            </a:r>
          </a:p>
          <a:p>
            <a:pPr algn="l"/>
            <a:endParaRPr lang="en-US" dirty="0" smtClean="0"/>
          </a:p>
          <a:p>
            <a:pPr algn="l"/>
            <a:r>
              <a:rPr lang="en-US" dirty="0" smtClean="0"/>
              <a:t>Fosters the regional cooperation and integration of monitoring capabilities and networks, and scientific skills </a:t>
            </a:r>
          </a:p>
          <a:p>
            <a:pPr algn="l"/>
            <a:endParaRPr lang="en-US" dirty="0" smtClean="0"/>
          </a:p>
          <a:p>
            <a:pPr algn="l"/>
            <a:r>
              <a:rPr lang="en-US" dirty="0" smtClean="0"/>
              <a:t>Proposes/sets up large scale regional initiatives based on the Earth Observation (space based and in-situ) for addressing societal priorities in different thematic aspects such as Adaptation to Climate Change, Access to Raw Materials, better exploitation of the renewable Energy resources, and Food Security</a:t>
            </a:r>
            <a:endParaRPr lang="en-GB" b="1" dirty="0" smtClean="0">
              <a:solidFill>
                <a:srgbClr val="888822"/>
              </a:solidFill>
            </a:endParaRPr>
          </a:p>
        </p:txBody>
      </p:sp>
      <p:grpSp>
        <p:nvGrpSpPr>
          <p:cNvPr id="6" name="Group 5"/>
          <p:cNvGrpSpPr/>
          <p:nvPr/>
        </p:nvGrpSpPr>
        <p:grpSpPr>
          <a:xfrm>
            <a:off x="473375" y="1268759"/>
            <a:ext cx="1146298" cy="1637567"/>
            <a:chOff x="0" y="2887947"/>
            <a:chExt cx="1146298" cy="1637567"/>
          </a:xfrm>
        </p:grpSpPr>
        <p:sp>
          <p:nvSpPr>
            <p:cNvPr id="10" name="Chevron 9"/>
            <p:cNvSpPr/>
            <p:nvPr/>
          </p:nvSpPr>
          <p:spPr>
            <a:xfrm rot="5400000">
              <a:off x="-245635" y="3133582"/>
              <a:ext cx="1637567" cy="1146297"/>
            </a:xfrm>
            <a:prstGeom prst="chevron">
              <a:avLst/>
            </a:pr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1" name="Chevron 4"/>
            <p:cNvSpPr/>
            <p:nvPr/>
          </p:nvSpPr>
          <p:spPr>
            <a:xfrm>
              <a:off x="1" y="3461096"/>
              <a:ext cx="1146297" cy="491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Objectives</a:t>
              </a:r>
              <a:endParaRPr lang="en-US" sz="1700" kern="1200" dirty="0"/>
            </a:p>
          </p:txBody>
        </p:sp>
      </p:grpSp>
      <p:grpSp>
        <p:nvGrpSpPr>
          <p:cNvPr id="7" name="Group 6"/>
          <p:cNvGrpSpPr/>
          <p:nvPr/>
        </p:nvGrpSpPr>
        <p:grpSpPr>
          <a:xfrm>
            <a:off x="1547664" y="4941168"/>
            <a:ext cx="7083302" cy="1064418"/>
            <a:chOff x="1146297" y="2887948"/>
            <a:chExt cx="7083302" cy="1064418"/>
          </a:xfrm>
        </p:grpSpPr>
        <p:sp>
          <p:nvSpPr>
            <p:cNvPr id="8" name="Round Same Side Corner Rectangle 7"/>
            <p:cNvSpPr/>
            <p:nvPr/>
          </p:nvSpPr>
          <p:spPr>
            <a:xfrm rot="5400000">
              <a:off x="4155739" y="-121494"/>
              <a:ext cx="1064418" cy="7083302"/>
            </a:xfrm>
            <a:prstGeom prst="round2SameRect">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 Same Side Corner Rectangle 6"/>
            <p:cNvSpPr/>
            <p:nvPr/>
          </p:nvSpPr>
          <p:spPr>
            <a:xfrm>
              <a:off x="1146298" y="2939908"/>
              <a:ext cx="7031341" cy="9604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400" b="1" kern="1200" dirty="0" smtClean="0"/>
                <a:t>Promote</a:t>
              </a:r>
              <a:r>
                <a:rPr lang="en-US" sz="1400" kern="1200" dirty="0" smtClean="0"/>
                <a:t> the uptake of EO services and data in response to regional needs</a:t>
              </a:r>
              <a:endParaRPr lang="en-US" sz="1400" kern="1200" dirty="0"/>
            </a:p>
            <a:p>
              <a:pPr marL="57150" lvl="1" indent="-57150" algn="l" defTabSz="488950">
                <a:lnSpc>
                  <a:spcPct val="90000"/>
                </a:lnSpc>
                <a:spcBef>
                  <a:spcPct val="0"/>
                </a:spcBef>
                <a:spcAft>
                  <a:spcPct val="15000"/>
                </a:spcAft>
                <a:buChar char="••"/>
              </a:pPr>
              <a:r>
                <a:rPr lang="en-US" sz="1400" b="1" kern="1200" dirty="0" smtClean="0"/>
                <a:t>Support </a:t>
              </a:r>
              <a:r>
                <a:rPr lang="en-US" sz="1400" kern="1200" dirty="0" smtClean="0"/>
                <a:t>the effective integration of existing Earth Observation Capacities in the region</a:t>
              </a:r>
            </a:p>
            <a:p>
              <a:pPr marL="57150" lvl="1" indent="-57150" algn="l" defTabSz="488950">
                <a:lnSpc>
                  <a:spcPct val="90000"/>
                </a:lnSpc>
                <a:spcBef>
                  <a:spcPct val="0"/>
                </a:spcBef>
                <a:spcAft>
                  <a:spcPct val="15000"/>
                </a:spcAft>
                <a:buChar char="••"/>
              </a:pPr>
              <a:r>
                <a:rPr lang="en-US" sz="1400" b="1" kern="1200" dirty="0" smtClean="0"/>
                <a:t>Facilitate</a:t>
              </a:r>
              <a:r>
                <a:rPr lang="en-US" sz="1400" kern="1200" dirty="0" smtClean="0"/>
                <a:t> the engagement of the complete ecosystem of EO stakeholders in the region</a:t>
              </a:r>
            </a:p>
            <a:p>
              <a:pPr marL="57150" lvl="1" indent="-57150" algn="l" defTabSz="488950">
                <a:lnSpc>
                  <a:spcPct val="90000"/>
                </a:lnSpc>
                <a:spcBef>
                  <a:spcPct val="0"/>
                </a:spcBef>
                <a:spcAft>
                  <a:spcPct val="15000"/>
                </a:spcAft>
                <a:buChar char="••"/>
              </a:pPr>
              <a:r>
                <a:rPr lang="en-US" sz="1400" b="1" kern="1200" dirty="0" smtClean="0"/>
                <a:t>Enhance</a:t>
              </a:r>
              <a:r>
                <a:rPr lang="en-US" sz="1400" kern="1200" dirty="0" smtClean="0"/>
                <a:t> the participation in and contribution to the implementation of </a:t>
              </a:r>
              <a:r>
                <a:rPr lang="en-US" sz="1400" b="1" kern="1200" dirty="0" smtClean="0"/>
                <a:t>GEOSS</a:t>
              </a:r>
              <a:r>
                <a:rPr lang="en-US" sz="1400" kern="1200" dirty="0" smtClean="0"/>
                <a:t> and </a:t>
              </a:r>
              <a:r>
                <a:rPr lang="en-US" sz="1400" b="1" kern="1200" dirty="0" smtClean="0"/>
                <a:t>Copernicus</a:t>
              </a:r>
              <a:r>
                <a:rPr lang="en-US" sz="1400" kern="1200" dirty="0" smtClean="0"/>
                <a:t> in </a:t>
              </a:r>
              <a:r>
                <a:rPr lang="en-US" sz="1400" b="1" kern="1200" dirty="0" smtClean="0"/>
                <a:t>North Africa</a:t>
              </a:r>
              <a:r>
                <a:rPr lang="en-US" sz="1400" kern="1200" dirty="0" smtClean="0"/>
                <a:t>, </a:t>
              </a:r>
              <a:r>
                <a:rPr lang="en-US" sz="1400" b="1" kern="1200" dirty="0" smtClean="0"/>
                <a:t>Middle East</a:t>
              </a:r>
              <a:r>
                <a:rPr lang="en-US" sz="1400" kern="1200" dirty="0" smtClean="0"/>
                <a:t> and the </a:t>
              </a:r>
              <a:r>
                <a:rPr lang="en-US" sz="1400" b="1" kern="1200" dirty="0" smtClean="0"/>
                <a:t>Balkans</a:t>
              </a:r>
              <a:endParaRPr lang="en-US" sz="1400" b="1" kern="1200" dirty="0"/>
            </a:p>
          </p:txBody>
        </p:sp>
      </p:grpSp>
      <p:grpSp>
        <p:nvGrpSpPr>
          <p:cNvPr id="12" name="Group 11"/>
          <p:cNvGrpSpPr/>
          <p:nvPr/>
        </p:nvGrpSpPr>
        <p:grpSpPr>
          <a:xfrm>
            <a:off x="467544" y="4959785"/>
            <a:ext cx="1146298" cy="1637567"/>
            <a:chOff x="0" y="2834556"/>
            <a:chExt cx="1146298" cy="1637567"/>
          </a:xfrm>
        </p:grpSpPr>
        <p:sp>
          <p:nvSpPr>
            <p:cNvPr id="13" name="Chevron 12"/>
            <p:cNvSpPr/>
            <p:nvPr/>
          </p:nvSpPr>
          <p:spPr>
            <a:xfrm rot="5400000">
              <a:off x="-245635" y="3080191"/>
              <a:ext cx="1637567" cy="1146297"/>
            </a:xfrm>
            <a:prstGeom prst="chevron">
              <a:avLst/>
            </a:prstGeom>
            <a:solidFill>
              <a:schemeClr val="accent1">
                <a:lumMod val="50000"/>
              </a:schemeClr>
            </a:solidFill>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4" name="Chevron 4"/>
            <p:cNvSpPr/>
            <p:nvPr/>
          </p:nvSpPr>
          <p:spPr>
            <a:xfrm>
              <a:off x="1" y="3461096"/>
              <a:ext cx="1146297" cy="491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Objectives</a:t>
              </a:r>
              <a:endParaRPr lang="en-US" sz="1700" kern="1200" dirty="0"/>
            </a:p>
          </p:txBody>
        </p:sp>
      </p:grpSp>
      <p:pic>
        <p:nvPicPr>
          <p:cNvPr id="15" name="Picture 2" descr="C:\Users\angie\Desktop\Untitled.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492896"/>
            <a:ext cx="1512168" cy="14803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Thematic Areas</a:t>
            </a:r>
            <a:endParaRPr lang="en-US" dirty="0"/>
          </a:p>
        </p:txBody>
      </p:sp>
      <p:graphicFrame>
        <p:nvGraphicFramePr>
          <p:cNvPr id="5" name="Content Placeholder 5"/>
          <p:cNvGraphicFramePr>
            <a:graphicFrameLocks noGrp="1"/>
          </p:cNvGraphicFramePr>
          <p:nvPr>
            <p:ph idx="1"/>
            <p:extLst>
              <p:ext uri="{D42A27DB-BD31-4B8C-83A1-F6EECF244321}">
                <p14:modId xmlns="" xmlns:p14="http://schemas.microsoft.com/office/powerpoint/2010/main" val="2200640397"/>
              </p:ext>
            </p:extLst>
          </p:nvPr>
        </p:nvGraphicFramePr>
        <p:xfrm>
          <a:off x="457200" y="185536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angie\Desktop\Untitled.jpg">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419872" y="692696"/>
            <a:ext cx="1152128" cy="11278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The Project Pillars</a:t>
            </a:r>
            <a:endParaRPr lang="en-US" dirty="0"/>
          </a:p>
        </p:txBody>
      </p:sp>
      <p:pic>
        <p:nvPicPr>
          <p:cNvPr id="1026" name="Picture 2"/>
          <p:cNvPicPr>
            <a:picLocks noChangeAspect="1" noChangeArrowheads="1"/>
          </p:cNvPicPr>
          <p:nvPr/>
        </p:nvPicPr>
        <p:blipFill>
          <a:blip r:embed="rId3" cstate="print"/>
          <a:srcRect l="20959" r="20959"/>
          <a:stretch>
            <a:fillRect/>
          </a:stretch>
        </p:blipFill>
        <p:spPr bwMode="auto">
          <a:xfrm>
            <a:off x="827584" y="1340768"/>
            <a:ext cx="7272808" cy="5293914"/>
          </a:xfrm>
          <a:prstGeom prst="rect">
            <a:avLst/>
          </a:prstGeom>
          <a:noFill/>
          <a:ln w="9525">
            <a:noFill/>
            <a:miter lim="800000"/>
            <a:headEnd/>
            <a:tailEnd/>
          </a:ln>
          <a:effectLst/>
        </p:spPr>
      </p:pic>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352928" cy="718592"/>
          </a:xfrm>
        </p:spPr>
        <p:txBody>
          <a:bodyPr/>
          <a:lstStyle/>
          <a:p>
            <a:r>
              <a:rPr lang="en-US" dirty="0" smtClean="0">
                <a:solidFill>
                  <a:schemeClr val="accent1">
                    <a:lumMod val="50000"/>
                  </a:schemeClr>
                </a:solidFill>
              </a:rPr>
              <a:t>The Concept of Regional Data Hub (RDH)</a:t>
            </a:r>
            <a:endParaRPr lang="en-US" dirty="0"/>
          </a:p>
        </p:txBody>
      </p:sp>
      <p:pic>
        <p:nvPicPr>
          <p:cNvPr id="4"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59633" y="1543143"/>
            <a:ext cx="5128432" cy="3923009"/>
          </a:xfrm>
          <a:ln>
            <a:solidFill>
              <a:schemeClr val="bg1">
                <a:lumMod val="50000"/>
              </a:schemeClr>
            </a:solidFill>
          </a:ln>
        </p:spPr>
      </p:pic>
      <p:sp>
        <p:nvSpPr>
          <p:cNvPr id="5" name="Line Callout 2 (Accent Bar) 4"/>
          <p:cNvSpPr/>
          <p:nvPr/>
        </p:nvSpPr>
        <p:spPr>
          <a:xfrm>
            <a:off x="7200368" y="2247232"/>
            <a:ext cx="1822480" cy="2977480"/>
          </a:xfrm>
          <a:prstGeom prst="accentCallout2">
            <a:avLst>
              <a:gd name="adj1" fmla="val 18750"/>
              <a:gd name="adj2" fmla="val -8333"/>
              <a:gd name="adj3" fmla="val 18750"/>
              <a:gd name="adj4" fmla="val -16667"/>
              <a:gd name="adj5" fmla="val 41724"/>
              <a:gd name="adj6" fmla="val -4390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dirty="0" smtClean="0">
                <a:solidFill>
                  <a:srgbClr val="008C7D"/>
                </a:solidFill>
              </a:rPr>
              <a:t>“one-stop-shop” for RoI specific data/information/knowledge access for EO players, service providers, and end users. </a:t>
            </a:r>
            <a:endParaRPr lang="en-US" sz="1800" dirty="0">
              <a:solidFill>
                <a:srgbClr val="008C7D"/>
              </a:solidFill>
            </a:endParaRPr>
          </a:p>
        </p:txBody>
      </p:sp>
      <p:sp>
        <p:nvSpPr>
          <p:cNvPr id="6" name="TextBox 5"/>
          <p:cNvSpPr txBox="1"/>
          <p:nvPr/>
        </p:nvSpPr>
        <p:spPr>
          <a:xfrm>
            <a:off x="0" y="5661248"/>
            <a:ext cx="9144000" cy="400110"/>
          </a:xfrm>
          <a:prstGeom prst="rect">
            <a:avLst/>
          </a:prstGeom>
          <a:noFill/>
        </p:spPr>
        <p:txBody>
          <a:bodyPr wrap="square" rtlCol="0">
            <a:spAutoFit/>
          </a:bodyPr>
          <a:lstStyle/>
          <a:p>
            <a:pPr algn="ctr"/>
            <a:r>
              <a:rPr lang="en-US" sz="2000" b="1" dirty="0">
                <a:solidFill>
                  <a:schemeClr val="accent1">
                    <a:lumMod val="50000"/>
                  </a:schemeClr>
                </a:solidFill>
                <a:latin typeface="+mn-lt"/>
              </a:rPr>
              <a:t>Data Portals, Databases and Links to be mapped or linked to the </a:t>
            </a:r>
            <a:r>
              <a:rPr lang="en-US" sz="2000" b="1" dirty="0" smtClean="0">
                <a:solidFill>
                  <a:schemeClr val="accent1">
                    <a:lumMod val="50000"/>
                  </a:schemeClr>
                </a:solidFill>
                <a:latin typeface="+mn-lt"/>
              </a:rPr>
              <a:t>RDH</a:t>
            </a:r>
            <a:endParaRPr lang="en-US" sz="2000" b="1" dirty="0">
              <a:solidFill>
                <a:schemeClr val="accent1">
                  <a:lumMod val="50000"/>
                </a:schemeClr>
              </a:solidFill>
              <a:latin typeface="+mn-lt"/>
            </a:endParaRPr>
          </a:p>
        </p:txBody>
      </p:sp>
      <p:sp>
        <p:nvSpPr>
          <p:cNvPr id="7" name="Θέση περιεχομένου 2"/>
          <p:cNvSpPr txBox="1">
            <a:spLocks/>
          </p:cNvSpPr>
          <p:nvPr/>
        </p:nvSpPr>
        <p:spPr>
          <a:xfrm>
            <a:off x="0" y="6095551"/>
            <a:ext cx="9144000" cy="1005857"/>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Clr>
                <a:prstClr val="black">
                  <a:lumMod val="85000"/>
                  <a:lumOff val="15000"/>
                </a:prstClr>
              </a:buClr>
              <a:buFont typeface="Garamond" pitchFamily="18" charset="0"/>
              <a:buNone/>
            </a:pPr>
            <a:r>
              <a:rPr lang="en-GB" dirty="0" smtClean="0">
                <a:solidFill>
                  <a:prstClr val="black"/>
                </a:solidFill>
              </a:rPr>
              <a:t>All data sources are collected from the inputs of the Stakeholders at the GEO-CRADLE survey and desk research</a:t>
            </a:r>
          </a:p>
        </p:txBody>
      </p:sp>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352928" cy="718592"/>
          </a:xfrm>
        </p:spPr>
        <p:txBody>
          <a:bodyPr/>
          <a:lstStyle/>
          <a:p>
            <a:r>
              <a:rPr lang="en-US" dirty="0" smtClean="0">
                <a:solidFill>
                  <a:schemeClr val="accent1">
                    <a:lumMod val="50000"/>
                  </a:schemeClr>
                </a:solidFill>
              </a:rPr>
              <a:t>Requirements for the Data Sources</a:t>
            </a:r>
            <a:endParaRPr lang="en-US" dirty="0"/>
          </a:p>
        </p:txBody>
      </p:sp>
      <p:sp>
        <p:nvSpPr>
          <p:cNvPr id="4" name="Content Placeholder 6"/>
          <p:cNvSpPr txBox="1">
            <a:spLocks/>
          </p:cNvSpPr>
          <p:nvPr/>
        </p:nvSpPr>
        <p:spPr bwMode="auto">
          <a:xfrm>
            <a:off x="0" y="5214160"/>
            <a:ext cx="9144000" cy="16847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marL="0" marR="0" lvl="1" algn="l" defTabSz="914400" rtl="0" eaLnBrk="0" fontAlgn="base" latinLnBrk="0" hangingPunct="0">
              <a:lnSpc>
                <a:spcPct val="100000"/>
              </a:lnSpc>
              <a:spcBef>
                <a:spcPct val="20000"/>
              </a:spcBef>
              <a:spcAft>
                <a:spcPct val="0"/>
              </a:spcAft>
              <a:buClrTx/>
              <a:buSzTx/>
              <a:defRPr/>
            </a:pPr>
            <a:r>
              <a:rPr kumimoji="0" lang="en-GB" sz="1800" b="1" i="0" u="none" strike="noStrike" kern="0" cap="none" spc="0" normalizeH="0" baseline="0" noProof="0" dirty="0" smtClean="0">
                <a:ln>
                  <a:noFill/>
                </a:ln>
                <a:solidFill>
                  <a:schemeClr val="tx1"/>
                </a:solidFill>
                <a:effectLst/>
                <a:uLnTx/>
                <a:uFillTx/>
                <a:latin typeface="+mn-lt"/>
              </a:rPr>
              <a:t>The Data Portals need to fulfil two requirements in order to be mapped or linked to the Regional Data Hub:</a:t>
            </a:r>
          </a:p>
          <a:p>
            <a:pPr marL="742950" marR="0" lvl="2"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GB" sz="1600" b="0" i="0" u="none" strike="noStrike" kern="0" cap="none" spc="0" normalizeH="0" baseline="0" noProof="0" dirty="0" smtClean="0">
                <a:ln>
                  <a:noFill/>
                </a:ln>
                <a:solidFill>
                  <a:schemeClr val="tx1"/>
                </a:solidFill>
                <a:effectLst/>
                <a:uLnTx/>
                <a:uFillTx/>
                <a:latin typeface="+mn-lt"/>
              </a:rPr>
              <a:t>the </a:t>
            </a:r>
            <a:r>
              <a:rPr kumimoji="0" lang="en-GB" sz="1600" b="1" i="1" u="none" strike="noStrike" kern="0" cap="none" spc="0" normalizeH="0" baseline="0" noProof="0" dirty="0" smtClean="0">
                <a:ln>
                  <a:noFill/>
                </a:ln>
                <a:solidFill>
                  <a:schemeClr val="tx1"/>
                </a:solidFill>
                <a:effectLst/>
                <a:uLnTx/>
                <a:uFillTx/>
                <a:latin typeface="+mn-lt"/>
              </a:rPr>
              <a:t>quantity</a:t>
            </a:r>
            <a:r>
              <a:rPr kumimoji="0" lang="en-GB" sz="1600" b="0" i="0" u="none" strike="noStrike" kern="0" cap="none" spc="0" normalizeH="0" baseline="0" noProof="0" dirty="0" smtClean="0">
                <a:ln>
                  <a:noFill/>
                </a:ln>
                <a:solidFill>
                  <a:schemeClr val="tx1"/>
                </a:solidFill>
                <a:effectLst/>
                <a:uLnTx/>
                <a:uFillTx/>
                <a:latin typeface="+mn-lt"/>
              </a:rPr>
              <a:t> of the data and metadata that are relevant to both the </a:t>
            </a:r>
            <a:r>
              <a:rPr kumimoji="0" lang="en-GB" sz="1600" b="0" i="1" u="sng" strike="noStrike" kern="0" cap="none" spc="0" normalizeH="0" baseline="0" noProof="0" dirty="0" smtClean="0">
                <a:ln>
                  <a:noFill/>
                </a:ln>
                <a:solidFill>
                  <a:schemeClr val="tx1"/>
                </a:solidFill>
                <a:effectLst/>
                <a:uLnTx/>
                <a:uFillTx/>
                <a:latin typeface="+mn-lt"/>
              </a:rPr>
              <a:t>geographic extent of the </a:t>
            </a:r>
            <a:r>
              <a:rPr kumimoji="0" lang="en-GB" sz="1600" b="0" i="1" u="sng" strike="noStrike" kern="0" cap="none" spc="0" normalizeH="0" baseline="0" noProof="0" dirty="0" err="1" smtClean="0">
                <a:ln>
                  <a:noFill/>
                </a:ln>
                <a:solidFill>
                  <a:schemeClr val="tx1"/>
                </a:solidFill>
                <a:effectLst/>
                <a:uLnTx/>
                <a:uFillTx/>
                <a:latin typeface="+mn-lt"/>
              </a:rPr>
              <a:t>RoI</a:t>
            </a:r>
            <a:r>
              <a:rPr kumimoji="0" lang="en-GB" sz="1600" b="0" i="0" u="none" strike="noStrike" kern="0" cap="none" spc="0" normalizeH="0" baseline="0" noProof="0" dirty="0" smtClean="0">
                <a:ln>
                  <a:noFill/>
                </a:ln>
                <a:solidFill>
                  <a:schemeClr val="tx1"/>
                </a:solidFill>
                <a:effectLst/>
                <a:uLnTx/>
                <a:uFillTx/>
                <a:latin typeface="+mn-lt"/>
              </a:rPr>
              <a:t> and the </a:t>
            </a:r>
            <a:r>
              <a:rPr kumimoji="0" lang="en-GB" sz="1600" b="0" i="1" u="sng" strike="noStrike" kern="0" cap="none" spc="0" normalizeH="0" baseline="0" noProof="0" dirty="0" smtClean="0">
                <a:ln>
                  <a:noFill/>
                </a:ln>
                <a:solidFill>
                  <a:schemeClr val="tx1"/>
                </a:solidFill>
                <a:effectLst/>
                <a:uLnTx/>
                <a:uFillTx/>
                <a:latin typeface="+mn-lt"/>
              </a:rPr>
              <a:t>Thematic Areas</a:t>
            </a:r>
            <a:r>
              <a:rPr kumimoji="0" lang="en-GB" sz="1600" b="0" i="0" u="sng" strike="noStrike" kern="0" cap="none" spc="0" normalizeH="0" baseline="0" noProof="0" dirty="0" smtClean="0">
                <a:ln>
                  <a:noFill/>
                </a:ln>
                <a:solidFill>
                  <a:schemeClr val="tx1"/>
                </a:solidFill>
                <a:effectLst/>
                <a:uLnTx/>
                <a:uFillTx/>
                <a:latin typeface="+mn-lt"/>
              </a:rPr>
              <a:t> </a:t>
            </a:r>
            <a:r>
              <a:rPr kumimoji="0" lang="en-GB" sz="1600" b="0" i="0" u="none" strike="noStrike" kern="0" cap="none" spc="0" normalizeH="0" baseline="0" noProof="0" dirty="0" smtClean="0">
                <a:ln>
                  <a:noFill/>
                </a:ln>
                <a:solidFill>
                  <a:schemeClr val="tx1"/>
                </a:solidFill>
                <a:effectLst/>
                <a:uLnTx/>
                <a:uFillTx/>
                <a:latin typeface="+mn-lt"/>
              </a:rPr>
              <a:t>of the GEO-CRADLE Project.</a:t>
            </a:r>
          </a:p>
          <a:p>
            <a:pPr marL="742950" marR="0" lvl="2"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GB" sz="1600" b="0" i="0" u="none" strike="noStrike" kern="0" cap="none" spc="0" normalizeH="0" baseline="0" noProof="0" dirty="0" smtClean="0">
                <a:ln>
                  <a:noFill/>
                </a:ln>
                <a:solidFill>
                  <a:schemeClr val="tx1"/>
                </a:solidFill>
                <a:effectLst/>
                <a:uLnTx/>
                <a:uFillTx/>
                <a:latin typeface="+mn-lt"/>
              </a:rPr>
              <a:t>the </a:t>
            </a:r>
            <a:r>
              <a:rPr kumimoji="0" lang="en-GB" sz="1600" b="1" i="1" u="none" strike="noStrike" kern="0" cap="none" spc="0" normalizeH="0" baseline="0" noProof="0" dirty="0" smtClean="0">
                <a:ln>
                  <a:noFill/>
                </a:ln>
                <a:solidFill>
                  <a:schemeClr val="tx1"/>
                </a:solidFill>
                <a:effectLst/>
                <a:uLnTx/>
                <a:uFillTx/>
                <a:latin typeface="+mn-lt"/>
              </a:rPr>
              <a:t>quality</a:t>
            </a:r>
            <a:r>
              <a:rPr kumimoji="0" lang="en-GB" sz="1600" b="0" i="0" u="none" strike="noStrike" kern="0" cap="none" spc="0" normalizeH="0" baseline="0" noProof="0" dirty="0" smtClean="0">
                <a:ln>
                  <a:noFill/>
                </a:ln>
                <a:solidFill>
                  <a:schemeClr val="tx1"/>
                </a:solidFill>
                <a:effectLst/>
                <a:uLnTx/>
                <a:uFillTx/>
                <a:latin typeface="+mn-lt"/>
              </a:rPr>
              <a:t> of the data and the metadata regarding both the </a:t>
            </a:r>
            <a:r>
              <a:rPr kumimoji="0" lang="en-GB" sz="1600" b="0" i="1" u="sng" strike="noStrike" kern="0" cap="none" spc="0" normalizeH="0" baseline="0" noProof="0" dirty="0" smtClean="0">
                <a:ln>
                  <a:noFill/>
                </a:ln>
                <a:solidFill>
                  <a:schemeClr val="tx1"/>
                </a:solidFill>
                <a:effectLst/>
                <a:uLnTx/>
                <a:uFillTx/>
                <a:latin typeface="+mn-lt"/>
              </a:rPr>
              <a:t>compatibility</a:t>
            </a:r>
            <a:r>
              <a:rPr kumimoji="0" lang="en-GB" sz="1600" b="0" i="1" u="none" strike="noStrike" kern="0" cap="none" spc="0" normalizeH="0" baseline="0" noProof="0" dirty="0" smtClean="0">
                <a:ln>
                  <a:noFill/>
                </a:ln>
                <a:solidFill>
                  <a:schemeClr val="tx1"/>
                </a:solidFill>
                <a:effectLst/>
                <a:uLnTx/>
                <a:uFillTx/>
                <a:latin typeface="+mn-lt"/>
              </a:rPr>
              <a:t> </a:t>
            </a:r>
            <a:r>
              <a:rPr kumimoji="0" lang="en-GB" sz="1600" b="0" i="0" u="none" strike="noStrike" kern="0" cap="none" spc="0" normalizeH="0" baseline="0" noProof="0" dirty="0" smtClean="0">
                <a:ln>
                  <a:noFill/>
                </a:ln>
                <a:solidFill>
                  <a:schemeClr val="tx1"/>
                </a:solidFill>
                <a:effectLst/>
                <a:uLnTx/>
                <a:uFillTx/>
                <a:latin typeface="+mn-lt"/>
              </a:rPr>
              <a:t>of the data to the GEOSS APIs and GCI, and the </a:t>
            </a:r>
            <a:r>
              <a:rPr kumimoji="0" lang="en-GB" sz="1600" b="0" i="1" u="sng" strike="noStrike" kern="0" cap="none" spc="0" normalizeH="0" baseline="0" noProof="0" dirty="0" smtClean="0">
                <a:ln>
                  <a:noFill/>
                </a:ln>
                <a:solidFill>
                  <a:schemeClr val="tx1"/>
                </a:solidFill>
                <a:effectLst/>
                <a:uLnTx/>
                <a:uFillTx/>
                <a:latin typeface="+mn-lt"/>
              </a:rPr>
              <a:t>existence</a:t>
            </a:r>
            <a:r>
              <a:rPr kumimoji="0" lang="en-GB" sz="1600" b="0" i="0" u="none" strike="noStrike" kern="0" cap="none" spc="0" normalizeH="0" baseline="0" noProof="0" dirty="0" smtClean="0">
                <a:ln>
                  <a:noFill/>
                </a:ln>
                <a:solidFill>
                  <a:schemeClr val="tx1"/>
                </a:solidFill>
                <a:effectLst/>
                <a:uLnTx/>
                <a:uFillTx/>
                <a:latin typeface="+mn-lt"/>
              </a:rPr>
              <a:t> of corresponding </a:t>
            </a:r>
            <a:r>
              <a:rPr kumimoji="0" lang="en-GB" sz="1600" b="0" i="1" u="sng" strike="noStrike" kern="0" cap="none" spc="0" normalizeH="0" baseline="0" noProof="0" dirty="0" smtClean="0">
                <a:ln>
                  <a:noFill/>
                </a:ln>
                <a:solidFill>
                  <a:schemeClr val="tx1"/>
                </a:solidFill>
                <a:effectLst/>
                <a:uLnTx/>
                <a:uFillTx/>
                <a:latin typeface="+mn-lt"/>
              </a:rPr>
              <a:t>metadata</a:t>
            </a:r>
            <a:r>
              <a:rPr kumimoji="0" lang="en-GB" sz="1600" b="0" i="0" u="none" strike="noStrike" kern="0" cap="none" spc="0" normalizeH="0" baseline="0" noProof="0" dirty="0" smtClean="0">
                <a:ln>
                  <a:noFill/>
                </a:ln>
                <a:solidFill>
                  <a:schemeClr val="tx1"/>
                </a:solidFill>
                <a:effectLst/>
                <a:uLnTx/>
                <a:uFillTx/>
                <a:latin typeface="+mn-lt"/>
              </a:rPr>
              <a:t>.</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59633" y="1234183"/>
            <a:ext cx="5128432" cy="3923009"/>
          </a:xfrm>
          <a:ln>
            <a:solidFill>
              <a:schemeClr val="bg1">
                <a:lumMod val="50000"/>
              </a:schemeClr>
            </a:solidFill>
          </a:ln>
        </p:spPr>
      </p:pic>
      <p:sp>
        <p:nvSpPr>
          <p:cNvPr id="6" name="Line Callout 2 (Accent Bar) 5"/>
          <p:cNvSpPr/>
          <p:nvPr/>
        </p:nvSpPr>
        <p:spPr>
          <a:xfrm>
            <a:off x="7200368" y="1938272"/>
            <a:ext cx="1822480" cy="2977480"/>
          </a:xfrm>
          <a:prstGeom prst="accentCallout2">
            <a:avLst>
              <a:gd name="adj1" fmla="val 18750"/>
              <a:gd name="adj2" fmla="val -8333"/>
              <a:gd name="adj3" fmla="val 18750"/>
              <a:gd name="adj4" fmla="val -16667"/>
              <a:gd name="adj5" fmla="val 41724"/>
              <a:gd name="adj6" fmla="val -4390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dirty="0" smtClean="0">
                <a:solidFill>
                  <a:srgbClr val="008C7D"/>
                </a:solidFill>
              </a:rPr>
              <a:t>“one-stop-shop” for RoI specific data/information/knowledge access for EO players, service providers, and end users. </a:t>
            </a:r>
            <a:endParaRPr lang="en-US" sz="1800" dirty="0">
              <a:solidFill>
                <a:srgbClr val="008C7D"/>
              </a:solidFill>
            </a:endParaRPr>
          </a:p>
        </p:txBody>
      </p:sp>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accent1">
                    <a:lumMod val="50000"/>
                  </a:schemeClr>
                </a:solidFill>
              </a:rPr>
              <a:t>Number of identified portals per Thematic Area and </a:t>
            </a:r>
            <a:r>
              <a:rPr lang="en-US" sz="2400" dirty="0" err="1" smtClean="0">
                <a:solidFill>
                  <a:schemeClr val="accent1">
                    <a:lumMod val="50000"/>
                  </a:schemeClr>
                </a:solidFill>
              </a:rPr>
              <a:t>RoI</a:t>
            </a:r>
            <a:endParaRPr lang="en-US" sz="2400" dirty="0"/>
          </a:p>
        </p:txBody>
      </p:sp>
      <p:graphicFrame>
        <p:nvGraphicFramePr>
          <p:cNvPr id="4" name="Θέση περιεχομένου 12"/>
          <p:cNvGraphicFramePr>
            <a:graphicFrameLocks/>
          </p:cNvGraphicFramePr>
          <p:nvPr>
            <p:extLst>
              <p:ext uri="{D42A27DB-BD31-4B8C-83A1-F6EECF244321}">
                <p14:modId xmlns="" xmlns:p14="http://schemas.microsoft.com/office/powerpoint/2010/main" val="1295350435"/>
              </p:ext>
            </p:extLst>
          </p:nvPr>
        </p:nvGraphicFramePr>
        <p:xfrm>
          <a:off x="49144" y="1484784"/>
          <a:ext cx="8964489" cy="2431098"/>
        </p:xfrm>
        <a:graphic>
          <a:graphicData uri="http://schemas.openxmlformats.org/drawingml/2006/table">
            <a:tbl>
              <a:tblPr firstRow="1" bandRow="1">
                <a:tableStyleId>{2A488322-F2BA-4B5B-9748-0D474271808F}</a:tableStyleId>
              </a:tblPr>
              <a:tblGrid>
                <a:gridCol w="1533059"/>
                <a:gridCol w="1262581"/>
                <a:gridCol w="2172426"/>
                <a:gridCol w="1487041"/>
                <a:gridCol w="1081484"/>
                <a:gridCol w="1427898"/>
              </a:tblGrid>
              <a:tr h="415617">
                <a:tc>
                  <a:txBody>
                    <a:bodyPr/>
                    <a:lstStyle/>
                    <a:p>
                      <a:pPr algn="ctr"/>
                      <a:r>
                        <a:rPr lang="en-GB" sz="1000" kern="1200" dirty="0" smtClean="0"/>
                        <a:t>a/a</a:t>
                      </a:r>
                      <a:endParaRPr lang="el-GR" sz="1000" b="1" kern="1200" dirty="0">
                        <a:solidFill>
                          <a:schemeClr val="lt1"/>
                        </a:solidFill>
                        <a:latin typeface="+mn-lt"/>
                        <a:ea typeface="+mn-ea"/>
                        <a:cs typeface="+mn-cs"/>
                      </a:endParaRPr>
                    </a:p>
                  </a:txBody>
                  <a:tcPr anchor="ctr"/>
                </a:tc>
                <a:tc>
                  <a:txBody>
                    <a:bodyPr/>
                    <a:lstStyle/>
                    <a:p>
                      <a:pPr algn="ctr"/>
                      <a:r>
                        <a:rPr lang="en-GB" sz="1000" dirty="0" smtClean="0"/>
                        <a:t>Adaptation</a:t>
                      </a:r>
                      <a:r>
                        <a:rPr lang="en-GB" sz="1000" baseline="0" dirty="0" smtClean="0"/>
                        <a:t> to Climate Change</a:t>
                      </a:r>
                      <a:endParaRPr lang="el-GR"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noProof="0" dirty="0" smtClean="0">
                          <a:ln>
                            <a:noFill/>
                          </a:ln>
                          <a:effectLst/>
                          <a:uLnTx/>
                          <a:uFillTx/>
                        </a:rPr>
                        <a:t>Improved Food Security &amp; Water Extremes Management </a:t>
                      </a:r>
                      <a:endParaRPr kumimoji="0" lang="el-GR" sz="1000" b="1" i="0" u="none" strike="noStrike" kern="1200" cap="none" spc="0" normalizeH="0" baseline="0" noProof="0" dirty="0" smtClean="0">
                        <a:ln>
                          <a:noFill/>
                        </a:ln>
                        <a:solidFill>
                          <a:prstClr val="white"/>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noProof="0" dirty="0" smtClean="0">
                          <a:ln>
                            <a:noFill/>
                          </a:ln>
                          <a:effectLst/>
                          <a:uLnTx/>
                          <a:uFillTx/>
                        </a:rPr>
                        <a:t>Access to Raw Materials</a:t>
                      </a:r>
                      <a:endParaRPr kumimoji="0" lang="el-GR" sz="1000" b="1" i="0" u="none" strike="noStrike" kern="1200" cap="none" spc="0" normalizeH="0" baseline="0" noProof="0" dirty="0" smtClean="0">
                        <a:ln>
                          <a:noFill/>
                        </a:ln>
                        <a:solidFill>
                          <a:prstClr val="white"/>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noProof="0" dirty="0" smtClean="0">
                          <a:ln>
                            <a:noFill/>
                          </a:ln>
                          <a:effectLst/>
                          <a:uLnTx/>
                          <a:uFillTx/>
                        </a:rPr>
                        <a:t>Access to Energy</a:t>
                      </a:r>
                      <a:endParaRPr kumimoji="0" lang="el-GR" sz="1000" b="1" i="0" u="none" strike="noStrike" kern="1200" cap="none" spc="0" normalizeH="0" baseline="0" noProof="0" dirty="0" smtClean="0">
                        <a:ln>
                          <a:noFill/>
                        </a:ln>
                        <a:solidFill>
                          <a:prstClr val="white"/>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noProof="0" dirty="0" smtClean="0">
                          <a:ln>
                            <a:noFill/>
                          </a:ln>
                          <a:effectLst/>
                          <a:uLnTx/>
                          <a:uFillTx/>
                        </a:rPr>
                        <a:t>Total Number of Portals per </a:t>
                      </a:r>
                      <a:r>
                        <a:rPr kumimoji="0" lang="en-GB" sz="1000" u="none" strike="noStrike" kern="1200" cap="none" spc="0" normalizeH="0" baseline="0" noProof="0" dirty="0" err="1" smtClean="0">
                          <a:ln>
                            <a:noFill/>
                          </a:ln>
                          <a:effectLst/>
                          <a:uLnTx/>
                          <a:uFillTx/>
                        </a:rPr>
                        <a:t>RoI</a:t>
                      </a:r>
                      <a:r>
                        <a:rPr kumimoji="0" lang="en-GB" sz="1000" u="none" strike="noStrike" kern="1200" cap="none" spc="0" normalizeH="0" baseline="0" noProof="0" dirty="0" smtClean="0">
                          <a:ln>
                            <a:noFill/>
                          </a:ln>
                          <a:effectLst/>
                          <a:uLnTx/>
                          <a:uFillTx/>
                        </a:rPr>
                        <a:t> (unique)</a:t>
                      </a:r>
                      <a:endParaRPr kumimoji="0" lang="el-GR" sz="1000" b="0" i="0" u="none" strike="noStrike" kern="1200" cap="none" spc="0" normalizeH="0" baseline="0" noProof="0" dirty="0" smtClean="0">
                        <a:ln>
                          <a:noFill/>
                        </a:ln>
                        <a:solidFill>
                          <a:prstClr val="white"/>
                        </a:solidFill>
                        <a:effectLst/>
                        <a:uLnTx/>
                        <a:uFillTx/>
                        <a:latin typeface="+mn-lt"/>
                        <a:ea typeface="+mn-ea"/>
                        <a:cs typeface="+mn-cs"/>
                      </a:endParaRPr>
                    </a:p>
                  </a:txBody>
                  <a:tcPr anchor="ctr"/>
                </a:tc>
              </a:tr>
              <a:tr h="383646">
                <a:tc>
                  <a:txBody>
                    <a:bodyPr/>
                    <a:lstStyle/>
                    <a:p>
                      <a:pPr marL="0" algn="ctr" defTabSz="914400" rtl="0" eaLnBrk="1" latinLnBrk="0" hangingPunct="1"/>
                      <a:r>
                        <a:rPr lang="en-GB" sz="1400" b="1" kern="1200" dirty="0" smtClean="0"/>
                        <a:t>North Africa</a:t>
                      </a:r>
                      <a:endParaRPr lang="el-GR" sz="1400" b="1" kern="1200" dirty="0">
                        <a:solidFill>
                          <a:schemeClr val="lt1"/>
                        </a:solidFill>
                        <a:latin typeface="+mn-lt"/>
                        <a:ea typeface="+mn-ea"/>
                        <a:cs typeface="+mn-cs"/>
                      </a:endParaRPr>
                    </a:p>
                  </a:txBody>
                  <a:tcPr anchor="ctr"/>
                </a:tc>
                <a:tc>
                  <a:txBody>
                    <a:bodyPr/>
                    <a:lstStyle/>
                    <a:p>
                      <a:pPr algn="ctr"/>
                      <a:r>
                        <a:rPr lang="en-GB" dirty="0" smtClean="0"/>
                        <a:t>0</a:t>
                      </a:r>
                      <a:endParaRPr lang="el-GR" dirty="0"/>
                    </a:p>
                  </a:txBody>
                  <a:tcPr/>
                </a:tc>
                <a:tc>
                  <a:txBody>
                    <a:bodyPr/>
                    <a:lstStyle/>
                    <a:p>
                      <a:pPr algn="ctr"/>
                      <a:r>
                        <a:rPr lang="en-GB" dirty="0" smtClean="0"/>
                        <a:t>1</a:t>
                      </a:r>
                      <a:endParaRPr lang="el-GR" dirty="0"/>
                    </a:p>
                  </a:txBody>
                  <a:tcPr/>
                </a:tc>
                <a:tc>
                  <a:txBody>
                    <a:bodyPr/>
                    <a:lstStyle/>
                    <a:p>
                      <a:pPr algn="ctr"/>
                      <a:r>
                        <a:rPr lang="en-GB" smtClean="0"/>
                        <a:t>1</a:t>
                      </a:r>
                      <a:endParaRPr lang="el-GR" dirty="0"/>
                    </a:p>
                  </a:txBody>
                  <a:tcPr/>
                </a:tc>
                <a:tc>
                  <a:txBody>
                    <a:bodyPr/>
                    <a:lstStyle/>
                    <a:p>
                      <a:pPr algn="ctr"/>
                      <a:r>
                        <a:rPr lang="en-GB" dirty="0" smtClean="0"/>
                        <a:t>0</a:t>
                      </a:r>
                      <a:endParaRPr lang="el-GR" dirty="0"/>
                    </a:p>
                  </a:txBody>
                  <a:tcPr/>
                </a:tc>
                <a:tc>
                  <a:txBody>
                    <a:bodyPr/>
                    <a:lstStyle/>
                    <a:p>
                      <a:pPr algn="ctr"/>
                      <a:r>
                        <a:rPr lang="en-GB" dirty="0" smtClean="0"/>
                        <a:t>2</a:t>
                      </a:r>
                      <a:endParaRPr lang="el-GR" dirty="0"/>
                    </a:p>
                  </a:txBody>
                  <a:tcPr/>
                </a:tc>
              </a:tr>
              <a:tr h="383646">
                <a:tc>
                  <a:txBody>
                    <a:bodyPr/>
                    <a:lstStyle/>
                    <a:p>
                      <a:pPr marL="0" algn="ctr" defTabSz="914400" rtl="0" eaLnBrk="1" latinLnBrk="0" hangingPunct="1"/>
                      <a:r>
                        <a:rPr lang="en-GB" sz="1400" b="1" kern="1200" dirty="0" smtClean="0"/>
                        <a:t>Middle East</a:t>
                      </a:r>
                      <a:endParaRPr lang="el-GR" sz="1400" b="1" kern="1200" dirty="0">
                        <a:solidFill>
                          <a:schemeClr val="lt1"/>
                        </a:solidFill>
                        <a:latin typeface="+mn-lt"/>
                        <a:ea typeface="+mn-ea"/>
                        <a:cs typeface="+mn-cs"/>
                      </a:endParaRPr>
                    </a:p>
                  </a:txBody>
                  <a:tcPr anchor="ctr"/>
                </a:tc>
                <a:tc>
                  <a:txBody>
                    <a:bodyPr/>
                    <a:lstStyle/>
                    <a:p>
                      <a:pPr algn="ctr"/>
                      <a:r>
                        <a:rPr lang="en-GB" dirty="0" smtClean="0"/>
                        <a:t>5</a:t>
                      </a:r>
                      <a:endParaRPr lang="el-GR" dirty="0"/>
                    </a:p>
                  </a:txBody>
                  <a:tcPr/>
                </a:tc>
                <a:tc>
                  <a:txBody>
                    <a:bodyPr/>
                    <a:lstStyle/>
                    <a:p>
                      <a:pPr algn="ctr"/>
                      <a:r>
                        <a:rPr lang="en-GB" dirty="0" smtClean="0"/>
                        <a:t>3</a:t>
                      </a:r>
                      <a:endParaRPr lang="el-GR" dirty="0"/>
                    </a:p>
                  </a:txBody>
                  <a:tcPr/>
                </a:tc>
                <a:tc>
                  <a:txBody>
                    <a:bodyPr/>
                    <a:lstStyle/>
                    <a:p>
                      <a:pPr algn="ctr"/>
                      <a:r>
                        <a:rPr lang="en-GB" dirty="0" smtClean="0"/>
                        <a:t>2</a:t>
                      </a:r>
                      <a:endParaRPr lang="el-GR" dirty="0"/>
                    </a:p>
                  </a:txBody>
                  <a:tcPr/>
                </a:tc>
                <a:tc>
                  <a:txBody>
                    <a:bodyPr/>
                    <a:lstStyle/>
                    <a:p>
                      <a:pPr algn="ctr"/>
                      <a:r>
                        <a:rPr lang="en-GB" dirty="0" smtClean="0"/>
                        <a:t>4</a:t>
                      </a:r>
                      <a:endParaRPr lang="el-GR" dirty="0"/>
                    </a:p>
                  </a:txBody>
                  <a:tcPr/>
                </a:tc>
                <a:tc>
                  <a:txBody>
                    <a:bodyPr/>
                    <a:lstStyle/>
                    <a:p>
                      <a:pPr algn="ctr"/>
                      <a:r>
                        <a:rPr lang="en-GB" dirty="0" smtClean="0"/>
                        <a:t>6</a:t>
                      </a:r>
                      <a:endParaRPr lang="el-GR" dirty="0"/>
                    </a:p>
                  </a:txBody>
                  <a:tcPr/>
                </a:tc>
              </a:tr>
              <a:tr h="383646">
                <a:tc>
                  <a:txBody>
                    <a:bodyPr/>
                    <a:lstStyle/>
                    <a:p>
                      <a:pPr marL="0" algn="ctr" defTabSz="914400" rtl="0" eaLnBrk="1" latinLnBrk="0" hangingPunct="1"/>
                      <a:r>
                        <a:rPr lang="en-GB" sz="1400" b="1" kern="1200" dirty="0" smtClean="0"/>
                        <a:t>Balkans</a:t>
                      </a:r>
                      <a:endParaRPr lang="el-GR" sz="1400" b="1" kern="1200" dirty="0">
                        <a:solidFill>
                          <a:schemeClr val="lt1"/>
                        </a:solidFill>
                        <a:latin typeface="+mn-lt"/>
                        <a:ea typeface="+mn-ea"/>
                        <a:cs typeface="+mn-cs"/>
                      </a:endParaRPr>
                    </a:p>
                  </a:txBody>
                  <a:tcPr anchor="ctr"/>
                </a:tc>
                <a:tc>
                  <a:txBody>
                    <a:bodyPr/>
                    <a:lstStyle/>
                    <a:p>
                      <a:pPr algn="ctr"/>
                      <a:r>
                        <a:rPr lang="en-GB" dirty="0" smtClean="0"/>
                        <a:t>8</a:t>
                      </a:r>
                      <a:endParaRPr lang="el-GR" dirty="0"/>
                    </a:p>
                  </a:txBody>
                  <a:tcPr/>
                </a:tc>
                <a:tc>
                  <a:txBody>
                    <a:bodyPr/>
                    <a:lstStyle/>
                    <a:p>
                      <a:pPr algn="ctr"/>
                      <a:r>
                        <a:rPr lang="en-GB" dirty="0" smtClean="0"/>
                        <a:t>8</a:t>
                      </a:r>
                      <a:endParaRPr lang="el-GR" dirty="0"/>
                    </a:p>
                  </a:txBody>
                  <a:tcPr/>
                </a:tc>
                <a:tc>
                  <a:txBody>
                    <a:bodyPr/>
                    <a:lstStyle/>
                    <a:p>
                      <a:pPr algn="ctr"/>
                      <a:r>
                        <a:rPr lang="en-GB" dirty="0" smtClean="0"/>
                        <a:t>3</a:t>
                      </a:r>
                      <a:endParaRPr lang="el-GR" dirty="0"/>
                    </a:p>
                  </a:txBody>
                  <a:tcPr/>
                </a:tc>
                <a:tc>
                  <a:txBody>
                    <a:bodyPr/>
                    <a:lstStyle/>
                    <a:p>
                      <a:pPr algn="ctr"/>
                      <a:r>
                        <a:rPr lang="en-GB" dirty="0" smtClean="0"/>
                        <a:t>5</a:t>
                      </a:r>
                      <a:endParaRPr lang="el-GR" dirty="0"/>
                    </a:p>
                  </a:txBody>
                  <a:tcPr/>
                </a:tc>
                <a:tc>
                  <a:txBody>
                    <a:bodyPr/>
                    <a:lstStyle/>
                    <a:p>
                      <a:pPr algn="ctr"/>
                      <a:r>
                        <a:rPr lang="en-GB" dirty="0" smtClean="0"/>
                        <a:t>14</a:t>
                      </a:r>
                      <a:endParaRPr lang="el-GR" dirty="0"/>
                    </a:p>
                  </a:txBody>
                  <a:tcPr/>
                </a:tc>
              </a:tr>
              <a:tr h="415617">
                <a:tc>
                  <a:txBody>
                    <a:bodyPr/>
                    <a:lstStyle/>
                    <a:p>
                      <a:pPr marL="0" algn="ctr" defTabSz="914400" rtl="0" eaLnBrk="1" latinLnBrk="0" hangingPunct="1"/>
                      <a:r>
                        <a:rPr lang="en-GB" sz="1400" b="1" kern="1200" dirty="0" smtClean="0"/>
                        <a:t>Total Number of Portals per Thematic</a:t>
                      </a:r>
                      <a:r>
                        <a:rPr lang="en-GB" sz="1400" b="1" kern="1200" baseline="0" dirty="0" smtClean="0"/>
                        <a:t> Area</a:t>
                      </a:r>
                      <a:endParaRPr lang="el-GR" sz="1400" b="1" kern="1200" dirty="0">
                        <a:solidFill>
                          <a:schemeClr val="lt1"/>
                        </a:solidFill>
                        <a:latin typeface="+mn-lt"/>
                        <a:ea typeface="+mn-ea"/>
                        <a:cs typeface="+mn-cs"/>
                      </a:endParaRPr>
                    </a:p>
                  </a:txBody>
                  <a:tcPr anchor="ctr"/>
                </a:tc>
                <a:tc>
                  <a:txBody>
                    <a:bodyPr/>
                    <a:lstStyle/>
                    <a:p>
                      <a:pPr algn="ctr"/>
                      <a:endParaRPr lang="en-GB" dirty="0" smtClean="0"/>
                    </a:p>
                    <a:p>
                      <a:pPr algn="ctr"/>
                      <a:r>
                        <a:rPr lang="en-GB" dirty="0" smtClean="0"/>
                        <a:t>13</a:t>
                      </a:r>
                      <a:endParaRPr lang="el-GR" dirty="0"/>
                    </a:p>
                  </a:txBody>
                  <a:tcPr/>
                </a:tc>
                <a:tc>
                  <a:txBody>
                    <a:bodyPr/>
                    <a:lstStyle/>
                    <a:p>
                      <a:pPr algn="ctr"/>
                      <a:endParaRPr lang="en-GB" dirty="0" smtClean="0"/>
                    </a:p>
                    <a:p>
                      <a:pPr algn="ctr"/>
                      <a:r>
                        <a:rPr lang="en-GB" dirty="0" smtClean="0"/>
                        <a:t>12</a:t>
                      </a:r>
                      <a:endParaRPr lang="el-GR" dirty="0"/>
                    </a:p>
                  </a:txBody>
                  <a:tcPr/>
                </a:tc>
                <a:tc>
                  <a:txBody>
                    <a:bodyPr/>
                    <a:lstStyle/>
                    <a:p>
                      <a:pPr algn="ctr"/>
                      <a:endParaRPr lang="en-GB" smtClean="0"/>
                    </a:p>
                    <a:p>
                      <a:pPr algn="ctr"/>
                      <a:r>
                        <a:rPr lang="en-GB" smtClean="0"/>
                        <a:t>5</a:t>
                      </a:r>
                      <a:endParaRPr lang="el-GR" dirty="0"/>
                    </a:p>
                  </a:txBody>
                  <a:tcPr/>
                </a:tc>
                <a:tc>
                  <a:txBody>
                    <a:bodyPr/>
                    <a:lstStyle/>
                    <a:p>
                      <a:pPr algn="ctr"/>
                      <a:endParaRPr lang="en-GB" dirty="0" smtClean="0"/>
                    </a:p>
                    <a:p>
                      <a:pPr algn="ctr"/>
                      <a:r>
                        <a:rPr lang="en-GB" dirty="0" smtClean="0"/>
                        <a:t>9</a:t>
                      </a:r>
                      <a:endParaRPr lang="el-GR" dirty="0"/>
                    </a:p>
                  </a:txBody>
                  <a:tcPr/>
                </a:tc>
                <a:tc>
                  <a:txBody>
                    <a:bodyPr/>
                    <a:lstStyle/>
                    <a:p>
                      <a:pPr algn="ctr"/>
                      <a:endParaRPr lang="el-GR" dirty="0"/>
                    </a:p>
                  </a:txBody>
                  <a:tcPr/>
                </a:tc>
              </a:tr>
            </a:tbl>
          </a:graphicData>
        </a:graphic>
      </p:graphicFrame>
      <p:sp>
        <p:nvSpPr>
          <p:cNvPr id="5" name="TextBox 4"/>
          <p:cNvSpPr txBox="1"/>
          <p:nvPr/>
        </p:nvSpPr>
        <p:spPr>
          <a:xfrm>
            <a:off x="0" y="4005064"/>
            <a:ext cx="9144000" cy="400110"/>
          </a:xfrm>
          <a:prstGeom prst="rect">
            <a:avLst/>
          </a:prstGeom>
          <a:noFill/>
        </p:spPr>
        <p:txBody>
          <a:bodyPr wrap="square" rtlCol="0">
            <a:spAutoFit/>
          </a:bodyPr>
          <a:lstStyle/>
          <a:p>
            <a:pPr algn="ctr"/>
            <a:r>
              <a:rPr lang="en-US" sz="2000" b="1" dirty="0" smtClean="0">
                <a:solidFill>
                  <a:schemeClr val="accent1">
                    <a:lumMod val="50000"/>
                  </a:schemeClr>
                </a:solidFill>
                <a:latin typeface="+mn-lt"/>
              </a:rPr>
              <a:t>Key Findings</a:t>
            </a:r>
            <a:endParaRPr lang="en-US" sz="2000" b="1" dirty="0">
              <a:solidFill>
                <a:schemeClr val="accent1">
                  <a:lumMod val="50000"/>
                </a:schemeClr>
              </a:solidFill>
              <a:latin typeface="+mn-lt"/>
            </a:endParaRPr>
          </a:p>
        </p:txBody>
      </p:sp>
      <p:sp>
        <p:nvSpPr>
          <p:cNvPr id="7" name="Rectangle 6"/>
          <p:cNvSpPr/>
          <p:nvPr/>
        </p:nvSpPr>
        <p:spPr>
          <a:xfrm>
            <a:off x="179512" y="4365104"/>
            <a:ext cx="8964488" cy="646331"/>
          </a:xfrm>
          <a:prstGeom prst="rect">
            <a:avLst/>
          </a:prstGeom>
        </p:spPr>
        <p:txBody>
          <a:bodyPr wrap="square">
            <a:spAutoFit/>
          </a:bodyPr>
          <a:lstStyle/>
          <a:p>
            <a:pPr marL="273050" indent="-273050">
              <a:buFont typeface="Wingdings" pitchFamily="2" charset="2"/>
              <a:buChar char="ü"/>
            </a:pPr>
            <a:r>
              <a:rPr lang="en-US" sz="1800" b="1" dirty="0" smtClean="0"/>
              <a:t> In ME there are countries with no evidence at all of any open data activity, and some other countries that have created limited sections of open data in stand by mode</a:t>
            </a:r>
            <a:endParaRPr lang="en-US" sz="1800" dirty="0" smtClean="0">
              <a:solidFill>
                <a:prstClr val="black"/>
              </a:solidFill>
              <a:latin typeface="+mn-lt"/>
            </a:endParaRPr>
          </a:p>
        </p:txBody>
      </p:sp>
      <p:sp>
        <p:nvSpPr>
          <p:cNvPr id="8" name="Rectangle 7"/>
          <p:cNvSpPr/>
          <p:nvPr/>
        </p:nvSpPr>
        <p:spPr>
          <a:xfrm>
            <a:off x="179512" y="5085184"/>
            <a:ext cx="8964488" cy="923330"/>
          </a:xfrm>
          <a:prstGeom prst="rect">
            <a:avLst/>
          </a:prstGeom>
        </p:spPr>
        <p:txBody>
          <a:bodyPr wrap="square">
            <a:spAutoFit/>
          </a:bodyPr>
          <a:lstStyle/>
          <a:p>
            <a:pPr marL="273050" indent="-273050">
              <a:buFont typeface="Wingdings" pitchFamily="2" charset="2"/>
              <a:buChar char="ü"/>
            </a:pPr>
            <a:r>
              <a:rPr lang="en-US" sz="1800" b="1" dirty="0" smtClean="0"/>
              <a:t> In NA open data concepts remains limited; data are focused on statistics; the data format is not facilitating the data reuse; there is a need for generating new data using open standards; lack of funds for developing the technical/ connectivity infrastructures </a:t>
            </a:r>
            <a:endParaRPr lang="en-US" sz="1800" dirty="0" smtClean="0">
              <a:solidFill>
                <a:prstClr val="black"/>
              </a:solidFill>
              <a:latin typeface="+mn-lt"/>
            </a:endParaRPr>
          </a:p>
        </p:txBody>
      </p:sp>
      <p:sp>
        <p:nvSpPr>
          <p:cNvPr id="9" name="Rectangle 8"/>
          <p:cNvSpPr/>
          <p:nvPr/>
        </p:nvSpPr>
        <p:spPr>
          <a:xfrm>
            <a:off x="179512" y="6021288"/>
            <a:ext cx="8964488" cy="646331"/>
          </a:xfrm>
          <a:prstGeom prst="rect">
            <a:avLst/>
          </a:prstGeom>
        </p:spPr>
        <p:txBody>
          <a:bodyPr wrap="square">
            <a:spAutoFit/>
          </a:bodyPr>
          <a:lstStyle/>
          <a:p>
            <a:pPr marL="273050" indent="-273050">
              <a:buFont typeface="Wingdings" pitchFamily="2" charset="2"/>
              <a:buChar char="ü"/>
            </a:pPr>
            <a:r>
              <a:rPr lang="en-US" sz="1800" b="1" dirty="0" smtClean="0"/>
              <a:t> In BA there is a diversity in cultures and infrastructures; there are numerous portals  with open and free data; others publish data only for viewing using the mother tongue</a:t>
            </a:r>
            <a:r>
              <a:rPr lang="en-US" sz="1800" dirty="0" smtClean="0"/>
              <a:t> </a:t>
            </a:r>
            <a:endParaRPr lang="en-US" sz="1800" dirty="0" smtClean="0">
              <a:solidFill>
                <a:prstClr val="black"/>
              </a:solidFill>
              <a:latin typeface="+mn-lt"/>
            </a:endParaRPr>
          </a:p>
        </p:txBody>
      </p:sp>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836712"/>
            <a:ext cx="9217024" cy="718592"/>
          </a:xfrm>
        </p:spPr>
        <p:txBody>
          <a:bodyPr/>
          <a:lstStyle/>
          <a:p>
            <a:r>
              <a:rPr lang="en-US" sz="2400" dirty="0" smtClean="0">
                <a:solidFill>
                  <a:schemeClr val="accent1">
                    <a:lumMod val="50000"/>
                  </a:schemeClr>
                </a:solidFill>
              </a:rPr>
              <a:t>Portals/datasets developed/operated by the Stakeholders</a:t>
            </a:r>
            <a:br>
              <a:rPr lang="en-US" sz="2400" dirty="0" smtClean="0">
                <a:solidFill>
                  <a:schemeClr val="accent1">
                    <a:lumMod val="50000"/>
                  </a:schemeClr>
                </a:solidFill>
              </a:rPr>
            </a:br>
            <a:endParaRPr lang="en-US" sz="2400" dirty="0"/>
          </a:p>
        </p:txBody>
      </p:sp>
      <p:graphicFrame>
        <p:nvGraphicFramePr>
          <p:cNvPr id="4" name="Θέση περιεχομένου 4"/>
          <p:cNvGraphicFramePr>
            <a:graphicFrameLocks noGrp="1"/>
          </p:cNvGraphicFramePr>
          <p:nvPr>
            <p:ph idx="1"/>
            <p:extLst>
              <p:ext uri="{D42A27DB-BD31-4B8C-83A1-F6EECF244321}">
                <p14:modId xmlns="" xmlns:p14="http://schemas.microsoft.com/office/powerpoint/2010/main" val="3788067898"/>
              </p:ext>
            </p:extLst>
          </p:nvPr>
        </p:nvGraphicFramePr>
        <p:xfrm>
          <a:off x="-12701" y="1308680"/>
          <a:ext cx="9156700" cy="5346208"/>
        </p:xfrm>
        <a:graphic>
          <a:graphicData uri="http://schemas.openxmlformats.org/drawingml/2006/table">
            <a:tbl>
              <a:tblPr firstRow="1" bandRow="1">
                <a:tableStyleId>{72833802-FEF1-4C79-8D5D-14CF1EAF98D9}</a:tableStyleId>
              </a:tblPr>
              <a:tblGrid>
                <a:gridCol w="437624"/>
                <a:gridCol w="2018122"/>
                <a:gridCol w="853565"/>
                <a:gridCol w="987358"/>
                <a:gridCol w="1462796"/>
                <a:gridCol w="1035036"/>
                <a:gridCol w="1066800"/>
                <a:gridCol w="1295399"/>
              </a:tblGrid>
              <a:tr h="347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a/a</a:t>
                      </a:r>
                      <a:endParaRPr lang="en-US" sz="1200" b="1" kern="1200" dirty="0" smtClean="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Institute</a:t>
                      </a:r>
                      <a:endParaRPr lang="en-US" sz="1200" b="1" kern="1200" dirty="0" smtClean="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Country</a:t>
                      </a:r>
                      <a:endParaRPr lang="en-US" sz="1200" b="1" kern="1200" dirty="0" smtClean="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Link</a:t>
                      </a:r>
                      <a:endParaRPr lang="en-US" sz="1200" b="1" kern="1200" dirty="0" smtClean="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Data Policy</a:t>
                      </a:r>
                      <a:endParaRPr lang="en-US" sz="1200" b="1" kern="1200" dirty="0" smtClean="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Data Type</a:t>
                      </a:r>
                      <a:endParaRPr lang="en-US" sz="1200" b="1" kern="1200" dirty="0" smtClean="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Thematic Area</a:t>
                      </a:r>
                      <a:endParaRPr lang="en-US" sz="1200" b="1" kern="1200" dirty="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Information</a:t>
                      </a:r>
                      <a:endParaRPr lang="en-US" sz="1200" b="1" kern="1200" dirty="0">
                        <a:solidFill>
                          <a:schemeClr val="lt1"/>
                        </a:solidFill>
                        <a:latin typeface="+mn-lt"/>
                        <a:ea typeface="+mn-ea"/>
                        <a:cs typeface="+mn-cs"/>
                      </a:endParaRPr>
                    </a:p>
                  </a:txBody>
                  <a:tcPr/>
                </a:tc>
              </a:tr>
              <a:tr h="230676">
                <a:tc>
                  <a:txBody>
                    <a:bodyPr/>
                    <a:lstStyle/>
                    <a:p>
                      <a:r>
                        <a:rPr lang="en-GB" sz="1000" dirty="0" smtClean="0"/>
                        <a:t>1. </a:t>
                      </a:r>
                      <a:endParaRPr lang="el-GR" sz="1000" dirty="0"/>
                    </a:p>
                  </a:txBody>
                  <a:tcPr/>
                </a:tc>
                <a:tc>
                  <a:txBody>
                    <a:bodyPr/>
                    <a:lstStyle/>
                    <a:p>
                      <a:pPr marL="0" algn="l" defTabSz="914400" rtl="0" eaLnBrk="1" latinLnBrk="0" hangingPunct="1"/>
                      <a:r>
                        <a:rPr lang="en-US" sz="1000" kern="1200" dirty="0" smtClean="0"/>
                        <a:t>  National institute of R&amp;D for opt/el</a:t>
                      </a:r>
                      <a:endParaRPr lang="el-GR" sz="1000" kern="1200" dirty="0">
                        <a:solidFill>
                          <a:schemeClr val="dk1"/>
                        </a:solidFill>
                        <a:latin typeface="+mn-lt"/>
                        <a:ea typeface="+mn-ea"/>
                        <a:cs typeface="+mn-cs"/>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t>  </a:t>
                      </a:r>
                      <a:r>
                        <a:rPr lang="en-US" sz="1000" kern="1200" baseline="0" dirty="0" smtClean="0"/>
                        <a:t> </a:t>
                      </a:r>
                      <a:r>
                        <a:rPr lang="en-US" sz="1000" kern="1200" dirty="0" smtClean="0"/>
                        <a:t>ROMANIA</a:t>
                      </a:r>
                      <a:endParaRPr lang="el-GR" sz="1000" kern="1200" dirty="0" smtClean="0">
                        <a:solidFill>
                          <a:schemeClr val="dk1"/>
                        </a:solidFill>
                        <a:latin typeface="+mn-lt"/>
                        <a:ea typeface="+mn-ea"/>
                        <a:cs typeface="+mn-cs"/>
                      </a:endParaRPr>
                    </a:p>
                  </a:txBody>
                  <a:tcPr marL="0" marR="0" marT="0" marB="0" anchor="ctr"/>
                </a:tc>
                <a:tc>
                  <a:txBody>
                    <a:bodyPr/>
                    <a:lstStyle/>
                    <a:p>
                      <a:r>
                        <a:rPr lang="en-GB" sz="1000" dirty="0" smtClean="0">
                          <a:hlinkClick r:id="rId3"/>
                        </a:rPr>
                        <a:t>RADO</a:t>
                      </a:r>
                      <a:endParaRPr lang="el-GR" sz="1000" dirty="0"/>
                    </a:p>
                  </a:txBody>
                  <a:tcPr/>
                </a:tc>
                <a:tc>
                  <a:txBody>
                    <a:bodyPr/>
                    <a:lstStyle/>
                    <a:p>
                      <a:r>
                        <a:rPr lang="en-GB" sz="1050" dirty="0" smtClean="0"/>
                        <a:t>Free</a:t>
                      </a:r>
                      <a:endParaRPr lang="el-GR" sz="1050" dirty="0"/>
                    </a:p>
                  </a:txBody>
                  <a:tcPr>
                    <a:solidFill>
                      <a:srgbClr val="FFFF00"/>
                    </a:solidFill>
                  </a:tcPr>
                </a:tc>
                <a:tc>
                  <a:txBody>
                    <a:bodyPr/>
                    <a:lstStyle/>
                    <a:p>
                      <a:r>
                        <a:rPr lang="en-US" sz="1050" u="none" strike="noStrike" kern="1200" dirty="0" smtClean="0">
                          <a:effectLst/>
                        </a:rPr>
                        <a:t>.jpg </a:t>
                      </a:r>
                      <a:endParaRPr lang="el-GR" sz="1050" dirty="0"/>
                    </a:p>
                  </a:txBody>
                  <a:tcPr/>
                </a:tc>
                <a:tc>
                  <a:txBody>
                    <a:bodyPr/>
                    <a:lstStyle/>
                    <a:p>
                      <a:r>
                        <a:rPr lang="en-GB" sz="1050" u="none" strike="noStrike" kern="1200" dirty="0" smtClean="0">
                          <a:effectLst/>
                        </a:rPr>
                        <a:t>Climate</a:t>
                      </a:r>
                      <a:endParaRPr lang="el-GR" sz="1050" dirty="0"/>
                    </a:p>
                  </a:txBody>
                  <a:tcPr/>
                </a:tc>
                <a:tc>
                  <a:txBody>
                    <a:bodyPr/>
                    <a:lstStyle/>
                    <a:p>
                      <a:r>
                        <a:rPr lang="en-GB" sz="1050" dirty="0" err="1" smtClean="0"/>
                        <a:t>Meteo</a:t>
                      </a:r>
                      <a:r>
                        <a:rPr lang="en-GB" sz="1050" dirty="0" smtClean="0"/>
                        <a:t>/Climatic, Atmospheric </a:t>
                      </a:r>
                      <a:r>
                        <a:rPr lang="en-GB" sz="1050" baseline="0" dirty="0" smtClean="0"/>
                        <a:t>Profiling</a:t>
                      </a:r>
                      <a:endParaRPr lang="el-GR" sz="1050" dirty="0"/>
                    </a:p>
                  </a:txBody>
                  <a:tcPr/>
                </a:tc>
              </a:tr>
              <a:tr h="524264">
                <a:tc>
                  <a:txBody>
                    <a:bodyPr/>
                    <a:lstStyle/>
                    <a:p>
                      <a:r>
                        <a:rPr lang="en-GB" sz="1000" dirty="0" smtClean="0"/>
                        <a:t>2. </a:t>
                      </a:r>
                      <a:endParaRPr lang="el-GR" sz="1000" dirty="0"/>
                    </a:p>
                  </a:txBody>
                  <a:tcPr/>
                </a:tc>
                <a:tc>
                  <a:txBody>
                    <a:bodyPr/>
                    <a:lstStyle/>
                    <a:p>
                      <a:pPr marL="0" algn="l" defTabSz="914400" rtl="0" eaLnBrk="1" latinLnBrk="0" hangingPunct="1"/>
                      <a:r>
                        <a:rPr lang="en-GB" sz="1000" kern="1200" dirty="0" smtClean="0"/>
                        <a:t>World Radiation </a:t>
                      </a:r>
                      <a:r>
                        <a:rPr lang="en-GB" sz="1000" kern="1200" dirty="0" err="1" smtClean="0"/>
                        <a:t>Center</a:t>
                      </a:r>
                      <a:r>
                        <a:rPr lang="en-GB" sz="1000" kern="1200" dirty="0" smtClean="0"/>
                        <a:t> </a:t>
                      </a:r>
                      <a:endParaRPr lang="en-GB" sz="1000" kern="1200" dirty="0" smtClean="0">
                        <a:solidFill>
                          <a:schemeClr val="dk1"/>
                        </a:solidFill>
                        <a:latin typeface="+mn-lt"/>
                        <a:ea typeface="+mn-ea"/>
                        <a:cs typeface="+mn-cs"/>
                      </a:endParaRPr>
                    </a:p>
                  </a:txBody>
                  <a:tcPr/>
                </a:tc>
                <a:tc>
                  <a:txBody>
                    <a:bodyPr/>
                    <a:lstStyle/>
                    <a:p>
                      <a:pPr marL="0" algn="l" defTabSz="914400" rtl="0" eaLnBrk="1" latinLnBrk="0" hangingPunct="1"/>
                      <a:r>
                        <a:rPr lang="en-GB" sz="1000" kern="1200" dirty="0" smtClean="0"/>
                        <a:t>SWITZERLAND</a:t>
                      </a:r>
                      <a:endParaRPr lang="en-GB" sz="1000" kern="1200" dirty="0" smtClean="0">
                        <a:solidFill>
                          <a:schemeClr val="dk1"/>
                        </a:solidFill>
                        <a:latin typeface="+mn-lt"/>
                        <a:ea typeface="+mn-ea"/>
                        <a:cs typeface="+mn-cs"/>
                      </a:endParaRPr>
                    </a:p>
                  </a:txBody>
                  <a:tcPr/>
                </a:tc>
                <a:tc>
                  <a:txBody>
                    <a:bodyPr/>
                    <a:lstStyle/>
                    <a:p>
                      <a:r>
                        <a:rPr lang="en-GB" sz="1000" dirty="0" smtClean="0">
                          <a:hlinkClick r:id="rId4"/>
                        </a:rPr>
                        <a:t>EBAS</a:t>
                      </a:r>
                      <a:endParaRPr lang="el-GR" sz="1000" dirty="0"/>
                    </a:p>
                  </a:txBody>
                  <a:tcPr/>
                </a:tc>
                <a:tc>
                  <a:txBody>
                    <a:bodyPr/>
                    <a:lstStyle/>
                    <a:p>
                      <a:r>
                        <a:rPr lang="en-US" sz="1050" dirty="0" smtClean="0"/>
                        <a:t>Free for non-commercial &amp; scientific use. </a:t>
                      </a:r>
                      <a:endParaRPr lang="el-GR" sz="1050" dirty="0"/>
                    </a:p>
                  </a:txBody>
                  <a:tcPr>
                    <a:solidFill>
                      <a:srgbClr val="FFFF00"/>
                    </a:solidFill>
                  </a:tcPr>
                </a:tc>
                <a:tc>
                  <a:txBody>
                    <a:bodyPr/>
                    <a:lstStyle/>
                    <a:p>
                      <a:r>
                        <a:rPr lang="pt-BR" sz="1050" dirty="0" smtClean="0"/>
                        <a:t>.nas (NASA-Ames)</a:t>
                      </a:r>
                      <a:endParaRPr lang="el-GR" sz="1050" dirty="0"/>
                    </a:p>
                  </a:txBody>
                  <a:tcPr/>
                </a:tc>
                <a:tc>
                  <a:txBody>
                    <a:bodyPr/>
                    <a:lstStyle/>
                    <a:p>
                      <a:r>
                        <a:rPr lang="en-GB" sz="1050" u="none" strike="noStrike" kern="1200" dirty="0" smtClean="0">
                          <a:effectLst/>
                        </a:rPr>
                        <a:t>Climate, Energy</a:t>
                      </a:r>
                      <a:endParaRPr lang="el-GR" sz="1050" dirty="0"/>
                    </a:p>
                  </a:txBody>
                  <a:tcPr/>
                </a:tc>
                <a:tc>
                  <a:txBody>
                    <a:bodyPr/>
                    <a:lstStyle/>
                    <a:p>
                      <a:r>
                        <a:rPr lang="en-GB" sz="1050" dirty="0" smtClean="0"/>
                        <a:t>Atmospheric Profiling</a:t>
                      </a:r>
                      <a:endParaRPr lang="el-GR" sz="1050" dirty="0"/>
                    </a:p>
                  </a:txBody>
                  <a:tcPr/>
                </a:tc>
              </a:tr>
              <a:tr h="377470">
                <a:tc>
                  <a:txBody>
                    <a:bodyPr/>
                    <a:lstStyle/>
                    <a:p>
                      <a:r>
                        <a:rPr lang="en-GB" sz="1000" dirty="0" smtClean="0"/>
                        <a:t>3. </a:t>
                      </a:r>
                      <a:endParaRPr lang="el-GR" sz="1000" dirty="0"/>
                    </a:p>
                  </a:txBody>
                  <a:tcPr/>
                </a:tc>
                <a:tc>
                  <a:txBody>
                    <a:bodyPr/>
                    <a:lstStyle/>
                    <a:p>
                      <a:pPr algn="l"/>
                      <a:r>
                        <a:rPr lang="en-GB" sz="1000" kern="1200" dirty="0" smtClean="0"/>
                        <a:t>Public</a:t>
                      </a:r>
                      <a:r>
                        <a:rPr lang="en-GB" sz="1000" dirty="0" smtClean="0"/>
                        <a:t> Power Corporation </a:t>
                      </a:r>
                      <a:endParaRPr lang="el-GR" sz="1000" dirty="0"/>
                    </a:p>
                  </a:txBody>
                  <a:tcPr/>
                </a:tc>
                <a:tc>
                  <a:txBody>
                    <a:bodyPr/>
                    <a:lstStyle/>
                    <a:p>
                      <a:pPr algn="l"/>
                      <a:r>
                        <a:rPr lang="en-GB" sz="1000" dirty="0" smtClean="0"/>
                        <a:t>GREECE</a:t>
                      </a:r>
                      <a:endParaRPr lang="el-GR" sz="1000" dirty="0"/>
                    </a:p>
                  </a:txBody>
                  <a:tcPr/>
                </a:tc>
                <a:tc>
                  <a:txBody>
                    <a:bodyPr/>
                    <a:lstStyle/>
                    <a:p>
                      <a:r>
                        <a:rPr lang="en-GB" sz="1000" dirty="0" smtClean="0">
                          <a:hlinkClick r:id="rId5"/>
                        </a:rPr>
                        <a:t>Hydroscope</a:t>
                      </a:r>
                      <a:endParaRPr lang="el-GR" sz="1000" dirty="0"/>
                    </a:p>
                  </a:txBody>
                  <a:tcPr/>
                </a:tc>
                <a:tc>
                  <a:txBody>
                    <a:bodyPr/>
                    <a:lstStyle/>
                    <a:p>
                      <a:r>
                        <a:rPr lang="en-US" sz="1050" dirty="0" smtClean="0"/>
                        <a:t>License restricted, fee applies. </a:t>
                      </a:r>
                      <a:endParaRPr lang="el-GR" sz="1050" dirty="0"/>
                    </a:p>
                  </a:txBody>
                  <a:tcPr/>
                </a:tc>
                <a:tc>
                  <a:txBody>
                    <a:bodyPr/>
                    <a:lstStyle/>
                    <a:p>
                      <a:r>
                        <a:rPr lang="en-GB" sz="1050" dirty="0" smtClean="0"/>
                        <a:t>.</a:t>
                      </a:r>
                      <a:r>
                        <a:rPr lang="en-GB" sz="1050" dirty="0" err="1" smtClean="0"/>
                        <a:t>hts</a:t>
                      </a:r>
                      <a:r>
                        <a:rPr lang="en-GB" sz="1050" dirty="0" smtClean="0"/>
                        <a:t> files of </a:t>
                      </a:r>
                      <a:r>
                        <a:rPr lang="en-GB" sz="1050" dirty="0" err="1" smtClean="0"/>
                        <a:t>timeseries</a:t>
                      </a:r>
                      <a:r>
                        <a:rPr lang="en-GB" sz="1050" dirty="0" smtClean="0"/>
                        <a:t>.</a:t>
                      </a:r>
                      <a:endParaRPr lang="el-GR" sz="1050" dirty="0"/>
                    </a:p>
                  </a:txBody>
                  <a:tcPr/>
                </a:tc>
                <a:tc>
                  <a:txBody>
                    <a:bodyPr/>
                    <a:lstStyle/>
                    <a:p>
                      <a:r>
                        <a:rPr lang="en-GB" sz="1050" dirty="0" smtClean="0"/>
                        <a:t>Energy</a:t>
                      </a:r>
                      <a:endParaRPr lang="el-GR" sz="1050" dirty="0"/>
                    </a:p>
                  </a:txBody>
                  <a:tcPr/>
                </a:tc>
                <a:tc>
                  <a:txBody>
                    <a:bodyPr/>
                    <a:lstStyle/>
                    <a:p>
                      <a:r>
                        <a:rPr lang="en-GB" sz="1050" dirty="0" err="1" smtClean="0"/>
                        <a:t>Meteo</a:t>
                      </a:r>
                      <a:r>
                        <a:rPr lang="en-GB" sz="1050" dirty="0" smtClean="0"/>
                        <a:t>/Climatic</a:t>
                      </a:r>
                      <a:r>
                        <a:rPr lang="el-GR" sz="1050" dirty="0" smtClean="0"/>
                        <a:t>,</a:t>
                      </a:r>
                      <a:r>
                        <a:rPr lang="el-GR" sz="1050" baseline="0" dirty="0" smtClean="0"/>
                        <a:t> </a:t>
                      </a:r>
                      <a:r>
                        <a:rPr lang="en-GB" sz="1050" baseline="0" dirty="0" smtClean="0"/>
                        <a:t>Hydrometric/ Water Quality</a:t>
                      </a:r>
                      <a:endParaRPr lang="el-GR" sz="1050" dirty="0"/>
                    </a:p>
                  </a:txBody>
                  <a:tcPr/>
                </a:tc>
              </a:tr>
              <a:tr h="524264">
                <a:tc>
                  <a:txBody>
                    <a:bodyPr/>
                    <a:lstStyle/>
                    <a:p>
                      <a:r>
                        <a:rPr lang="en-GB" sz="1000" dirty="0" smtClean="0"/>
                        <a:t>4.</a:t>
                      </a:r>
                      <a:endParaRPr lang="el-GR" sz="1000" dirty="0"/>
                    </a:p>
                  </a:txBody>
                  <a:tcPr/>
                </a:tc>
                <a:tc>
                  <a:txBody>
                    <a:bodyPr/>
                    <a:lstStyle/>
                    <a:p>
                      <a:pPr algn="l"/>
                      <a:r>
                        <a:rPr lang="en-US" sz="1000" kern="1200" dirty="0" smtClean="0"/>
                        <a:t>Center</a:t>
                      </a:r>
                      <a:r>
                        <a:rPr lang="en-US" sz="1000" dirty="0" smtClean="0"/>
                        <a:t> of Satellite Communication &amp; Remote Sensing </a:t>
                      </a:r>
                      <a:endParaRPr lang="el-GR" sz="1000" dirty="0"/>
                    </a:p>
                  </a:txBody>
                  <a:tcPr/>
                </a:tc>
                <a:tc>
                  <a:txBody>
                    <a:bodyPr/>
                    <a:lstStyle/>
                    <a:p>
                      <a:pPr algn="l"/>
                      <a:r>
                        <a:rPr lang="en-GB" sz="1000" dirty="0" smtClean="0"/>
                        <a:t>TURKEY</a:t>
                      </a:r>
                      <a:endParaRPr lang="el-GR" sz="1000" dirty="0"/>
                    </a:p>
                  </a:txBody>
                  <a:tcPr/>
                </a:tc>
                <a:tc>
                  <a:txBody>
                    <a:bodyPr/>
                    <a:lstStyle/>
                    <a:p>
                      <a:r>
                        <a:rPr lang="en-GB" sz="1000" dirty="0" smtClean="0">
                          <a:hlinkClick r:id="rId6"/>
                        </a:rPr>
                        <a:t>Tarbil</a:t>
                      </a:r>
                      <a:endParaRPr lang="el-GR" sz="1000" dirty="0"/>
                    </a:p>
                  </a:txBody>
                  <a:tcPr/>
                </a:tc>
                <a:tc>
                  <a:txBody>
                    <a:bodyPr/>
                    <a:lstStyle/>
                    <a:p>
                      <a:r>
                        <a:rPr lang="en-US" sz="1050" dirty="0" smtClean="0"/>
                        <a:t>View-only.</a:t>
                      </a:r>
                    </a:p>
                    <a:p>
                      <a:r>
                        <a:rPr lang="en-US" sz="1050" dirty="0" smtClean="0"/>
                        <a:t>Authentication required</a:t>
                      </a:r>
                      <a:endParaRPr lang="el-GR" sz="1050" dirty="0"/>
                    </a:p>
                  </a:txBody>
                  <a:tcPr/>
                </a:tc>
                <a:tc>
                  <a:txBody>
                    <a:bodyPr/>
                    <a:lstStyle/>
                    <a:p>
                      <a:r>
                        <a:rPr lang="en-US" sz="1050" dirty="0" smtClean="0"/>
                        <a:t>Maps with data/metadata</a:t>
                      </a:r>
                      <a:endParaRPr lang="el-GR" sz="1050" dirty="0"/>
                    </a:p>
                  </a:txBody>
                  <a:tcPr/>
                </a:tc>
                <a:tc>
                  <a:txBody>
                    <a:bodyPr/>
                    <a:lstStyle/>
                    <a:p>
                      <a:r>
                        <a:rPr lang="en-GB" sz="1050" dirty="0" smtClean="0"/>
                        <a:t>Climate, Food</a:t>
                      </a:r>
                      <a:endParaRPr lang="el-GR" sz="1050" dirty="0"/>
                    </a:p>
                  </a:txBody>
                  <a:tcPr/>
                </a:tc>
                <a:tc>
                  <a:txBody>
                    <a:bodyPr/>
                    <a:lstStyle/>
                    <a:p>
                      <a:r>
                        <a:rPr lang="en-GB" sz="1050" dirty="0" err="1" smtClean="0"/>
                        <a:t>Meteo</a:t>
                      </a:r>
                      <a:r>
                        <a:rPr lang="en-GB" sz="1050" dirty="0" smtClean="0"/>
                        <a:t>/Climatic</a:t>
                      </a:r>
                      <a:endParaRPr lang="el-GR" sz="1050" dirty="0"/>
                    </a:p>
                  </a:txBody>
                  <a:tcPr/>
                </a:tc>
              </a:tr>
              <a:tr h="671058">
                <a:tc>
                  <a:txBody>
                    <a:bodyPr/>
                    <a:lstStyle/>
                    <a:p>
                      <a:r>
                        <a:rPr lang="en-GB" sz="1000" dirty="0" smtClean="0"/>
                        <a:t>5.</a:t>
                      </a:r>
                      <a:endParaRPr lang="el-GR" sz="1000" dirty="0"/>
                    </a:p>
                  </a:txBody>
                  <a:tcPr/>
                </a:tc>
                <a:tc>
                  <a:txBody>
                    <a:bodyPr/>
                    <a:lstStyle/>
                    <a:p>
                      <a:pPr algn="l"/>
                      <a:r>
                        <a:rPr lang="en-US" sz="1000" dirty="0" smtClean="0"/>
                        <a:t>National Observatory of Athens </a:t>
                      </a:r>
                      <a:endParaRPr lang="el-GR" sz="1000" dirty="0"/>
                    </a:p>
                  </a:txBody>
                  <a:tcPr/>
                </a:tc>
                <a:tc>
                  <a:txBody>
                    <a:bodyPr/>
                    <a:lstStyle/>
                    <a:p>
                      <a:pPr algn="l"/>
                      <a:r>
                        <a:rPr lang="en-GB" sz="1000" dirty="0" smtClean="0"/>
                        <a:t>GREECE</a:t>
                      </a:r>
                      <a:endParaRPr lang="el-GR" sz="1000" dirty="0"/>
                    </a:p>
                  </a:txBody>
                  <a:tcPr/>
                </a:tc>
                <a:tc>
                  <a:txBody>
                    <a:bodyPr/>
                    <a:lstStyle/>
                    <a:p>
                      <a:r>
                        <a:rPr lang="en-GB" sz="1000" dirty="0" smtClean="0">
                          <a:hlinkClick r:id="rId7"/>
                        </a:rPr>
                        <a:t>Sentinel Mirror Site</a:t>
                      </a:r>
                      <a:endParaRPr lang="el-GR" sz="1000" dirty="0"/>
                    </a:p>
                  </a:txBody>
                  <a:tcPr/>
                </a:tc>
                <a:tc>
                  <a:txBody>
                    <a:bodyPr/>
                    <a:lstStyle/>
                    <a:p>
                      <a:r>
                        <a:rPr lang="en-GB" sz="1050" kern="1200" dirty="0" smtClean="0">
                          <a:solidFill>
                            <a:schemeClr val="tx1"/>
                          </a:solidFill>
                          <a:latin typeface="+mn-lt"/>
                          <a:ea typeface="+mn-ea"/>
                          <a:cs typeface="+mn-cs"/>
                        </a:rPr>
                        <a:t>Free and Open</a:t>
                      </a:r>
                      <a:endParaRPr lang="el-GR" sz="1050" kern="1200" dirty="0">
                        <a:solidFill>
                          <a:schemeClr val="tx1"/>
                        </a:solidFill>
                        <a:latin typeface="+mn-lt"/>
                        <a:ea typeface="+mn-ea"/>
                        <a:cs typeface="+mn-cs"/>
                      </a:endParaRPr>
                    </a:p>
                  </a:txBody>
                  <a:tcPr>
                    <a:solidFill>
                      <a:srgbClr val="FFFF00"/>
                    </a:solidFill>
                  </a:tcPr>
                </a:tc>
                <a:tc>
                  <a:txBody>
                    <a:bodyPr/>
                    <a:lstStyle/>
                    <a:p>
                      <a:r>
                        <a:rPr lang="en-GB" sz="1050" dirty="0" smtClean="0"/>
                        <a:t>Sentinel 1:</a:t>
                      </a:r>
                      <a:r>
                        <a:rPr lang="en-GB" sz="1050" baseline="0" dirty="0" smtClean="0"/>
                        <a:t> SAR data</a:t>
                      </a:r>
                      <a:r>
                        <a:rPr lang="en-GB" sz="1050" dirty="0" smtClean="0"/>
                        <a:t>, Sentinel 2: optical data</a:t>
                      </a:r>
                      <a:endParaRPr lang="el-GR"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smtClean="0"/>
                        <a:t>Climate, Food, Energy</a:t>
                      </a:r>
                      <a:endParaRPr lang="el-GR" sz="105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smtClean="0"/>
                        <a:t>Space-borne</a:t>
                      </a:r>
                      <a:r>
                        <a:rPr lang="en-GB" sz="1050" baseline="0" dirty="0" smtClean="0"/>
                        <a:t>  </a:t>
                      </a:r>
                      <a:endParaRPr lang="el-GR" sz="1050" dirty="0" smtClean="0"/>
                    </a:p>
                  </a:txBody>
                  <a:tcPr/>
                </a:tc>
              </a:tr>
              <a:tr h="671058">
                <a:tc>
                  <a:txBody>
                    <a:bodyPr/>
                    <a:lstStyle/>
                    <a:p>
                      <a:r>
                        <a:rPr lang="en-GB" sz="1000" dirty="0" smtClean="0"/>
                        <a:t>6. </a:t>
                      </a:r>
                      <a:endParaRPr lang="el-GR" sz="1000" dirty="0"/>
                    </a:p>
                  </a:txBody>
                  <a:tcPr/>
                </a:tc>
                <a:tc>
                  <a:txBody>
                    <a:bodyPr/>
                    <a:lstStyle/>
                    <a:p>
                      <a:pPr algn="l"/>
                      <a:r>
                        <a:rPr lang="en-GB" sz="1000" dirty="0" smtClean="0"/>
                        <a:t>The </a:t>
                      </a:r>
                      <a:r>
                        <a:rPr lang="en-GB" sz="1000" kern="1200" dirty="0" smtClean="0"/>
                        <a:t>Cyprus</a:t>
                      </a:r>
                      <a:r>
                        <a:rPr lang="en-GB" sz="1000" dirty="0" smtClean="0"/>
                        <a:t> Institute</a:t>
                      </a:r>
                      <a:endParaRPr lang="el-GR" sz="1000" dirty="0"/>
                    </a:p>
                  </a:txBody>
                  <a:tcPr/>
                </a:tc>
                <a:tc>
                  <a:txBody>
                    <a:bodyPr/>
                    <a:lstStyle/>
                    <a:p>
                      <a:pPr algn="l"/>
                      <a:r>
                        <a:rPr lang="en-GB" sz="1000" dirty="0" smtClean="0"/>
                        <a:t>CYPRUS</a:t>
                      </a:r>
                      <a:endParaRPr lang="el-G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8"/>
                        </a:rPr>
                        <a:t>Geological</a:t>
                      </a:r>
                      <a:r>
                        <a:rPr lang="en-GB" sz="1000" baseline="0" dirty="0" smtClean="0">
                          <a:hlinkClick r:id="rId8"/>
                        </a:rPr>
                        <a:t> Survey </a:t>
                      </a:r>
                      <a:endParaRPr lang="el-GR" sz="1000" dirty="0"/>
                    </a:p>
                  </a:txBody>
                  <a:tcPr/>
                </a:tc>
                <a:tc>
                  <a:txBody>
                    <a:bodyPr/>
                    <a:lstStyle/>
                    <a:p>
                      <a:r>
                        <a:rPr lang="en-GB" sz="1050" kern="1200" dirty="0" smtClean="0">
                          <a:solidFill>
                            <a:schemeClr val="tx1"/>
                          </a:solidFill>
                          <a:latin typeface="+mn-lt"/>
                          <a:ea typeface="+mn-ea"/>
                          <a:cs typeface="+mn-cs"/>
                        </a:rPr>
                        <a:t>Free and License Restricted</a:t>
                      </a:r>
                      <a:endParaRPr lang="el-GR" sz="1050" kern="1200" dirty="0">
                        <a:solidFill>
                          <a:schemeClr val="tx1"/>
                        </a:solidFill>
                        <a:latin typeface="+mn-lt"/>
                        <a:ea typeface="+mn-ea"/>
                        <a:cs typeface="+mn-cs"/>
                      </a:endParaRPr>
                    </a:p>
                  </a:txBody>
                  <a:tcPr>
                    <a:solidFill>
                      <a:srgbClr val="FFFF00"/>
                    </a:solidFill>
                  </a:tcPr>
                </a:tc>
                <a:tc>
                  <a:txBody>
                    <a:bodyPr/>
                    <a:lstStyle/>
                    <a:p>
                      <a:r>
                        <a:rPr lang="en-GB" sz="1050" dirty="0" smtClean="0"/>
                        <a:t>Unknown</a:t>
                      </a:r>
                      <a:endParaRPr lang="el-GR"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smtClean="0"/>
                        <a:t>Climate, Food,</a:t>
                      </a:r>
                      <a:r>
                        <a:rPr lang="en-GB" sz="1050" baseline="0" dirty="0" smtClean="0"/>
                        <a:t> </a:t>
                      </a:r>
                      <a:r>
                        <a:rPr lang="en-GB" sz="1050" dirty="0" smtClean="0"/>
                        <a:t>Energy</a:t>
                      </a:r>
                      <a:endParaRPr lang="el-GR" sz="105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err="1" smtClean="0"/>
                        <a:t>Meteo</a:t>
                      </a:r>
                      <a:r>
                        <a:rPr lang="en-GB" sz="1050" dirty="0" smtClean="0"/>
                        <a:t>/Climatic</a:t>
                      </a:r>
                      <a:endParaRPr lang="el-GR" sz="1050" dirty="0" smtClean="0"/>
                    </a:p>
                  </a:txBody>
                  <a:tcPr/>
                </a:tc>
              </a:tr>
              <a:tr h="377470">
                <a:tc>
                  <a:txBody>
                    <a:bodyPr/>
                    <a:lstStyle/>
                    <a:p>
                      <a:r>
                        <a:rPr lang="en-GB" sz="1000" dirty="0" smtClean="0"/>
                        <a:t>7.  </a:t>
                      </a:r>
                      <a:endParaRPr lang="el-G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Ministry of </a:t>
                      </a:r>
                      <a:r>
                        <a:rPr lang="en-US" sz="1000" dirty="0" err="1" smtClean="0"/>
                        <a:t>Labour</a:t>
                      </a:r>
                      <a:r>
                        <a:rPr lang="en-US" sz="1000" dirty="0" smtClean="0"/>
                        <a:t>, Welfare &amp; Social </a:t>
                      </a:r>
                      <a:r>
                        <a:rPr lang="en-US" sz="1000" kern="1200" dirty="0" smtClean="0"/>
                        <a:t>Ins</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CYPRUS</a:t>
                      </a:r>
                      <a:endParaRPr lang="el-GR" sz="1000" dirty="0" smtClean="0"/>
                    </a:p>
                  </a:txBody>
                  <a:tcPr/>
                </a:tc>
                <a:tc>
                  <a:txBody>
                    <a:bodyPr/>
                    <a:lstStyle/>
                    <a:p>
                      <a:r>
                        <a:rPr lang="en-GB" sz="1000" dirty="0" smtClean="0">
                          <a:hlinkClick r:id="rId9"/>
                        </a:rPr>
                        <a:t>Air Quality</a:t>
                      </a:r>
                      <a:endParaRPr lang="el-GR" sz="1000" dirty="0"/>
                    </a:p>
                  </a:txBody>
                  <a:tcPr/>
                </a:tc>
                <a:tc>
                  <a:txBody>
                    <a:bodyPr/>
                    <a:lstStyle/>
                    <a:p>
                      <a:r>
                        <a:rPr lang="en-US" sz="1050" kern="1200" dirty="0" smtClean="0"/>
                        <a:t>View-Only</a:t>
                      </a:r>
                      <a:endParaRPr lang="el-GR" sz="1050" kern="1200" dirty="0">
                        <a:solidFill>
                          <a:schemeClr val="dk1"/>
                        </a:solidFill>
                        <a:latin typeface="+mn-lt"/>
                        <a:ea typeface="+mn-ea"/>
                        <a:cs typeface="+mn-cs"/>
                      </a:endParaRPr>
                    </a:p>
                  </a:txBody>
                  <a:tcPr/>
                </a:tc>
                <a:tc>
                  <a:txBody>
                    <a:bodyPr/>
                    <a:lstStyle/>
                    <a:p>
                      <a:r>
                        <a:rPr lang="en-GB" sz="1050" dirty="0" smtClean="0"/>
                        <a:t>graphs in .</a:t>
                      </a:r>
                      <a:r>
                        <a:rPr lang="en-GB" sz="1050" dirty="0" err="1" smtClean="0"/>
                        <a:t>png</a:t>
                      </a:r>
                      <a:r>
                        <a:rPr lang="en-GB" sz="1050" dirty="0" smtClean="0"/>
                        <a:t> format</a:t>
                      </a:r>
                      <a:endParaRPr lang="el-GR"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smtClean="0"/>
                        <a:t>Climate</a:t>
                      </a:r>
                      <a:endParaRPr lang="el-GR"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err="1" smtClean="0"/>
                        <a:t>Meteo</a:t>
                      </a:r>
                      <a:r>
                        <a:rPr lang="en-GB" sz="1050" dirty="0" smtClean="0"/>
                        <a:t>/Climatic</a:t>
                      </a:r>
                      <a:endParaRPr lang="el-GR" sz="1050" dirty="0"/>
                    </a:p>
                  </a:txBody>
                  <a:tcPr/>
                </a:tc>
              </a:tr>
              <a:tr h="377470">
                <a:tc>
                  <a:txBody>
                    <a:bodyPr/>
                    <a:lstStyle/>
                    <a:p>
                      <a:r>
                        <a:rPr lang="en-GB" sz="1000" dirty="0" smtClean="0"/>
                        <a:t>8. </a:t>
                      </a:r>
                      <a:endParaRPr lang="el-GR" sz="1000" dirty="0"/>
                    </a:p>
                  </a:txBody>
                  <a:tcPr/>
                </a:tc>
                <a:tc>
                  <a:txBody>
                    <a:bodyPr/>
                    <a:lstStyle/>
                    <a:p>
                      <a:pPr algn="l"/>
                      <a:r>
                        <a:rPr lang="en-GB" sz="1000" dirty="0" smtClean="0"/>
                        <a:t>TÜBİTAK UZAY</a:t>
                      </a:r>
                      <a:endParaRPr lang="el-GR" sz="1000" dirty="0"/>
                    </a:p>
                  </a:txBody>
                  <a:tcPr/>
                </a:tc>
                <a:tc>
                  <a:txBody>
                    <a:bodyPr/>
                    <a:lstStyle/>
                    <a:p>
                      <a:pPr algn="l"/>
                      <a:r>
                        <a:rPr lang="en-GB" sz="1000" dirty="0" smtClean="0"/>
                        <a:t>TURKEY</a:t>
                      </a:r>
                      <a:endParaRPr lang="el-GR" sz="1000" dirty="0"/>
                    </a:p>
                  </a:txBody>
                  <a:tcPr/>
                </a:tc>
                <a:tc>
                  <a:txBody>
                    <a:bodyPr/>
                    <a:lstStyle/>
                    <a:p>
                      <a:r>
                        <a:rPr lang="en-GB" sz="1000" dirty="0" err="1" smtClean="0">
                          <a:hlinkClick r:id="rId10"/>
                        </a:rPr>
                        <a:t>Gezgin</a:t>
                      </a:r>
                      <a:endParaRPr lang="el-GR" sz="1000" dirty="0"/>
                    </a:p>
                  </a:txBody>
                  <a:tcPr/>
                </a:tc>
                <a:tc>
                  <a:txBody>
                    <a:bodyPr/>
                    <a:lstStyle/>
                    <a:p>
                      <a:r>
                        <a:rPr lang="en-US" sz="1050" dirty="0" smtClean="0"/>
                        <a:t>Restricted</a:t>
                      </a:r>
                      <a:endParaRPr lang="el-GR" sz="1050" dirty="0"/>
                    </a:p>
                  </a:txBody>
                  <a:tcPr/>
                </a:tc>
                <a:tc>
                  <a:txBody>
                    <a:bodyPr/>
                    <a:lstStyle/>
                    <a:p>
                      <a:r>
                        <a:rPr lang="en-GB" sz="1050" dirty="0" smtClean="0"/>
                        <a:t>Unknown</a:t>
                      </a:r>
                      <a:endParaRPr lang="el-GR" sz="1050" dirty="0"/>
                    </a:p>
                  </a:txBody>
                  <a:tcPr/>
                </a:tc>
                <a:tc>
                  <a:txBody>
                    <a:bodyPr/>
                    <a:lstStyle/>
                    <a:p>
                      <a:r>
                        <a:rPr lang="en-GB" sz="1050" dirty="0" smtClean="0"/>
                        <a:t>Food,</a:t>
                      </a:r>
                      <a:r>
                        <a:rPr lang="en-GB" sz="1050" baseline="0" dirty="0" smtClean="0"/>
                        <a:t> Climate</a:t>
                      </a:r>
                      <a:endParaRPr lang="el-GR" sz="1050" dirty="0"/>
                    </a:p>
                  </a:txBody>
                  <a:tcPr/>
                </a:tc>
                <a:tc>
                  <a:txBody>
                    <a:bodyPr/>
                    <a:lstStyle/>
                    <a:p>
                      <a:r>
                        <a:rPr lang="en-GB" sz="1050" dirty="0" smtClean="0"/>
                        <a:t>Unknown</a:t>
                      </a:r>
                      <a:endParaRPr lang="el-GR" sz="1050" dirty="0"/>
                    </a:p>
                  </a:txBody>
                  <a:tcPr/>
                </a:tc>
              </a:tr>
              <a:tr h="377470">
                <a:tc>
                  <a:txBody>
                    <a:bodyPr/>
                    <a:lstStyle/>
                    <a:p>
                      <a:r>
                        <a:rPr lang="en-GB" sz="1000" dirty="0" smtClean="0"/>
                        <a:t>9.</a:t>
                      </a:r>
                      <a:endParaRPr lang="el-GR" sz="1000" dirty="0"/>
                    </a:p>
                  </a:txBody>
                  <a:tcPr/>
                </a:tc>
                <a:tc>
                  <a:txBody>
                    <a:bodyPr/>
                    <a:lstStyle/>
                    <a:p>
                      <a:pPr algn="l"/>
                      <a:r>
                        <a:rPr lang="en-US" sz="1000" dirty="0" smtClean="0"/>
                        <a:t>Faculty of Physics, </a:t>
                      </a:r>
                      <a:r>
                        <a:rPr lang="en-US" sz="1000" dirty="0" err="1" smtClean="0"/>
                        <a:t>Uni</a:t>
                      </a:r>
                      <a:r>
                        <a:rPr lang="en-US" sz="1000" dirty="0" smtClean="0"/>
                        <a:t> of </a:t>
                      </a:r>
                      <a:r>
                        <a:rPr lang="en-US" sz="1000" kern="1200" dirty="0" smtClean="0"/>
                        <a:t>Belgrade</a:t>
                      </a:r>
                      <a:endParaRPr lang="el-GR" sz="1000" dirty="0"/>
                    </a:p>
                  </a:txBody>
                  <a:tcPr/>
                </a:tc>
                <a:tc>
                  <a:txBody>
                    <a:bodyPr/>
                    <a:lstStyle/>
                    <a:p>
                      <a:r>
                        <a:rPr lang="en-GB" sz="1000" u="none" baseline="0" dirty="0" smtClean="0"/>
                        <a:t>SERBIA</a:t>
                      </a:r>
                      <a:endParaRPr lang="en-GB" sz="1000" b="1" u="none" baseline="0" dirty="0" smtClean="0">
                        <a:hlinkClick r:id="rId11"/>
                      </a:endParaRPr>
                    </a:p>
                  </a:txBody>
                  <a:tcPr/>
                </a:tc>
                <a:tc>
                  <a:txBody>
                    <a:bodyPr/>
                    <a:lstStyle/>
                    <a:p>
                      <a:r>
                        <a:rPr lang="en-GB" sz="1000" dirty="0" err="1" smtClean="0">
                          <a:hlinkClick r:id="rId12"/>
                        </a:rPr>
                        <a:t>HyMeX</a:t>
                      </a:r>
                      <a:endParaRPr lang="el-G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Authentication required</a:t>
                      </a:r>
                      <a:endParaRPr lang="el-GR" sz="1050" dirty="0" smtClean="0"/>
                    </a:p>
                  </a:txBody>
                  <a:tcPr>
                    <a:solidFill>
                      <a:srgbClr val="FFFF00"/>
                    </a:solidFill>
                  </a:tcPr>
                </a:tc>
                <a:tc>
                  <a:txBody>
                    <a:bodyPr/>
                    <a:lstStyle/>
                    <a:p>
                      <a:r>
                        <a:rPr lang="en-GB" sz="1050" dirty="0" smtClean="0"/>
                        <a:t>models</a:t>
                      </a:r>
                      <a:endParaRPr lang="el-GR" sz="1050" dirty="0"/>
                    </a:p>
                  </a:txBody>
                  <a:tcPr/>
                </a:tc>
                <a:tc>
                  <a:txBody>
                    <a:bodyPr/>
                    <a:lstStyle/>
                    <a:p>
                      <a:r>
                        <a:rPr lang="en-GB" sz="1050" dirty="0" smtClean="0"/>
                        <a:t>Climate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Geospatial data</a:t>
                      </a:r>
                      <a:endParaRPr lang="el-GR" sz="1050" dirty="0" smtClean="0"/>
                    </a:p>
                  </a:txBody>
                  <a:tcPr/>
                </a:tc>
              </a:tr>
            </a:tbl>
          </a:graphicData>
        </a:graphic>
      </p:graphicFrame>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718592"/>
          </a:xfrm>
        </p:spPr>
        <p:txBody>
          <a:bodyPr/>
          <a:lstStyle/>
          <a:p>
            <a:r>
              <a:rPr lang="en-US" sz="2400" dirty="0" smtClean="0">
                <a:solidFill>
                  <a:schemeClr val="accent1">
                    <a:lumMod val="50000"/>
                  </a:schemeClr>
                </a:solidFill>
              </a:rPr>
              <a:t>Portals/links returned from inventorying and desk research</a:t>
            </a:r>
            <a:endParaRPr lang="en-US" sz="2400" dirty="0">
              <a:solidFill>
                <a:schemeClr val="accent1">
                  <a:lumMod val="50000"/>
                </a:schemeClr>
              </a:solidFill>
            </a:endParaRPr>
          </a:p>
        </p:txBody>
      </p:sp>
      <p:graphicFrame>
        <p:nvGraphicFramePr>
          <p:cNvPr id="4" name="Πίνακας 8"/>
          <p:cNvGraphicFramePr>
            <a:graphicFrameLocks noGrp="1"/>
          </p:cNvGraphicFramePr>
          <p:nvPr>
            <p:extLst>
              <p:ext uri="{D42A27DB-BD31-4B8C-83A1-F6EECF244321}">
                <p14:modId xmlns="" xmlns:p14="http://schemas.microsoft.com/office/powerpoint/2010/main" val="625518343"/>
              </p:ext>
            </p:extLst>
          </p:nvPr>
        </p:nvGraphicFramePr>
        <p:xfrm>
          <a:off x="0" y="1340768"/>
          <a:ext cx="9126680" cy="5167496"/>
        </p:xfrm>
        <a:graphic>
          <a:graphicData uri="http://schemas.openxmlformats.org/drawingml/2006/table">
            <a:tbl>
              <a:tblPr firstRow="1" bandRow="1">
                <a:tableStyleId>{72833802-FEF1-4C79-8D5D-14CF1EAF98D9}</a:tableStyleId>
              </a:tblPr>
              <a:tblGrid>
                <a:gridCol w="539552"/>
                <a:gridCol w="832048"/>
                <a:gridCol w="1544216"/>
                <a:gridCol w="1495125"/>
                <a:gridCol w="1066800"/>
                <a:gridCol w="1905000"/>
                <a:gridCol w="1743939"/>
              </a:tblGrid>
              <a:tr h="504056">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dirty="0" smtClean="0"/>
                        <a:t>a/a</a:t>
                      </a:r>
                      <a:endParaRPr lang="el-GR" sz="1200" b="1" dirty="0" smtClean="0"/>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dirty="0" smtClean="0"/>
                        <a:t>Country</a:t>
                      </a:r>
                      <a:endParaRPr lang="el-GR" sz="1200" b="1" dirty="0" smtClean="0"/>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dirty="0" smtClean="0"/>
                        <a:t>Portals/Sites</a:t>
                      </a:r>
                      <a:endParaRPr lang="el-GR" sz="1200" b="1" dirty="0" smtClean="0"/>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dirty="0" smtClean="0"/>
                        <a:t>Data Policy</a:t>
                      </a:r>
                      <a:endParaRPr lang="en-GB" sz="1200" b="1" dirty="0" smtClean="0"/>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200" kern="1200" dirty="0" smtClean="0"/>
                        <a:t>Data Type</a:t>
                      </a:r>
                      <a:endParaRPr lang="en-US" sz="1200" b="1" kern="1200" dirty="0" smtClean="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200" kern="1200" dirty="0" smtClean="0"/>
                        <a:t>Thematic Area</a:t>
                      </a:r>
                      <a:endParaRPr lang="en-US" sz="1200" b="1" kern="1200" dirty="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200" kern="1200" dirty="0" smtClean="0"/>
                        <a:t>Information</a:t>
                      </a:r>
                      <a:endParaRPr lang="en-US" sz="1200" b="1" kern="1200" dirty="0">
                        <a:solidFill>
                          <a:schemeClr val="lt1"/>
                        </a:solidFill>
                        <a:latin typeface="+mn-lt"/>
                        <a:ea typeface="+mn-ea"/>
                        <a:cs typeface="+mn-cs"/>
                      </a:endParaRPr>
                    </a:p>
                  </a:txBody>
                  <a:tcPr/>
                </a:tc>
              </a:tr>
              <a:tr h="200252">
                <a:tc>
                  <a:txBody>
                    <a:bodyPr/>
                    <a:lstStyle/>
                    <a:p>
                      <a:r>
                        <a:rPr lang="en-GB" sz="1000" dirty="0" smtClean="0"/>
                        <a:t>1.</a:t>
                      </a:r>
                      <a:endParaRPr lang="el-GR" sz="1000" dirty="0"/>
                    </a:p>
                  </a:txBody>
                  <a:tcPr/>
                </a:tc>
                <a:tc>
                  <a:txBody>
                    <a:bodyPr/>
                    <a:lstStyle/>
                    <a:p>
                      <a:pPr marL="0" indent="0">
                        <a:buFont typeface="+mj-lt"/>
                        <a:buNone/>
                      </a:pPr>
                      <a:r>
                        <a:rPr lang="en-GB" sz="1000" dirty="0" smtClean="0"/>
                        <a:t>CYPRUS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2"/>
                        </a:rPr>
                        <a:t>Geological Survey</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Free and License Restricted</a:t>
                      </a:r>
                      <a:endParaRPr lang="el-GR" sz="1000" dirty="0" smtClean="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effectLst/>
                        </a:rPr>
                        <a:t>KML</a:t>
                      </a:r>
                      <a:r>
                        <a:rPr lang="el-GR" sz="1000" dirty="0" smtClean="0">
                          <a:effectLst/>
                        </a:rPr>
                        <a:t>,</a:t>
                      </a:r>
                      <a:r>
                        <a:rPr lang="en-GB" sz="1000" dirty="0" smtClean="0">
                          <a:effectLst/>
                        </a:rPr>
                        <a:t>JSON</a:t>
                      </a:r>
                      <a:r>
                        <a:rPr lang="el-GR" sz="1000" dirty="0" smtClean="0">
                          <a:effectLst/>
                        </a:rPr>
                        <a:t>,</a:t>
                      </a:r>
                      <a:r>
                        <a:rPr lang="en-GB" sz="1000" dirty="0" smtClean="0">
                          <a:effectLst/>
                        </a:rPr>
                        <a:t>CSV  </a:t>
                      </a:r>
                      <a:r>
                        <a:rPr lang="en-GB" sz="1000" dirty="0" err="1" smtClean="0">
                          <a:effectLst/>
                        </a:rPr>
                        <a:t>etc</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Climate, Raw Materials, Food, Energy</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Atmospheric,</a:t>
                      </a:r>
                      <a:r>
                        <a:rPr lang="en-GB" sz="1000" baseline="0" dirty="0" smtClean="0"/>
                        <a:t> Climatic, Geospatial data etc.</a:t>
                      </a:r>
                      <a:endParaRPr lang="el-GR" sz="1000" dirty="0" smtClean="0"/>
                    </a:p>
                  </a:txBody>
                  <a:tcPr/>
                </a:tc>
              </a:tr>
              <a:tr h="200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2.</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u="none" dirty="0" smtClean="0"/>
                        <a:t>POLAND</a:t>
                      </a:r>
                      <a:endParaRPr lang="en-GB" sz="1000" b="1" u="none"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3"/>
                        </a:rPr>
                        <a:t>Central geological Db</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Free and open</a:t>
                      </a:r>
                      <a:endParaRPr lang="el-GR" sz="1000" dirty="0" smtClean="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r>
                        <a:rPr lang="en-GB" sz="1000" dirty="0" err="1" smtClean="0"/>
                        <a:t>shp</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t>Raw materials,</a:t>
                      </a:r>
                      <a:r>
                        <a:rPr lang="en-US" sz="1000" baseline="0" dirty="0" smtClean="0"/>
                        <a:t> Food</a:t>
                      </a:r>
                      <a:endParaRPr lang="en-US"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t>Geological data,</a:t>
                      </a:r>
                      <a:r>
                        <a:rPr lang="en-US" sz="1000" baseline="0" dirty="0" smtClean="0"/>
                        <a:t> </a:t>
                      </a:r>
                      <a:r>
                        <a:rPr lang="en-US" sz="1000" dirty="0" smtClean="0"/>
                        <a:t>metadata</a:t>
                      </a:r>
                    </a:p>
                  </a:txBody>
                  <a:tcPr/>
                </a:tc>
              </a:tr>
              <a:tr h="200252">
                <a:tc>
                  <a:txBody>
                    <a:bodyPr/>
                    <a:lstStyle/>
                    <a:p>
                      <a:r>
                        <a:rPr lang="en-GB" sz="1000" dirty="0" smtClean="0"/>
                        <a:t>3.</a:t>
                      </a:r>
                      <a:endParaRPr lang="el-GR" sz="1000" dirty="0" smtClean="0"/>
                    </a:p>
                  </a:txBody>
                  <a:tcPr/>
                </a:tc>
                <a:tc>
                  <a:txBody>
                    <a:bodyPr/>
                    <a:lstStyle/>
                    <a:p>
                      <a:r>
                        <a:rPr lang="en-GB" sz="1000" u="none" dirty="0" smtClean="0"/>
                        <a:t>FYROM</a:t>
                      </a:r>
                      <a:endParaRPr lang="en-GB" sz="1000" b="1" u="none" dirty="0" smtClean="0"/>
                    </a:p>
                  </a:txBody>
                  <a:tcPr/>
                </a:tc>
                <a:tc>
                  <a:txBody>
                    <a:bodyPr/>
                    <a:lstStyle/>
                    <a:p>
                      <a:r>
                        <a:rPr lang="en-GB" sz="1000" dirty="0" smtClean="0">
                          <a:hlinkClick r:id="rId4"/>
                        </a:rPr>
                        <a:t>Soil information system </a:t>
                      </a:r>
                      <a:endParaRPr lang="el-GR" sz="1000" dirty="0" smtClean="0"/>
                    </a:p>
                  </a:txBody>
                  <a:tcPr/>
                </a:tc>
                <a:tc>
                  <a:txBody>
                    <a:bodyPr/>
                    <a:lstStyle/>
                    <a:p>
                      <a:r>
                        <a:rPr lang="en-GB" sz="1000" dirty="0" smtClean="0"/>
                        <a:t>Only view</a:t>
                      </a:r>
                      <a:endParaRPr lang="el-GR" sz="1000" dirty="0" smtClean="0"/>
                    </a:p>
                  </a:txBody>
                  <a:tcPr/>
                </a:tc>
                <a:tc>
                  <a:txBody>
                    <a:bodyPr/>
                    <a:lstStyle/>
                    <a:p>
                      <a:r>
                        <a:rPr lang="en-GB" sz="1000" dirty="0" smtClean="0"/>
                        <a:t>maps</a:t>
                      </a:r>
                      <a:endParaRPr lang="el-GR" sz="1000" dirty="0" smtClean="0"/>
                    </a:p>
                  </a:txBody>
                  <a:tcPr/>
                </a:tc>
                <a:tc>
                  <a:txBody>
                    <a:bodyPr/>
                    <a:lstStyle/>
                    <a:p>
                      <a:pPr algn="just"/>
                      <a:r>
                        <a:rPr lang="en-GB" sz="1000" kern="1200" dirty="0" smtClean="0"/>
                        <a:t>Raw Materials, Food</a:t>
                      </a:r>
                      <a:endParaRPr lang="el-GR" sz="1000" kern="1200" dirty="0" smtClean="0">
                        <a:solidFill>
                          <a:schemeClr val="dk1"/>
                        </a:solidFill>
                        <a:latin typeface="+mn-lt"/>
                        <a:ea typeface="+mn-ea"/>
                        <a:cs typeface="+mn-cs"/>
                      </a:endParaRPr>
                    </a:p>
                  </a:txBody>
                  <a:tcPr/>
                </a:tc>
                <a:tc>
                  <a:txBody>
                    <a:bodyPr/>
                    <a:lstStyle/>
                    <a:p>
                      <a:pPr algn="just"/>
                      <a:r>
                        <a:rPr lang="en-GB" sz="1000" kern="1200" dirty="0" smtClean="0"/>
                        <a:t>Land, Soils, pH,</a:t>
                      </a:r>
                      <a:r>
                        <a:rPr lang="en-GB" sz="1000" kern="1200" baseline="0" dirty="0" smtClean="0"/>
                        <a:t> Hill shades</a:t>
                      </a:r>
                      <a:endParaRPr lang="el-GR" sz="1000" kern="1200" dirty="0" smtClean="0">
                        <a:solidFill>
                          <a:schemeClr val="dk1"/>
                        </a:solidFill>
                        <a:latin typeface="+mn-lt"/>
                        <a:ea typeface="+mn-ea"/>
                        <a:cs typeface="+mn-cs"/>
                      </a:endParaRPr>
                    </a:p>
                  </a:txBody>
                  <a:tcPr/>
                </a:tc>
              </a:tr>
              <a:tr h="320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4.</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ISRAEL</a:t>
                      </a:r>
                      <a:endParaRPr lang="en-GB" sz="1000" b="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5"/>
                        </a:rPr>
                        <a:t>Meteorological services ltd</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Restricted</a:t>
                      </a:r>
                      <a:r>
                        <a:rPr lang="en-GB" sz="1000" baseline="0" dirty="0" smtClean="0"/>
                        <a:t> -</a:t>
                      </a:r>
                      <a:r>
                        <a:rPr lang="en-GB" sz="1000" dirty="0" smtClean="0"/>
                        <a:t> needs authentication to view and download data</a:t>
                      </a:r>
                      <a:endParaRPr lang="el-GR" sz="1000" dirty="0" smtClean="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Climate, Food, Energy</a:t>
                      </a:r>
                      <a:endParaRPr lang="en-GB" sz="100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err="1" smtClean="0"/>
                        <a:t>Meteo</a:t>
                      </a:r>
                      <a:r>
                        <a:rPr lang="en-GB" sz="1000" dirty="0" smtClean="0"/>
                        <a:t>,</a:t>
                      </a:r>
                      <a:r>
                        <a:rPr lang="en-GB" sz="1000" baseline="0" dirty="0" smtClean="0"/>
                        <a:t> Soil, Rain etc.</a:t>
                      </a:r>
                      <a:endParaRPr lang="en-GB" sz="1000" b="0" dirty="0" smtClean="0"/>
                    </a:p>
                  </a:txBody>
                  <a:tcPr/>
                </a:tc>
              </a:tr>
              <a:tr h="320403">
                <a:tc>
                  <a:txBody>
                    <a:bodyPr/>
                    <a:lstStyle/>
                    <a:p>
                      <a:r>
                        <a:rPr lang="en-GB" sz="1000" dirty="0" smtClean="0"/>
                        <a:t>5.</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REP of  SRPSKA</a:t>
                      </a:r>
                      <a:endParaRPr lang="el-GR" sz="1000" b="1" dirty="0" smtClean="0"/>
                    </a:p>
                  </a:txBody>
                  <a:tcPr/>
                </a:tc>
                <a:tc>
                  <a:txBody>
                    <a:bodyPr/>
                    <a:lstStyle/>
                    <a:p>
                      <a:r>
                        <a:rPr lang="en-GB" sz="1000" dirty="0" smtClean="0">
                          <a:hlinkClick r:id="rId6"/>
                        </a:rPr>
                        <a:t>GEOportal</a:t>
                      </a:r>
                      <a:r>
                        <a:rPr lang="en-GB" sz="1000" baseline="0" dirty="0" smtClean="0">
                          <a:hlinkClick r:id="rId6"/>
                        </a:rPr>
                        <a:t> </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Partially</a:t>
                      </a:r>
                      <a:r>
                        <a:rPr lang="en-GB" sz="1000" baseline="0" dirty="0" smtClean="0"/>
                        <a:t> free for view Partially </a:t>
                      </a:r>
                      <a:r>
                        <a:rPr lang="en-GB" sz="1000" dirty="0" smtClean="0"/>
                        <a:t>Restricted</a:t>
                      </a:r>
                      <a:r>
                        <a:rPr lang="en-GB" sz="1000" baseline="0" dirty="0" smtClean="0"/>
                        <a:t> -</a:t>
                      </a:r>
                      <a:r>
                        <a:rPr lang="en-GB" sz="1000" dirty="0" smtClean="0"/>
                        <a:t> needs authentication to view </a:t>
                      </a:r>
                      <a:r>
                        <a:rPr lang="en-GB" sz="1000" baseline="0" dirty="0" smtClean="0"/>
                        <a:t>maps</a:t>
                      </a:r>
                      <a:endParaRPr lang="el-GR" sz="1000" dirty="0" smtClean="0"/>
                    </a:p>
                  </a:txBody>
                  <a:tcPr>
                    <a:solidFill>
                      <a:srgbClr val="FFFF00"/>
                    </a:solidFill>
                  </a:tcPr>
                </a:tc>
                <a:tc>
                  <a:txBody>
                    <a:bodyPr/>
                    <a:lstStyle/>
                    <a:p>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Food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E-cadastre, network of GPS /GNSS stations</a:t>
                      </a:r>
                    </a:p>
                  </a:txBody>
                  <a:tcPr/>
                </a:tc>
              </a:tr>
              <a:tr h="200252">
                <a:tc>
                  <a:txBody>
                    <a:bodyPr/>
                    <a:lstStyle/>
                    <a:p>
                      <a:r>
                        <a:rPr lang="en-GB" sz="1000" dirty="0" smtClean="0"/>
                        <a:t>6.</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ALBANIA</a:t>
                      </a:r>
                      <a:endParaRPr lang="en-GB" sz="1000" b="1"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7"/>
                        </a:rPr>
                        <a:t>GEOportal</a:t>
                      </a:r>
                      <a:r>
                        <a:rPr lang="en-GB" sz="1000" baseline="0" dirty="0" smtClean="0">
                          <a:hlinkClick r:id="rId7"/>
                        </a:rPr>
                        <a:t> </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Only view</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maps</a:t>
                      </a:r>
                      <a:endParaRPr lang="el-GR" sz="1000" dirty="0" smtClean="0"/>
                    </a:p>
                  </a:txBody>
                  <a:tcPr/>
                </a:tc>
                <a:tc>
                  <a:txBody>
                    <a:bodyPr/>
                    <a:lstStyle/>
                    <a:p>
                      <a:r>
                        <a:rPr lang="en-GB" sz="1000" dirty="0" smtClean="0"/>
                        <a:t>Food, Raw materials, Energy</a:t>
                      </a:r>
                      <a:endParaRPr lang="el-GR" sz="1000" dirty="0"/>
                    </a:p>
                  </a:txBody>
                  <a:tcPr/>
                </a:tc>
                <a:tc>
                  <a:txBody>
                    <a:bodyPr/>
                    <a:lstStyle/>
                    <a:p>
                      <a:r>
                        <a:rPr lang="en-GB" sz="1000" dirty="0" smtClean="0"/>
                        <a:t>Land use, Mineral and Energy resources</a:t>
                      </a:r>
                      <a:r>
                        <a:rPr lang="en-GB" sz="1000" baseline="0" dirty="0" smtClean="0"/>
                        <a:t> etc.</a:t>
                      </a:r>
                      <a:endParaRPr lang="el-GR" sz="1000" dirty="0"/>
                    </a:p>
                  </a:txBody>
                  <a:tcPr/>
                </a:tc>
              </a:tr>
              <a:tr h="200252">
                <a:tc>
                  <a:txBody>
                    <a:bodyPr/>
                    <a:lstStyle/>
                    <a:p>
                      <a:r>
                        <a:rPr lang="en-GB" sz="1000" dirty="0" smtClean="0"/>
                        <a:t>7.</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KOSOVO</a:t>
                      </a:r>
                      <a:endParaRPr lang="en-GB" sz="1000" b="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8"/>
                        </a:rPr>
                        <a:t>GEOportal</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Only view</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maps</a:t>
                      </a:r>
                      <a:endParaRPr lang="el-GR" sz="1000" dirty="0" smtClean="0"/>
                    </a:p>
                  </a:txBody>
                  <a:tcPr/>
                </a:tc>
                <a:tc>
                  <a:txBody>
                    <a:bodyPr/>
                    <a:lstStyle/>
                    <a:p>
                      <a:r>
                        <a:rPr lang="en-GB" sz="1000" dirty="0" smtClean="0"/>
                        <a:t>Food</a:t>
                      </a:r>
                      <a:endParaRPr lang="el-G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Geospatial</a:t>
                      </a:r>
                      <a:r>
                        <a:rPr lang="en-GB" sz="1000" baseline="0" dirty="0" smtClean="0"/>
                        <a:t> data, </a:t>
                      </a:r>
                      <a:r>
                        <a:rPr lang="en-GB" sz="1000" baseline="0" dirty="0" err="1" smtClean="0"/>
                        <a:t>Orthoimagery</a:t>
                      </a:r>
                      <a:endParaRPr lang="el-GR" sz="1000" dirty="0" smtClean="0"/>
                    </a:p>
                  </a:txBody>
                  <a:tcPr/>
                </a:tc>
              </a:tr>
              <a:tr h="211002">
                <a:tc>
                  <a:txBody>
                    <a:bodyPr/>
                    <a:lstStyle/>
                    <a:p>
                      <a:r>
                        <a:rPr lang="en-GB" sz="1000" dirty="0" smtClean="0"/>
                        <a:t>8.</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BOSNIA &amp; HERZ</a:t>
                      </a:r>
                      <a:endParaRPr lang="en-GB" sz="1000" b="1"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9"/>
                        </a:rPr>
                        <a:t>GEOportal</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WMS, WFS,</a:t>
                      </a:r>
                      <a:r>
                        <a:rPr lang="en-GB" sz="1000" baseline="0" dirty="0" smtClean="0"/>
                        <a:t> WCS</a:t>
                      </a:r>
                      <a:endParaRPr lang="el-GR" sz="1000" dirty="0" smtClean="0"/>
                    </a:p>
                  </a:txBody>
                  <a:tcPr/>
                </a:tc>
                <a:tc>
                  <a:txBody>
                    <a:bodyPr/>
                    <a:lstStyle/>
                    <a:p>
                      <a:r>
                        <a:rPr lang="en-GB" sz="1000" dirty="0" smtClean="0"/>
                        <a:t>Food, Raw materials</a:t>
                      </a:r>
                      <a:endParaRPr lang="el-G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Geospatial</a:t>
                      </a:r>
                      <a:r>
                        <a:rPr lang="en-GB" sz="1000" baseline="0" dirty="0" smtClean="0"/>
                        <a:t> data, </a:t>
                      </a:r>
                      <a:r>
                        <a:rPr lang="en-GB" sz="1000" baseline="0" dirty="0" err="1" smtClean="0"/>
                        <a:t>Orthoimagery</a:t>
                      </a:r>
                      <a:endParaRPr lang="el-GR" sz="1000" dirty="0" smtClean="0"/>
                    </a:p>
                  </a:txBody>
                  <a:tcPr/>
                </a:tc>
              </a:tr>
              <a:tr h="200252">
                <a:tc>
                  <a:txBody>
                    <a:bodyPr/>
                    <a:lstStyle/>
                    <a:p>
                      <a:r>
                        <a:rPr lang="en-GB" sz="1000" dirty="0" smtClean="0"/>
                        <a:t>9.</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MONTENEGRO</a:t>
                      </a:r>
                      <a:endParaRPr lang="en-GB" sz="1000" b="1" dirty="0" smtClean="0">
                        <a:hlinkClick r:id="rId1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10"/>
                        </a:rPr>
                        <a:t>GEOportal</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Only view</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maps</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Food</a:t>
                      </a:r>
                      <a:endParaRPr lang="el-GR"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Geospatial</a:t>
                      </a:r>
                      <a:r>
                        <a:rPr lang="en-GB" sz="1000" baseline="0" dirty="0" smtClean="0"/>
                        <a:t> data</a:t>
                      </a:r>
                      <a:endParaRPr lang="el-GR" sz="1000" dirty="0" smtClean="0"/>
                    </a:p>
                  </a:txBody>
                  <a:tcPr/>
                </a:tc>
              </a:tr>
              <a:tr h="200252">
                <a:tc>
                  <a:txBody>
                    <a:bodyPr/>
                    <a:lstStyle/>
                    <a:p>
                      <a:r>
                        <a:rPr lang="en-GB" sz="1000" dirty="0" smtClean="0"/>
                        <a:t>10.</a:t>
                      </a:r>
                      <a:endParaRPr lang="el-GR" sz="1000" dirty="0" smtClean="0"/>
                    </a:p>
                  </a:txBody>
                  <a:tcPr/>
                </a:tc>
                <a:tc>
                  <a:txBody>
                    <a:bodyPr/>
                    <a:lstStyle/>
                    <a:p>
                      <a:r>
                        <a:rPr lang="en-GB" sz="1000" dirty="0" smtClean="0"/>
                        <a:t>CROATIA</a:t>
                      </a:r>
                      <a:endParaRPr lang="en-GB" sz="1000" b="1" dirty="0" smtClean="0"/>
                    </a:p>
                  </a:txBody>
                  <a:tcPr/>
                </a:tc>
                <a:tc>
                  <a:txBody>
                    <a:bodyPr/>
                    <a:lstStyle/>
                    <a:p>
                      <a:r>
                        <a:rPr lang="en-GB" sz="1000" dirty="0" smtClean="0">
                          <a:hlinkClick r:id="rId11"/>
                        </a:rPr>
                        <a:t>GEOportal</a:t>
                      </a:r>
                      <a:endParaRPr lang="el-GR" sz="1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Only view</a:t>
                      </a:r>
                      <a:endParaRPr lang="el-GR" sz="1000" dirty="0" smtClean="0"/>
                    </a:p>
                  </a:txBody>
                  <a:tcPr/>
                </a:tc>
                <a:tc>
                  <a:txBody>
                    <a:bodyPr/>
                    <a:lstStyle/>
                    <a:p>
                      <a:r>
                        <a:rPr lang="en-GB" sz="1000" dirty="0" smtClean="0"/>
                        <a:t>Maps, network</a:t>
                      </a:r>
                      <a:endParaRPr lang="el-GR" sz="1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Climate, </a:t>
                      </a:r>
                      <a:r>
                        <a:rPr lang="en-GB" sz="1000" dirty="0" smtClean="0"/>
                        <a:t>Food, Raw materials, Energy</a:t>
                      </a:r>
                      <a:endParaRPr lang="el-GR" sz="1000" dirty="0" smtClean="0"/>
                    </a:p>
                    <a:p>
                      <a:endParaRPr lang="el-G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Geospatial</a:t>
                      </a:r>
                      <a:r>
                        <a:rPr lang="en-GB" sz="1000" baseline="0" dirty="0" smtClean="0"/>
                        <a:t> data, </a:t>
                      </a:r>
                      <a:r>
                        <a:rPr lang="en-GB" sz="1000" baseline="0" dirty="0" err="1" smtClean="0"/>
                        <a:t>Orthoimagery</a:t>
                      </a:r>
                      <a:r>
                        <a:rPr lang="en-GB" sz="1000" baseline="0" dirty="0" smtClean="0"/>
                        <a:t>, Soil, Minerals, Energy.</a:t>
                      </a:r>
                      <a:endParaRPr lang="el-GR" sz="1000" b="0" dirty="0"/>
                    </a:p>
                  </a:txBody>
                  <a:tcPr/>
                </a:tc>
              </a:tr>
              <a:tr h="200252">
                <a:tc>
                  <a:txBody>
                    <a:bodyPr/>
                    <a:lstStyle/>
                    <a:p>
                      <a:r>
                        <a:rPr lang="en-GB" sz="1000" dirty="0" smtClean="0"/>
                        <a:t>11.</a:t>
                      </a:r>
                      <a:endParaRPr lang="el-GR" sz="1000" dirty="0" smtClean="0"/>
                    </a:p>
                  </a:txBody>
                  <a:tcPr/>
                </a:tc>
                <a:tc>
                  <a:txBody>
                    <a:bodyPr/>
                    <a:lstStyle/>
                    <a:p>
                      <a:r>
                        <a:rPr lang="en-GB" sz="1000" dirty="0" smtClean="0"/>
                        <a:t>SLOVENIA</a:t>
                      </a:r>
                      <a:endParaRPr lang="en-GB" sz="1000" b="1" dirty="0" smtClean="0"/>
                    </a:p>
                  </a:txBody>
                  <a:tcPr/>
                </a:tc>
                <a:tc>
                  <a:txBody>
                    <a:bodyPr/>
                    <a:lstStyle/>
                    <a:p>
                      <a:r>
                        <a:rPr lang="en-GB" sz="1000" dirty="0" smtClean="0">
                          <a:hlinkClick r:id="rId12"/>
                        </a:rPr>
                        <a:t>Portal</a:t>
                      </a:r>
                      <a:endParaRPr lang="el-GR" sz="1000" b="0" dirty="0"/>
                    </a:p>
                  </a:txBody>
                  <a:tcPr/>
                </a:tc>
                <a:tc>
                  <a:txBody>
                    <a:bodyPr/>
                    <a:lstStyle/>
                    <a:p>
                      <a:r>
                        <a:rPr lang="en-GB" sz="1000" dirty="0" smtClean="0"/>
                        <a:t>Inspire Metadata</a:t>
                      </a:r>
                      <a:r>
                        <a:rPr lang="en-GB" sz="1000" baseline="0" dirty="0" smtClean="0"/>
                        <a:t> system </a:t>
                      </a:r>
                      <a:endParaRPr lang="el-GR" sz="1000" b="0" dirty="0"/>
                    </a:p>
                  </a:txBody>
                  <a:tcPr>
                    <a:solidFill>
                      <a:srgbClr val="FFFF00"/>
                    </a:solidFill>
                  </a:tcPr>
                </a:tc>
                <a:tc>
                  <a:txBody>
                    <a:bodyPr/>
                    <a:lstStyle/>
                    <a:p>
                      <a:r>
                        <a:rPr lang="en-GB" sz="1000" dirty="0" smtClean="0"/>
                        <a:t>metadata</a:t>
                      </a:r>
                      <a:endParaRPr lang="el-GR" sz="1000" b="0" dirty="0"/>
                    </a:p>
                  </a:txBody>
                  <a:tcPr/>
                </a:tc>
                <a:tc>
                  <a:txBody>
                    <a:bodyPr/>
                    <a:lstStyle/>
                    <a:p>
                      <a:r>
                        <a:rPr lang="en-GB" sz="1000" dirty="0" smtClean="0"/>
                        <a:t>Climate, Food </a:t>
                      </a:r>
                      <a:endParaRPr lang="el-GR" sz="1000" dirty="0"/>
                    </a:p>
                  </a:txBody>
                  <a:tcPr/>
                </a:tc>
                <a:tc>
                  <a:txBody>
                    <a:bodyPr/>
                    <a:lstStyle/>
                    <a:p>
                      <a:r>
                        <a:rPr lang="en-GB" sz="1000" dirty="0" smtClean="0"/>
                        <a:t>Geospatial</a:t>
                      </a:r>
                      <a:r>
                        <a:rPr lang="en-GB" sz="1000" baseline="0" dirty="0" smtClean="0"/>
                        <a:t> data, </a:t>
                      </a:r>
                      <a:r>
                        <a:rPr lang="en-GB" sz="1000" baseline="0" dirty="0" err="1" smtClean="0"/>
                        <a:t>Orthoimagery</a:t>
                      </a:r>
                      <a:endParaRPr lang="el-GR" sz="1000" dirty="0"/>
                    </a:p>
                  </a:txBody>
                  <a:tcPr/>
                </a:tc>
              </a:tr>
            </a:tbl>
          </a:graphicData>
        </a:graphic>
      </p:graphicFrame>
    </p:spTree>
    <p:extLst>
      <p:ext uri="{BB962C8B-B14F-4D97-AF65-F5344CB8AC3E}">
        <p14:creationId xmlns="" xmlns:p14="http://schemas.microsoft.com/office/powerpoint/2010/main" val="1684375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3872</TotalTime>
  <Words>1867</Words>
  <Application>Microsoft Office PowerPoint</Application>
  <PresentationFormat>On-screen Show (4:3)</PresentationFormat>
  <Paragraphs>356</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Fostering regional cooperation and roadmap for GEO and Copernicus implementation in N. Africa, Middle East, and the Balkans  The Regional Data Hub  Haris KONTOES, Research Director,  National Observatory of Athens, Project Coordinator        GEO-XIII Plenary, 7-10 November 2016, St. Petersburg, Russian Federation</vt:lpstr>
      <vt:lpstr>Slide 2</vt:lpstr>
      <vt:lpstr>Thematic Areas</vt:lpstr>
      <vt:lpstr>The Project Pillars</vt:lpstr>
      <vt:lpstr>The Concept of Regional Data Hub (RDH)</vt:lpstr>
      <vt:lpstr>Requirements for the Data Sources</vt:lpstr>
      <vt:lpstr>Number of identified portals per Thematic Area and RoI</vt:lpstr>
      <vt:lpstr>Portals/datasets developed/operated by the Stakeholders </vt:lpstr>
      <vt:lpstr>Portals/links returned from inventorying and desk research</vt:lpstr>
      <vt:lpstr>Portals/links returned from inventorying and desk research</vt:lpstr>
      <vt:lpstr>First Mockups of the Regional Data Hub</vt:lpstr>
      <vt:lpstr>First Mockups of the Regional Data Hub cont’d</vt:lpstr>
      <vt:lpstr>First Mockups of the Regional Data Hub cont’d</vt:lpstr>
      <vt:lpstr>High Level Architecture of Regional Data Hub</vt:lpstr>
      <vt:lpstr>Regional Data Hub – Connection with GEOSS Portal</vt:lpstr>
      <vt:lpstr>Regional Data Hub – Connection with GEOSS Portal (a deeper insight)</vt:lpstr>
      <vt:lpstr>Why DKAN?</vt:lpstr>
      <vt:lpstr>Why GEOSS Portal?</vt:lpstr>
      <vt:lpstr>Slide 19</vt:lpstr>
    </vt:vector>
  </TitlesOfParts>
  <Company>ꀀ穼훼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Walters</dc:creator>
  <cp:lastModifiedBy>Haris</cp:lastModifiedBy>
  <cp:revision>372</cp:revision>
  <cp:lastPrinted>2015-10-27T14:02:28Z</cp:lastPrinted>
  <dcterms:created xsi:type="dcterms:W3CDTF">2007-10-16T08:11:19Z</dcterms:created>
  <dcterms:modified xsi:type="dcterms:W3CDTF">2016-11-07T07:10:37Z</dcterms:modified>
</cp:coreProperties>
</file>