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647" r:id="rId2"/>
    <p:sldId id="626" r:id="rId3"/>
    <p:sldId id="681" r:id="rId4"/>
    <p:sldId id="628" r:id="rId5"/>
    <p:sldId id="668" r:id="rId6"/>
    <p:sldId id="650" r:id="rId7"/>
    <p:sldId id="678" r:id="rId8"/>
    <p:sldId id="672" r:id="rId9"/>
    <p:sldId id="676" r:id="rId10"/>
    <p:sldId id="680" r:id="rId11"/>
    <p:sldId id="660" r:id="rId12"/>
  </p:sldIdLst>
  <p:sldSz cx="12192000" cy="6858000"/>
  <p:notesSz cx="6797675" cy="9928225"/>
  <p:custDataLst>
    <p:tags r:id="rId1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99"/>
    <a:srgbClr val="395EF9"/>
    <a:srgbClr val="CDE8FF"/>
    <a:srgbClr val="AFDBFF"/>
    <a:srgbClr val="F5F5EF"/>
    <a:srgbClr val="7286C0"/>
    <a:srgbClr val="F8F200"/>
    <a:srgbClr val="CCCC00"/>
    <a:srgbClr val="CE7318"/>
    <a:srgbClr val="103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97" autoAdjust="0"/>
  </p:normalViewPr>
  <p:slideViewPr>
    <p:cSldViewPr>
      <p:cViewPr varScale="1">
        <p:scale>
          <a:sx n="74" d="100"/>
          <a:sy n="74" d="100"/>
        </p:scale>
        <p:origin x="747" y="4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5" tIns="45737" rIns="91475" bIns="4573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5" tIns="45737" rIns="91475" bIns="4573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5" tIns="45737" rIns="91475" bIns="4573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5" tIns="45737" rIns="91475" bIns="457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040935-51D1-4F09-8C4E-825AE80845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6848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5" tIns="45737" rIns="91475" bIns="4573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5" tIns="45737" rIns="91475" bIns="4573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1363"/>
            <a:ext cx="6623050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5" tIns="45737" rIns="91475" bIns="457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5" tIns="45737" rIns="91475" bIns="4573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5" tIns="45737" rIns="91475" bIns="457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00BDCE-79C1-48C0-94BA-4BCC5CFA54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8236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1A0C27-7981-4906-881E-5207576E2AF4}" type="slidenum">
              <a:rPr kumimoji="0"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kumimoji="0" lang="ru-RU" altLang="ru-RU">
              <a:latin typeface="Calibri" panose="020F050202020403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30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4D0405C-8A2D-4660-912D-9629FC0D27E7}" type="slidenum">
              <a:rPr lang="ru-RU" sz="1200">
                <a:latin typeface="+mn-lt"/>
              </a:rPr>
              <a:pPr algn="r">
                <a:defRPr/>
              </a:pPr>
              <a:t>11</a:t>
            </a:fld>
            <a:endParaRPr lang="ru-RU" sz="1200">
              <a:latin typeface="+mn-lt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76513" y="514350"/>
            <a:ext cx="4572000" cy="25717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7265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20" tIns="45860" rIns="91720" bIns="45860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4677E2-6DE9-40A0-B5AD-2EC292CA8733}" type="slidenum">
              <a:rPr kumimoji="0"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kumimoji="0" lang="ru-RU" altLang="ru-RU">
              <a:latin typeface="Calibri" panose="020F050202020403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Совершенствуются</a:t>
            </a:r>
            <a:r>
              <a:rPr kumimoji="0" lang="ru-RU" altLang="ru-RU" baseline="0" dirty="0">
                <a:latin typeface="Arial" panose="020B0604020202020204" pitchFamily="34" charset="0"/>
                <a:cs typeface="Arial" panose="020B0604020202020204" pitchFamily="34" charset="0"/>
              </a:rPr>
              <a:t> датчики (1мин – 1сек) и системы сбора </a:t>
            </a:r>
            <a:endParaRPr kumimoji="0"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19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C5BCD8-6D81-43B5-9DFE-24CD53F070EF}" type="slidenum">
              <a:rPr kumimoji="0" lang="ru-RU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kumimoji="0" lang="ru-RU" altLang="ru-RU">
              <a:latin typeface="Calibri" panose="020F050202020403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2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0BDCE-79C1-48C0-94BA-4BCC5CFA54CC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215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4E41F7D-4409-47D8-AF85-21C7F3CFCA4E}" type="slidenum">
              <a:rPr lang="ru-RU" altLang="ru-RU" sz="1200">
                <a:latin typeface="Calibri" panose="020F0502020204030204" pitchFamily="34" charset="0"/>
              </a:rPr>
              <a:pPr algn="r" eaLnBrk="1" hangingPunct="1"/>
              <a:t>6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76513" y="514350"/>
            <a:ext cx="4572000" cy="25717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25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система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0BDCE-79C1-48C0-94BA-4BCC5CFA54CC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256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 dirty="0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1CB4BE-7419-4AA3-8C84-D753046B81E5}" type="slidenum">
              <a:rPr lang="ru-RU" altLang="ru-RU" smtClean="0"/>
              <a:pPr eaLnBrk="1" hangingPunct="1">
                <a:spcBef>
                  <a:spcPct val="0"/>
                </a:spcBef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3945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01925" y="509588"/>
            <a:ext cx="4532313" cy="2549525"/>
          </a:xfrm>
          <a:ln/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>
          <a:xfrm>
            <a:off x="992188" y="3228975"/>
            <a:ext cx="7943850" cy="30591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ru-RU" dirty="0"/>
          </a:p>
        </p:txBody>
      </p:sp>
      <p:sp>
        <p:nvSpPr>
          <p:cNvPr id="118788" name="Номер слайда 3"/>
          <p:cNvSpPr txBox="1">
            <a:spLocks noGrp="1"/>
          </p:cNvSpPr>
          <p:nvPr/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8CAAD5-9D6C-4790-A12A-91E9BAC81027}" type="slidenum">
              <a:rPr lang="ru-RU" altLang="ru-RU"/>
              <a:pPr algn="r" eaLnBrk="1" hangingPunct="1">
                <a:spcBef>
                  <a:spcPct val="0"/>
                </a:spcBef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1299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44D86B-0521-4EA8-B199-AC3E3EDDEE14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5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8" y="2130426"/>
            <a:ext cx="11040533" cy="1470025"/>
          </a:xfrm>
          <a:noFill/>
        </p:spPr>
        <p:txBody>
          <a:bodyPr tIns="4572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anchor="b"/>
          <a:lstStyle>
            <a:lvl1pPr marL="0" indent="0" algn="ctr">
              <a:buFontTx/>
              <a:buNone/>
              <a:defRPr>
                <a:solidFill>
                  <a:schemeClr val="accent2"/>
                </a:solidFill>
                <a:effectLst/>
              </a:defRPr>
            </a:lvl1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1596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C7474-7D42-45EC-9A32-D44BA0FDEB8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Geophysical Center RAS</a:t>
            </a:r>
            <a:endParaRPr lang="ru-RU" alt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</a:p>
        </p:txBody>
      </p:sp>
    </p:spTree>
    <p:extLst>
      <p:ext uri="{BB962C8B-B14F-4D97-AF65-F5344CB8AC3E}">
        <p14:creationId xmlns:p14="http://schemas.microsoft.com/office/powerpoint/2010/main" val="2971411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61896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61896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EE1B0-6927-426F-8840-46178E01A1F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Geophysical Center RAS</a:t>
            </a:r>
            <a:endParaRPr lang="ru-RU" alt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</a:p>
        </p:txBody>
      </p:sp>
    </p:spTree>
    <p:extLst>
      <p:ext uri="{BB962C8B-B14F-4D97-AF65-F5344CB8AC3E}">
        <p14:creationId xmlns:p14="http://schemas.microsoft.com/office/powerpoint/2010/main" val="29286164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D6300-6059-491E-99EF-F385C3B9464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dirty="0"/>
              <a:t>Geophysical Center RAS</a:t>
            </a:r>
            <a:endParaRPr lang="ru-RU" alt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</a:p>
        </p:txBody>
      </p:sp>
    </p:spTree>
    <p:extLst>
      <p:ext uri="{BB962C8B-B14F-4D97-AF65-F5344CB8AC3E}">
        <p14:creationId xmlns:p14="http://schemas.microsoft.com/office/powerpoint/2010/main" val="637763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48A04-34FA-461A-B024-F7A12DB7532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Geophysical Center RAS</a:t>
            </a:r>
            <a:endParaRPr lang="ru-RU" alt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</a:p>
        </p:txBody>
      </p:sp>
    </p:spTree>
    <p:extLst>
      <p:ext uri="{BB962C8B-B14F-4D97-AF65-F5344CB8AC3E}">
        <p14:creationId xmlns:p14="http://schemas.microsoft.com/office/powerpoint/2010/main" val="5261614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74789"/>
            <a:ext cx="53848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74789"/>
            <a:ext cx="53848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876FE7-3CB8-4A29-BEC0-72C4CFB71E8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Geophysical Center RAS</a:t>
            </a:r>
            <a:endParaRPr lang="ru-RU" alt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</a:p>
        </p:txBody>
      </p:sp>
    </p:spTree>
    <p:extLst>
      <p:ext uri="{BB962C8B-B14F-4D97-AF65-F5344CB8AC3E}">
        <p14:creationId xmlns:p14="http://schemas.microsoft.com/office/powerpoint/2010/main" val="25042507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EEEC5-EEE2-4771-808A-E65C951F208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dirty="0"/>
              <a:t>Geophysical Center RAS</a:t>
            </a:r>
            <a:endParaRPr lang="ru-RU" altLang="ru-RU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1919288" y="-2259013"/>
            <a:ext cx="914400" cy="9144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8466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D63CC-1D8B-4521-9F94-A660F48508C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dirty="0"/>
              <a:t>Geophysical Center RAS</a:t>
            </a:r>
            <a:endParaRPr lang="ru-RU" alt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5528754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C4DA69-5F8F-417A-A516-4B6268674E4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dirty="0"/>
              <a:t>Geophysical Center RAS</a:t>
            </a:r>
            <a:endParaRPr lang="ru-RU" alt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182083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FBF98-8FD2-4598-913E-753FF31C5FD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Geophysical Center RAS</a:t>
            </a:r>
            <a:endParaRPr lang="ru-RU" alt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</a:p>
        </p:txBody>
      </p:sp>
    </p:spTree>
    <p:extLst>
      <p:ext uri="{BB962C8B-B14F-4D97-AF65-F5344CB8AC3E}">
        <p14:creationId xmlns:p14="http://schemas.microsoft.com/office/powerpoint/2010/main" val="39009784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E7B4B-D169-4E1B-934D-CF2E10C6795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Geophysical Center RAS</a:t>
            </a:r>
            <a:endParaRPr lang="ru-RU" alt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</a:p>
        </p:txBody>
      </p:sp>
    </p:spTree>
    <p:extLst>
      <p:ext uri="{BB962C8B-B14F-4D97-AF65-F5344CB8AC3E}">
        <p14:creationId xmlns:p14="http://schemas.microsoft.com/office/powerpoint/2010/main" val="32430170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DEDECA"/>
            </a:gs>
            <a:gs pos="50000">
              <a:schemeClr val="bg1"/>
            </a:gs>
            <a:gs pos="100000">
              <a:srgbClr val="DEDEC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C_logo_660000_BlackTrans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4403552"/>
            <a:ext cx="2635248" cy="237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51918" y="6229350"/>
            <a:ext cx="26881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accent2"/>
                </a:solidFill>
              </a:defRPr>
            </a:lvl1pPr>
          </a:lstStyle>
          <a:p>
            <a:fld id="{83F59EE7-2A57-40D3-AD19-65192A4797F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1050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74789"/>
            <a:ext cx="109728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99400" y="622935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ru-RU" dirty="0"/>
              <a:t>Geophysical Center RAS</a:t>
            </a:r>
            <a:endParaRPr lang="ru-RU" altLang="ru-RU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31800" y="6237288"/>
            <a:ext cx="113284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 altLang="ru-RU"/>
              <a:t>30.09.2015 SCOSTEP-WDS Workshop</a:t>
            </a:r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1" r:id="rId1"/>
    <p:sldLayoutId id="2147485201" r:id="rId2"/>
    <p:sldLayoutId id="2147485202" r:id="rId3"/>
    <p:sldLayoutId id="2147485203" r:id="rId4"/>
    <p:sldLayoutId id="2147485204" r:id="rId5"/>
    <p:sldLayoutId id="2147485205" r:id="rId6"/>
    <p:sldLayoutId id="2147485206" r:id="rId7"/>
    <p:sldLayoutId id="2147485207" r:id="rId8"/>
    <p:sldLayoutId id="2147485208" r:id="rId9"/>
    <p:sldLayoutId id="2147485209" r:id="rId10"/>
    <p:sldLayoutId id="2147485210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.soloviev@gcras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wmf"/><Relationship Id="rId3" Type="http://schemas.openxmlformats.org/officeDocument/2006/relationships/video" Target="file://localhost/Users/rybki/Documents/SCOSTEP/Presentations/nov2004_20fps_1h_1s.wmv" TargetMode="External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2.bin"/><Relationship Id="rId2" Type="http://schemas.microsoft.com/office/2007/relationships/media" Target="file://localhost/Users/rybki/Documents/SCOSTEP/Presentations/nov2004_20fps_1h_1s.wm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0.wmf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2.wmf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Relationship Id="rId1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2313" y="1772817"/>
            <a:ext cx="8280400" cy="1470025"/>
          </a:xfrm>
        </p:spPr>
        <p:txBody>
          <a:bodyPr/>
          <a:lstStyle/>
          <a:p>
            <a:r>
              <a:rPr lang="en-US" sz="3200" dirty="0"/>
              <a:t>Experience in geomagnetic data processing on the territory of Russian Federation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336" y="3645024"/>
            <a:ext cx="11953328" cy="1080120"/>
          </a:xfrm>
        </p:spPr>
        <p:txBody>
          <a:bodyPr/>
          <a:lstStyle/>
          <a:p>
            <a:r>
              <a:rPr lang="en-US" sz="2000" i="1" dirty="0"/>
              <a:t>A. </a:t>
            </a:r>
            <a:r>
              <a:rPr lang="en-US" sz="2000" i="1" dirty="0" err="1"/>
              <a:t>Rybkina</a:t>
            </a:r>
            <a:endParaRPr lang="ru-RU" sz="2000" i="1" dirty="0"/>
          </a:p>
          <a:p>
            <a:endParaRPr lang="ru-RU" sz="2000" i="1" baseline="30000" dirty="0"/>
          </a:p>
          <a:p>
            <a:pPr marL="355600"/>
            <a:r>
              <a:rPr lang="en-US" sz="1600" dirty="0"/>
              <a:t>Geophysical Center of the Russian Academy of Sciences (Moscow, Russia)</a:t>
            </a:r>
            <a:endParaRPr lang="ru-RU" sz="1600" i="1" dirty="0"/>
          </a:p>
        </p:txBody>
      </p:sp>
      <p:pic>
        <p:nvPicPr>
          <p:cNvPr id="6" name="Picture 6" descr="C:\Users\tols.WDCB\Desktop\gcras-logo-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119" y="5085184"/>
            <a:ext cx="1508386" cy="158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2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12192000" cy="835200"/>
          </a:xfrm>
        </p:spPr>
        <p:txBody>
          <a:bodyPr/>
          <a:lstStyle/>
          <a:p>
            <a:pPr eaLnBrk="1" hangingPunct="1"/>
            <a:r>
              <a:rPr lang="en-US" sz="3200" dirty="0"/>
              <a:t>ORBUS software </a:t>
            </a:r>
            <a:r>
              <a:rPr lang="en-US" sz="3200" dirty="0" err="1"/>
              <a:t>visualisation</a:t>
            </a:r>
            <a:endParaRPr lang="ru-RU" altLang="ru-RU" sz="3200" dirty="0">
              <a:cs typeface="Times New Roman" pitchFamily="18" charset="0"/>
            </a:endParaRP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485AAA-5856-4DE9-8B82-E6EB896AF22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Geophysical Center RAS</a:t>
            </a:r>
            <a:endParaRPr lang="ru-RU" altLang="ru-RU" dirty="0"/>
          </a:p>
        </p:txBody>
      </p:sp>
      <p:pic>
        <p:nvPicPr>
          <p:cNvPr id="4" name="po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424" y="908720"/>
            <a:ext cx="9912424" cy="5286626"/>
          </a:xfrm>
          <a:prstGeom prst="rect">
            <a:avLst/>
          </a:prstGeom>
        </p:spPr>
      </p:pic>
      <p:sp>
        <p:nvSpPr>
          <p:cNvPr id="8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28694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60648"/>
            <a:ext cx="9337347" cy="5813422"/>
          </a:xfrm>
          <a:prstGeom prst="rect">
            <a:avLst/>
          </a:prstGeom>
          <a:ln w="63500">
            <a:solidFill>
              <a:srgbClr val="7286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15480" y="260648"/>
            <a:ext cx="9337347" cy="581342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Chief,</a:t>
            </a:r>
            <a:br>
              <a:rPr lang="en-US" dirty="0"/>
            </a:br>
            <a:r>
              <a:rPr lang="en-US" b="1" dirty="0"/>
              <a:t>Rybkina Alena</a:t>
            </a:r>
            <a:endParaRPr lang="ru-RU" dirty="0"/>
          </a:p>
        </p:txBody>
      </p:sp>
      <p:sp>
        <p:nvSpPr>
          <p:cNvPr id="23555" name="Номер слайда 3"/>
          <p:cNvSpPr txBox="1">
            <a:spLocks noGrp="1"/>
          </p:cNvSpPr>
          <p:nvPr/>
        </p:nvSpPr>
        <p:spPr bwMode="auto">
          <a:xfrm>
            <a:off x="5087939" y="6229350"/>
            <a:ext cx="2016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8FF3DC8F-4CB5-44C1-B2D0-2C52CE24BD83}" type="slidenum">
              <a:rPr lang="ru-RU" altLang="ru-RU" sz="1200" b="1">
                <a:solidFill>
                  <a:schemeClr val="accent2"/>
                </a:solidFill>
              </a:rPr>
              <a:pPr algn="ctr"/>
              <a:t>11</a:t>
            </a:fld>
            <a:endParaRPr lang="ru-RU" altLang="ru-RU" sz="1200" b="1">
              <a:solidFill>
                <a:schemeClr val="accent2"/>
              </a:solidFill>
            </a:endParaRPr>
          </a:p>
        </p:txBody>
      </p:sp>
      <p:sp>
        <p:nvSpPr>
          <p:cNvPr id="23558" name="Прямоугольник 1"/>
          <p:cNvSpPr>
            <a:spLocks noChangeArrowheads="1"/>
          </p:cNvSpPr>
          <p:nvPr/>
        </p:nvSpPr>
        <p:spPr bwMode="auto">
          <a:xfrm>
            <a:off x="1445568" y="1556792"/>
            <a:ext cx="933734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3600" b="1" dirty="0">
                <a:solidFill>
                  <a:srgbClr val="333399"/>
                </a:solidFill>
              </a:rPr>
              <a:t>Thank you</a:t>
            </a:r>
            <a:r>
              <a:rPr lang="ru-RU" altLang="ru-RU" sz="3600" b="1" dirty="0">
                <a:solidFill>
                  <a:srgbClr val="333399"/>
                </a:solidFill>
              </a:rPr>
              <a:t>!</a:t>
            </a:r>
            <a:endParaRPr lang="en-US" altLang="ru-RU" sz="3600" b="1" dirty="0">
              <a:solidFill>
                <a:srgbClr val="333399"/>
              </a:solidFill>
            </a:endParaRPr>
          </a:p>
          <a:p>
            <a:pPr algn="ctr"/>
            <a:endParaRPr lang="en-US" altLang="ru-RU" b="1" dirty="0">
              <a:solidFill>
                <a:srgbClr val="333399"/>
              </a:solidFill>
            </a:endParaRPr>
          </a:p>
          <a:p>
            <a:pPr algn="ctr"/>
            <a:r>
              <a:rPr lang="en-US" altLang="ru-RU" sz="3000" b="1" u="sng" dirty="0">
                <a:solidFill>
                  <a:srgbClr val="333399"/>
                </a:solidFill>
                <a:hlinkClick r:id="rId4"/>
              </a:rPr>
              <a:t>a.rybkina@gcras.ru</a:t>
            </a:r>
            <a:endParaRPr lang="en-US" altLang="ru-RU" sz="3000" b="1" u="sng" dirty="0">
              <a:solidFill>
                <a:srgbClr val="333399"/>
              </a:solidFill>
            </a:endParaRPr>
          </a:p>
          <a:p>
            <a:pPr algn="ctr"/>
            <a:endParaRPr lang="ru-RU" altLang="ru-RU" sz="3000" b="1" u="sng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Geophysical Center RAS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4DA69-5F8F-417A-A516-4B6268674E45}" type="slidenum">
              <a:rPr lang="ru-RU" altLang="ru-RU" smtClean="0"/>
              <a:pPr/>
              <a:t>11</a:t>
            </a:fld>
            <a:endParaRPr lang="ru-RU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88941" y="5086925"/>
            <a:ext cx="4455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Supported by the grant 14.607.21.0058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4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35613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" y="883170"/>
            <a:ext cx="12049983" cy="5138118"/>
          </a:xfrm>
          <a:prstGeom prst="rect">
            <a:avLst/>
          </a:prstGeom>
        </p:spPr>
      </p:pic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12192000" cy="836613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800" dirty="0">
                <a:cs typeface="Arial" panose="020B0604020202020204" pitchFamily="34" charset="0"/>
              </a:rPr>
              <a:t>Russian-Ukrainian Geomagnetic Data Center</a:t>
            </a:r>
            <a:endParaRPr lang="ru-RU" altLang="ru-RU" sz="2800" dirty="0">
              <a:cs typeface="Arial" panose="020B0604020202020204" pitchFamily="34" charset="0"/>
            </a:endParaRPr>
          </a:p>
        </p:txBody>
      </p:sp>
      <p:sp>
        <p:nvSpPr>
          <p:cNvPr id="29700" name="Номер слайда 3"/>
          <p:cNvSpPr txBox="1">
            <a:spLocks noGrp="1"/>
          </p:cNvSpPr>
          <p:nvPr/>
        </p:nvSpPr>
        <p:spPr bwMode="auto">
          <a:xfrm>
            <a:off x="5087939" y="6229350"/>
            <a:ext cx="20161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B30CEA20-4DA0-481B-B073-6CD65DF3E39D}" type="slidenum">
              <a:rPr kumimoji="0" lang="ru-RU" altLang="ru-RU" sz="1200" b="1"/>
              <a:pPr algn="ct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kumimoji="0" lang="ru-RU" altLang="ru-RU" sz="1200" b="1"/>
          </a:p>
        </p:txBody>
      </p:sp>
      <p:sp>
        <p:nvSpPr>
          <p:cNvPr id="29701" name="Прямоугольник 2"/>
          <p:cNvSpPr>
            <a:spLocks noChangeArrowheads="1"/>
          </p:cNvSpPr>
          <p:nvPr/>
        </p:nvSpPr>
        <p:spPr bwMode="auto">
          <a:xfrm>
            <a:off x="7930332" y="803698"/>
            <a:ext cx="4261669" cy="7848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kumimoji="0" lang="ru-RU" altLang="ru-RU" sz="2000" b="1" dirty="0">
                <a:solidFill>
                  <a:srgbClr val="333399"/>
                </a:solidFill>
              </a:rPr>
              <a:t>11 </a:t>
            </a:r>
            <a:r>
              <a:rPr kumimoji="0" lang="en-US" altLang="ru-RU" sz="2000" b="1" dirty="0">
                <a:solidFill>
                  <a:srgbClr val="333399"/>
                </a:solidFill>
              </a:rPr>
              <a:t>INTERMAGNET observatories</a:t>
            </a:r>
            <a:endParaRPr kumimoji="0" lang="ru-RU" altLang="ru-RU" sz="2000" b="1" dirty="0">
              <a:solidFill>
                <a:srgbClr val="333399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ru-RU" altLang="ru-RU" sz="2000" b="1" dirty="0">
                <a:solidFill>
                  <a:srgbClr val="333399"/>
                </a:solidFill>
              </a:rPr>
              <a:t>7 </a:t>
            </a:r>
            <a:r>
              <a:rPr kumimoji="0" lang="en-US" altLang="ru-RU" sz="2000" b="1" dirty="0">
                <a:solidFill>
                  <a:srgbClr val="333399"/>
                </a:solidFill>
              </a:rPr>
              <a:t>developing observatories</a:t>
            </a:r>
            <a:endParaRPr kumimoji="0" lang="ru-RU" altLang="ru-RU" sz="2000" b="1" dirty="0">
              <a:solidFill>
                <a:srgbClr val="333399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752184" y="934120"/>
            <a:ext cx="142875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752184" y="1302668"/>
            <a:ext cx="142875" cy="1444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1068140" y="2696220"/>
            <a:ext cx="2105025" cy="2128275"/>
            <a:chOff x="323528" y="3772564"/>
            <a:chExt cx="2105282" cy="2127473"/>
          </a:xfrm>
        </p:grpSpPr>
        <p:grpSp>
          <p:nvGrpSpPr>
            <p:cNvPr id="29708" name="Группа 5"/>
            <p:cNvGrpSpPr>
              <a:grpSpLocks/>
            </p:cNvGrpSpPr>
            <p:nvPr/>
          </p:nvGrpSpPr>
          <p:grpSpPr bwMode="auto">
            <a:xfrm>
              <a:off x="340579" y="3772564"/>
              <a:ext cx="2088231" cy="2127473"/>
              <a:chOff x="241995" y="3646397"/>
              <a:chExt cx="2088231" cy="2127473"/>
            </a:xfrm>
          </p:grpSpPr>
          <p:sp>
            <p:nvSpPr>
              <p:cNvPr id="29710" name="TextBox 2"/>
              <p:cNvSpPr txBox="1">
                <a:spLocks noChangeArrowheads="1"/>
              </p:cNvSpPr>
              <p:nvPr/>
            </p:nvSpPr>
            <p:spPr bwMode="auto">
              <a:xfrm>
                <a:off x="241995" y="4943186"/>
                <a:ext cx="2088231" cy="830684"/>
              </a:xfrm>
              <a:prstGeom prst="rect">
                <a:avLst/>
              </a:prstGeom>
              <a:solidFill>
                <a:schemeClr val="bg1">
                  <a:alpha val="65097"/>
                </a:schemeClr>
              </a:solidFill>
              <a:ln w="9525">
                <a:solidFill>
                  <a:srgbClr val="333399"/>
                </a:solidFill>
                <a:miter lim="800000"/>
                <a:headEnd/>
                <a:tailEnd/>
              </a:ln>
            </p:spPr>
            <p:txBody>
              <a:bodyPr lIns="1980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1600" b="1" dirty="0">
                    <a:solidFill>
                      <a:srgbClr val="333399"/>
                    </a:solidFill>
                  </a:rPr>
                  <a:t>Geomagnetic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1600" b="1" dirty="0">
                    <a:solidFill>
                      <a:srgbClr val="333399"/>
                    </a:solidFill>
                  </a:rPr>
                  <a:t>Data Center,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ru-RU" sz="1600" b="1" dirty="0">
                    <a:solidFill>
                      <a:srgbClr val="333399"/>
                    </a:solidFill>
                  </a:rPr>
                  <a:t>GC RAS (Moscow)</a:t>
                </a:r>
              </a:p>
            </p:txBody>
          </p:sp>
          <p:cxnSp>
            <p:nvCxnSpPr>
              <p:cNvPr id="21" name="Прямая со стрелкой 20"/>
              <p:cNvCxnSpPr>
                <a:stCxn id="29710" idx="0"/>
              </p:cNvCxnSpPr>
              <p:nvPr/>
            </p:nvCxnSpPr>
            <p:spPr>
              <a:xfrm flipH="1" flipV="1">
                <a:off x="1285524" y="3862218"/>
                <a:ext cx="586" cy="1080969"/>
              </a:xfrm>
              <a:prstGeom prst="straightConnector1">
                <a:avLst/>
              </a:prstGeom>
              <a:ln w="28575">
                <a:solidFill>
                  <a:srgbClr val="3333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Овал 21"/>
              <p:cNvSpPr/>
              <p:nvPr/>
            </p:nvSpPr>
            <p:spPr>
              <a:xfrm>
                <a:off x="1175972" y="3646397"/>
                <a:ext cx="215926" cy="215819"/>
              </a:xfrm>
              <a:prstGeom prst="ellipse">
                <a:avLst/>
              </a:prstGeom>
              <a:solidFill>
                <a:srgbClr val="333399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pic>
          <p:nvPicPr>
            <p:cNvPr id="29709" name="Picture 4" descr="C:\home\tols\4administration\gc ras logo rus - no sig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047495"/>
              <a:ext cx="420804" cy="438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7" name="Номер слайда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E0D7C4-B784-4A6E-9DE8-AAC96E13CEF0}" type="slidenum">
              <a:rPr kumimoji="0" lang="ru-RU" altLang="ru-RU" sz="120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kumimoji="0" lang="ru-RU" altLang="ru-RU" sz="1200"/>
          </a:p>
        </p:txBody>
      </p:sp>
      <p:sp>
        <p:nvSpPr>
          <p:cNvPr id="1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9408368" y="6229350"/>
            <a:ext cx="2329656" cy="476250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Geophysical Center RAS</a:t>
            </a:r>
            <a:endParaRPr lang="ru-RU" altLang="ru-RU" dirty="0"/>
          </a:p>
        </p:txBody>
      </p:sp>
      <p:sp>
        <p:nvSpPr>
          <p:cNvPr id="19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12192000" cy="836613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800" dirty="0">
                <a:cs typeface="Arial" panose="020B0604020202020204" pitchFamily="34" charset="0"/>
              </a:rPr>
              <a:t>“</a:t>
            </a:r>
            <a:r>
              <a:rPr lang="en-US" altLang="ru-RU" sz="2800" dirty="0" err="1">
                <a:cs typeface="Arial" panose="020B0604020202020204" pitchFamily="34" charset="0"/>
              </a:rPr>
              <a:t>Borok</a:t>
            </a:r>
            <a:r>
              <a:rPr lang="en-US" altLang="ru-RU" sz="2800" dirty="0">
                <a:cs typeface="Arial" panose="020B0604020202020204" pitchFamily="34" charset="0"/>
              </a:rPr>
              <a:t>” observatory (BOX)</a:t>
            </a:r>
            <a:endParaRPr lang="ru-RU" altLang="ru-RU" sz="2800" dirty="0">
              <a:cs typeface="Arial" panose="020B0604020202020204" pitchFamily="34" charset="0"/>
            </a:endParaRPr>
          </a:p>
        </p:txBody>
      </p:sp>
      <p:sp>
        <p:nvSpPr>
          <p:cNvPr id="17413" name="TextBox 2"/>
          <p:cNvSpPr txBox="1">
            <a:spLocks noChangeArrowheads="1"/>
          </p:cNvSpPr>
          <p:nvPr/>
        </p:nvSpPr>
        <p:spPr bwMode="auto">
          <a:xfrm>
            <a:off x="1" y="1043444"/>
            <a:ext cx="1219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333399"/>
                </a:solidFill>
              </a:rPr>
              <a:t> </a:t>
            </a:r>
            <a:r>
              <a:rPr kumimoji="0" lang="en-US" altLang="ru-RU" sz="1800" b="1" dirty="0">
                <a:solidFill>
                  <a:srgbClr val="333399"/>
                </a:solidFill>
              </a:rPr>
              <a:t>IPE RAS jointly with GC RAS and IPGP (France)</a:t>
            </a:r>
            <a:endParaRPr kumimoji="0" lang="ru-RU" altLang="ru-RU" sz="1800" b="1" dirty="0">
              <a:solidFill>
                <a:srgbClr val="3333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31904" y="1557337"/>
            <a:ext cx="5559032" cy="4495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15" name="Picture 3" descr="C:\Users\tols.WDCB\Desktop\box-1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54" y="1708149"/>
            <a:ext cx="2781587" cy="219300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7" descr="http://geomag.gcras.ru/img/obs-content-box_ab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535114"/>
            <a:ext cx="314166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5" descr="http://geomag.gcras.ru/img/obs-content-box_v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992564"/>
            <a:ext cx="31099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6"/>
          <p:cNvSpPr txBox="1">
            <a:spLocks noChangeArrowheads="1"/>
          </p:cNvSpPr>
          <p:nvPr/>
        </p:nvSpPr>
        <p:spPr bwMode="auto">
          <a:xfrm>
            <a:off x="5231904" y="5662762"/>
            <a:ext cx="5559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solidFill>
                  <a:schemeClr val="tx1"/>
                </a:solidFill>
              </a:rPr>
              <a:t>Transition to 1-sec data registration</a:t>
            </a:r>
            <a:endParaRPr kumimoji="0" lang="ru-RU" altLang="ru-RU" sz="1800" dirty="0">
              <a:solidFill>
                <a:schemeClr val="tx1"/>
              </a:solidFill>
            </a:endParaRPr>
          </a:p>
        </p:txBody>
      </p:sp>
      <p:pic>
        <p:nvPicPr>
          <p:cNvPr id="174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79" y="3139852"/>
            <a:ext cx="3045741" cy="237738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7420" name="TextBox 12"/>
          <p:cNvSpPr txBox="1">
            <a:spLocks noChangeArrowheads="1"/>
          </p:cNvSpPr>
          <p:nvPr/>
        </p:nvSpPr>
        <p:spPr bwMode="auto">
          <a:xfrm>
            <a:off x="101235" y="5676158"/>
            <a:ext cx="187625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i="1" dirty="0">
                <a:solidFill>
                  <a:srgbClr val="161645"/>
                </a:solidFill>
              </a:rPr>
              <a:t>Director of observatory</a:t>
            </a:r>
            <a:r>
              <a:rPr kumimoji="0" lang="ru-RU" altLang="ru-RU" sz="1200" i="1" dirty="0">
                <a:solidFill>
                  <a:srgbClr val="161645"/>
                </a:solidFill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i="1" dirty="0">
                <a:solidFill>
                  <a:srgbClr val="161645"/>
                </a:solidFill>
              </a:rPr>
              <a:t>Dr. S</a:t>
            </a:r>
            <a:r>
              <a:rPr kumimoji="0" lang="ru-RU" altLang="ru-RU" sz="1200" i="1" dirty="0">
                <a:solidFill>
                  <a:srgbClr val="161645"/>
                </a:solidFill>
              </a:rPr>
              <a:t>.</a:t>
            </a:r>
            <a:r>
              <a:rPr kumimoji="0" lang="en-US" altLang="ru-RU" sz="1200" i="1" dirty="0">
                <a:solidFill>
                  <a:srgbClr val="161645"/>
                </a:solidFill>
              </a:rPr>
              <a:t>V</a:t>
            </a:r>
            <a:r>
              <a:rPr kumimoji="0" lang="ru-RU" altLang="ru-RU" sz="1200" i="1" dirty="0">
                <a:solidFill>
                  <a:srgbClr val="161645"/>
                </a:solidFill>
              </a:rPr>
              <a:t>. </a:t>
            </a:r>
            <a:r>
              <a:rPr kumimoji="0" lang="en-US" altLang="ru-RU" sz="1200" i="1" dirty="0" err="1">
                <a:solidFill>
                  <a:srgbClr val="161645"/>
                </a:solidFill>
              </a:rPr>
              <a:t>Anisimov</a:t>
            </a:r>
            <a:endParaRPr kumimoji="0" lang="ru-RU" altLang="ru-RU" sz="1200" i="1" dirty="0">
              <a:solidFill>
                <a:srgbClr val="161645"/>
              </a:solidFill>
            </a:endParaRPr>
          </a:p>
        </p:txBody>
      </p:sp>
      <p:sp>
        <p:nvSpPr>
          <p:cNvPr id="17421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1BEE245-6EFC-45BC-AB9E-00B0814FC778}" type="slidenum">
              <a:rPr kumimoji="0" lang="ru-RU" altLang="ru-RU" sz="120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kumimoji="0" lang="ru-RU" altLang="ru-RU" sz="1200"/>
          </a:p>
        </p:txBody>
      </p:sp>
      <p:sp>
        <p:nvSpPr>
          <p:cNvPr id="15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9408368" y="6229350"/>
            <a:ext cx="2329656" cy="476250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Geophysical Center RAS</a:t>
            </a:r>
            <a:endParaRPr lang="ru-RU" altLang="ru-RU" dirty="0"/>
          </a:p>
        </p:txBody>
      </p:sp>
      <p:sp>
        <p:nvSpPr>
          <p:cNvPr id="16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122738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6996608" y="3368347"/>
            <a:ext cx="4499992" cy="2780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12192000" cy="836613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800" dirty="0">
                <a:cs typeface="Arial" panose="020B0604020202020204" pitchFamily="34" charset="0"/>
              </a:rPr>
              <a:t>Interactive data access and automated data processing</a:t>
            </a:r>
            <a:endParaRPr lang="ru-RU" altLang="ru-RU" sz="2800" dirty="0">
              <a:cs typeface="Arial" panose="020B0604020202020204" pitchFamily="34" charset="0"/>
            </a:endParaRPr>
          </a:p>
        </p:txBody>
      </p:sp>
      <p:pic>
        <p:nvPicPr>
          <p:cNvPr id="30724" name="Picture 14" descr="C:\Users\tols.WDCB\Desktop\pl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7" y="949326"/>
            <a:ext cx="4725986" cy="489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5447928" y="2492375"/>
            <a:ext cx="1225550" cy="712788"/>
          </a:xfrm>
          <a:prstGeom prst="rightArrow">
            <a:avLst/>
          </a:prstGeom>
          <a:solidFill>
            <a:srgbClr val="96BEF8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26" name="Прямоугольник 2"/>
          <p:cNvSpPr>
            <a:spLocks noChangeArrowheads="1"/>
          </p:cNvSpPr>
          <p:nvPr/>
        </p:nvSpPr>
        <p:spPr bwMode="auto">
          <a:xfrm>
            <a:off x="6913488" y="2348880"/>
            <a:ext cx="4540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b="1" dirty="0">
                <a:solidFill>
                  <a:srgbClr val="333399"/>
                </a:solidFill>
              </a:rPr>
              <a:t>Plots containing recognition results</a:t>
            </a:r>
            <a:endParaRPr kumimoji="0" lang="ru-RU" altLang="ru-RU" sz="1600" b="1" dirty="0">
              <a:solidFill>
                <a:srgbClr val="333399"/>
              </a:solidFill>
            </a:endParaRPr>
          </a:p>
        </p:txBody>
      </p:sp>
      <p:sp>
        <p:nvSpPr>
          <p:cNvPr id="30727" name="Прямоугольник 2"/>
          <p:cNvSpPr>
            <a:spLocks noChangeArrowheads="1"/>
          </p:cNvSpPr>
          <p:nvPr/>
        </p:nvSpPr>
        <p:spPr bwMode="auto">
          <a:xfrm>
            <a:off x="6913488" y="981075"/>
            <a:ext cx="454025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b="1" dirty="0">
                <a:solidFill>
                  <a:srgbClr val="333399"/>
                </a:solidFill>
              </a:rPr>
              <a:t>Digital data with recognition results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ru-RU" sz="1800" b="1" dirty="0">
              <a:solidFill>
                <a:srgbClr val="333399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ru-RU" sz="1800" b="1" dirty="0">
                <a:solidFill>
                  <a:srgbClr val="333399"/>
                </a:solidFill>
              </a:rPr>
              <a:t> IAGA-2002 format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ru-RU" sz="1800" b="1" dirty="0">
                <a:solidFill>
                  <a:srgbClr val="333399"/>
                </a:solidFill>
              </a:rPr>
              <a:t> CSV format</a:t>
            </a:r>
            <a:endParaRPr kumimoji="0" lang="ru-RU" altLang="ru-RU" sz="1800" b="1" dirty="0">
              <a:solidFill>
                <a:srgbClr val="333399"/>
              </a:solidFill>
            </a:endParaRPr>
          </a:p>
        </p:txBody>
      </p:sp>
      <p:sp>
        <p:nvSpPr>
          <p:cNvPr id="30728" name="TextBox 1"/>
          <p:cNvSpPr txBox="1">
            <a:spLocks noChangeArrowheads="1"/>
          </p:cNvSpPr>
          <p:nvPr/>
        </p:nvSpPr>
        <p:spPr bwMode="auto">
          <a:xfrm>
            <a:off x="1343028" y="5795417"/>
            <a:ext cx="4722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u="sng" dirty="0">
                <a:solidFill>
                  <a:srgbClr val="103CF8"/>
                </a:solidFill>
              </a:rPr>
              <a:t>http://geomag.gcras.ru/</a:t>
            </a:r>
            <a:endParaRPr kumimoji="0" lang="ru-RU" altLang="ru-RU" sz="1800" b="1" u="sng" dirty="0">
              <a:solidFill>
                <a:srgbClr val="103CF8"/>
              </a:solidFill>
            </a:endParaRPr>
          </a:p>
        </p:txBody>
      </p:sp>
      <p:pic>
        <p:nvPicPr>
          <p:cNvPr id="30729" name="Picture 7" descr="C:\Users\tols.WDCB\Desktop\Untitled-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88" y="4807838"/>
            <a:ext cx="45402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8" descr="C:\Users\tols.WDCB\Desktop\Untitled-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88" y="2734563"/>
            <a:ext cx="45402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1" name="Группа 19"/>
          <p:cNvGrpSpPr>
            <a:grpSpLocks/>
          </p:cNvGrpSpPr>
          <p:nvPr/>
        </p:nvGrpSpPr>
        <p:grpSpPr bwMode="auto">
          <a:xfrm>
            <a:off x="7596113" y="5919083"/>
            <a:ext cx="3471862" cy="246221"/>
            <a:chOff x="5032435" y="5977426"/>
            <a:chExt cx="3959225" cy="245884"/>
          </a:xfrm>
        </p:grpSpPr>
        <p:cxnSp>
          <p:nvCxnSpPr>
            <p:cNvPr id="21" name="Прямая со стрелкой 20"/>
            <p:cNvCxnSpPr/>
            <p:nvPr/>
          </p:nvCxnSpPr>
          <p:spPr>
            <a:xfrm>
              <a:off x="5032435" y="6107423"/>
              <a:ext cx="395922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9" name="TextBox 21"/>
            <p:cNvSpPr txBox="1">
              <a:spLocks noChangeArrowheads="1"/>
            </p:cNvSpPr>
            <p:nvPr/>
          </p:nvSpPr>
          <p:spPr bwMode="auto">
            <a:xfrm>
              <a:off x="6664014" y="5977426"/>
              <a:ext cx="581678" cy="245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00" b="1" dirty="0">
                  <a:solidFill>
                    <a:schemeClr val="tx1"/>
                  </a:solidFill>
                </a:rPr>
                <a:t>1 </a:t>
              </a:r>
              <a:r>
                <a:rPr kumimoji="0" lang="en-US" altLang="ru-RU" sz="1000" b="1" dirty="0">
                  <a:solidFill>
                    <a:schemeClr val="tx1"/>
                  </a:solidFill>
                </a:rPr>
                <a:t>day</a:t>
              </a:r>
              <a:endParaRPr kumimoji="0" lang="ru-RU" altLang="ru-RU" sz="1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732" name="Группа 22"/>
          <p:cNvGrpSpPr>
            <a:grpSpLocks/>
          </p:cNvGrpSpPr>
          <p:nvPr/>
        </p:nvGrpSpPr>
        <p:grpSpPr bwMode="auto">
          <a:xfrm>
            <a:off x="7304014" y="4542734"/>
            <a:ext cx="3906837" cy="246221"/>
            <a:chOff x="5032435" y="5974251"/>
            <a:chExt cx="3788037" cy="245882"/>
          </a:xfrm>
        </p:grpSpPr>
        <p:cxnSp>
          <p:nvCxnSpPr>
            <p:cNvPr id="24" name="Прямая со стрелкой 23"/>
            <p:cNvCxnSpPr/>
            <p:nvPr/>
          </p:nvCxnSpPr>
          <p:spPr>
            <a:xfrm>
              <a:off x="5032435" y="6107418"/>
              <a:ext cx="378803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7" name="TextBox 24"/>
            <p:cNvSpPr txBox="1">
              <a:spLocks noChangeArrowheads="1"/>
            </p:cNvSpPr>
            <p:nvPr/>
          </p:nvSpPr>
          <p:spPr bwMode="auto">
            <a:xfrm>
              <a:off x="6656436" y="5974251"/>
              <a:ext cx="562953" cy="245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00" b="1" dirty="0">
                  <a:solidFill>
                    <a:schemeClr val="tx1"/>
                  </a:solidFill>
                </a:rPr>
                <a:t>4 </a:t>
              </a:r>
              <a:r>
                <a:rPr kumimoji="0" lang="en-US" altLang="ru-RU" sz="1000" b="1" dirty="0">
                  <a:solidFill>
                    <a:schemeClr val="tx1"/>
                  </a:solidFill>
                </a:rPr>
                <a:t>days</a:t>
              </a:r>
              <a:endParaRPr kumimoji="0" lang="ru-RU" altLang="ru-RU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073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250CBF-F743-42EB-9C88-22EFE7C68592}" type="slidenum">
              <a:rPr kumimoji="0" lang="ru-RU" altLang="ru-RU" sz="120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kumimoji="0" lang="ru-RU" altLang="ru-RU" sz="1200"/>
          </a:p>
        </p:txBody>
      </p:sp>
      <p:sp>
        <p:nvSpPr>
          <p:cNvPr id="22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9408368" y="6229350"/>
            <a:ext cx="2329656" cy="476250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Geophysical Center RAS</a:t>
            </a:r>
            <a:endParaRPr lang="ru-RU" altLang="ru-RU" dirty="0"/>
          </a:p>
        </p:txBody>
      </p:sp>
      <p:sp>
        <p:nvSpPr>
          <p:cNvPr id="23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4DA69-5F8F-417A-A516-4B6268674E45}" type="slidenum">
              <a:rPr lang="ru-RU" altLang="ru-RU" smtClean="0"/>
              <a:pPr/>
              <a:t>5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Geophysical Center RAS</a:t>
            </a:r>
            <a:endParaRPr lang="ru-RU" altLang="ru-RU" dirty="0"/>
          </a:p>
        </p:txBody>
      </p:sp>
      <p:pic>
        <p:nvPicPr>
          <p:cNvPr id="5" name="Picture 2" descr="jump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48" y="1334060"/>
            <a:ext cx="7330605" cy="306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919536" y="1142962"/>
            <a:ext cx="9037740" cy="4962038"/>
            <a:chOff x="283877" y="783776"/>
            <a:chExt cx="11182407" cy="6139536"/>
          </a:xfrm>
        </p:grpSpPr>
        <p:pic>
          <p:nvPicPr>
            <p:cNvPr id="7" name="Рисунок 2" descr="rez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77" y="783776"/>
              <a:ext cx="11182407" cy="613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1712686" y="6689579"/>
              <a:ext cx="8679543" cy="0"/>
            </a:xfrm>
            <a:prstGeom prst="line">
              <a:avLst/>
            </a:prstGeom>
            <a:ln w="603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249166" y="6493429"/>
              <a:ext cx="1577199" cy="4188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~ 1.5 hours</a:t>
              </a:r>
              <a:endParaRPr lang="ru-RU" sz="1600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064900" y="3103607"/>
            <a:ext cx="7702997" cy="298498"/>
            <a:chOff x="2037210" y="3524658"/>
            <a:chExt cx="9019893" cy="36933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2037210" y="3753692"/>
              <a:ext cx="8558718" cy="1"/>
            </a:xfrm>
            <a:prstGeom prst="line">
              <a:avLst/>
            </a:prstGeom>
            <a:ln w="53975">
              <a:solidFill>
                <a:srgbClr val="C00000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372813" y="3524658"/>
              <a:ext cx="6842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0.6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269082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Measure of jumpiness</a:t>
            </a:r>
            <a:endParaRPr lang="ru-RU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1"/>
            <a:ext cx="12192000" cy="8366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800" kern="0" dirty="0"/>
              <a:t>Recognition of jumps in satellite data.</a:t>
            </a:r>
          </a:p>
          <a:p>
            <a:pPr eaLnBrk="1" hangingPunct="1"/>
            <a:r>
              <a:rPr lang="en-US" altLang="ru-RU" sz="2800" kern="0" dirty="0"/>
              <a:t>Selecting measure of jumpiness threshold</a:t>
            </a:r>
          </a:p>
        </p:txBody>
      </p:sp>
      <p:pic>
        <p:nvPicPr>
          <p:cNvPr id="15" name="Picture 2" descr="Representation of GOES View from spa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3" y="1004731"/>
            <a:ext cx="2622990" cy="143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go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61" y="2535491"/>
            <a:ext cx="105727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2916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12192000" cy="836613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600" dirty="0"/>
              <a:t>Recognition of jumps in satellite data.</a:t>
            </a:r>
            <a:br>
              <a:rPr lang="en-US" altLang="ru-RU" sz="2600" dirty="0"/>
            </a:br>
            <a:r>
              <a:rPr lang="en-US" altLang="ru-RU" sz="2600" dirty="0"/>
              <a:t>Partial correlation with heater switches</a:t>
            </a:r>
            <a:endParaRPr lang="ru-RU" altLang="ru-RU" sz="2600" dirty="0"/>
          </a:p>
        </p:txBody>
      </p:sp>
      <p:sp>
        <p:nvSpPr>
          <p:cNvPr id="17411" name="Номер слайда 3"/>
          <p:cNvSpPr txBox="1">
            <a:spLocks noGrp="1"/>
          </p:cNvSpPr>
          <p:nvPr/>
        </p:nvSpPr>
        <p:spPr bwMode="auto">
          <a:xfrm>
            <a:off x="5087939" y="6229350"/>
            <a:ext cx="20161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24F390CA-33BF-415D-A46C-6C11E7D83254}" type="slidenum">
              <a:rPr lang="ru-RU" altLang="ru-RU" sz="1200" b="1"/>
              <a:pPr algn="ct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b="1"/>
          </a:p>
        </p:txBody>
      </p:sp>
      <p:sp>
        <p:nvSpPr>
          <p:cNvPr id="2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9408368" y="6229350"/>
            <a:ext cx="2329656" cy="476250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Geophysical Center RAS</a:t>
            </a:r>
            <a:endParaRPr lang="ru-RU" alt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7" y="1268760"/>
            <a:ext cx="10058400" cy="430579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453416" y="1547823"/>
            <a:ext cx="9264403" cy="3941388"/>
            <a:chOff x="1453416" y="1187783"/>
            <a:chExt cx="9264403" cy="394138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453416" y="1187792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890867" y="1187791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246448" y="1187790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054393" y="1187789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460510" y="1187789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909885" y="1187788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356961" y="1187788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687401" y="1187787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8070728" y="1187786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8393951" y="1187786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828720" y="1187785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13202" y="1187784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0003365" y="1187783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0454176" y="1187783"/>
              <a:ext cx="263643" cy="3941379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3" name="Прямая соединительная линия 42"/>
          <p:cNvCxnSpPr/>
          <p:nvPr/>
        </p:nvCxnSpPr>
        <p:spPr>
          <a:xfrm>
            <a:off x="1183911" y="5708278"/>
            <a:ext cx="9788893" cy="0"/>
          </a:xfrm>
          <a:prstGeom prst="line">
            <a:avLst/>
          </a:prstGeom>
          <a:ln w="603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453936" y="5530058"/>
            <a:ext cx="13459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~ 8 hours</a:t>
            </a:r>
            <a:endParaRPr lang="ru-RU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628590" y="1547816"/>
            <a:ext cx="7234354" cy="3941385"/>
            <a:chOff x="2628590" y="1187776"/>
            <a:chExt cx="7234354" cy="39413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2628590" y="1187782"/>
              <a:ext cx="266512" cy="394137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022499" y="1187782"/>
              <a:ext cx="266512" cy="394137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3647430" y="1187781"/>
              <a:ext cx="266512" cy="394137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532287" y="1187780"/>
              <a:ext cx="266512" cy="394137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956449" y="1187779"/>
              <a:ext cx="266512" cy="394137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7238662" y="1187778"/>
              <a:ext cx="266512" cy="394137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7623370" y="1187777"/>
              <a:ext cx="266512" cy="394137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596432" y="1187776"/>
              <a:ext cx="266512" cy="394137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4DA69-5F8F-417A-A516-4B6268674E45}" type="slidenum">
              <a:rPr lang="ru-RU" altLang="ru-RU" smtClean="0"/>
              <a:pPr/>
              <a:t>6</a:t>
            </a:fld>
            <a:endParaRPr lang="ru-RU" altLang="ru-RU"/>
          </a:p>
        </p:txBody>
      </p:sp>
      <p:sp>
        <p:nvSpPr>
          <p:cNvPr id="47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16764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4DA69-5F8F-417A-A516-4B6268674E45}" type="slidenum">
              <a:rPr lang="ru-RU" altLang="ru-RU" smtClean="0"/>
              <a:pPr/>
              <a:t>7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Geophysical Center RAS</a:t>
            </a:r>
            <a:endParaRPr lang="ru-RU" alt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835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Magnetic field monitoring using GIS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www.esa.int/images/SWARMs-Orbits-LR,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08720"/>
            <a:ext cx="211670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780928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333399"/>
                </a:solidFill>
              </a:rPr>
              <a:t>Swarm satellite constellation</a:t>
            </a:r>
            <a:endParaRPr lang="ru-RU" sz="1400" dirty="0">
              <a:solidFill>
                <a:srgbClr val="3333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336" y="3960665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99"/>
                </a:solidFill>
              </a:rPr>
              <a:t>1-sec data for 10 days from 3 satellites (NED, F)</a:t>
            </a:r>
          </a:p>
          <a:p>
            <a:pPr marL="176213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99"/>
                </a:solidFill>
              </a:rPr>
              <a:t>Time shift of 1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99"/>
                </a:solidFill>
              </a:rPr>
              <a:t>3-day delay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45" y="913382"/>
            <a:ext cx="4360921" cy="33797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19736" y="4283831"/>
            <a:ext cx="444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99"/>
                </a:solidFill>
              </a:rPr>
              <a:t>4 raster layers per day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99"/>
                </a:solidFill>
              </a:rPr>
              <a:t>Each layer contains 2 592 000 measurements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99"/>
                </a:solidFill>
              </a:rPr>
              <a:t>Raster grid resolution is 2048х1024 pixels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355" y="1412776"/>
            <a:ext cx="2753133" cy="1537166"/>
          </a:xfrm>
          <a:prstGeom prst="rect">
            <a:avLst/>
          </a:prstGeom>
        </p:spPr>
      </p:pic>
      <p:sp>
        <p:nvSpPr>
          <p:cNvPr id="12" name="Плюс 11"/>
          <p:cNvSpPr/>
          <p:nvPr/>
        </p:nvSpPr>
        <p:spPr>
          <a:xfrm>
            <a:off x="8523210" y="1790052"/>
            <a:ext cx="782614" cy="782614"/>
          </a:xfrm>
          <a:prstGeom prst="mathPlus">
            <a:avLst/>
          </a:prstGeom>
          <a:solidFill>
            <a:srgbClr val="CDE8FF">
              <a:alpha val="68000"/>
            </a:srgb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689025" y="3108908"/>
            <a:ext cx="2383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0" indent="-1968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99"/>
                </a:solidFill>
              </a:rPr>
              <a:t>Level-2 Swarm products </a:t>
            </a:r>
          </a:p>
          <a:p>
            <a:pPr marL="196850" indent="-196850"/>
            <a:r>
              <a:rPr lang="en-US" sz="1200" dirty="0">
                <a:solidFill>
                  <a:srgbClr val="333399"/>
                </a:solidFill>
              </a:rPr>
              <a:t>	(e.g., </a:t>
            </a:r>
            <a:r>
              <a:rPr lang="ru-RU" sz="1200" dirty="0">
                <a:solidFill>
                  <a:srgbClr val="333399"/>
                </a:solidFill>
              </a:rPr>
              <a:t>MCO_SHA_2</a:t>
            </a:r>
            <a:r>
              <a:rPr lang="en-US" sz="1200" dirty="0">
                <a:solidFill>
                  <a:srgbClr val="333399"/>
                </a:solidFill>
              </a:rPr>
              <a:t>F)</a:t>
            </a:r>
          </a:p>
          <a:p>
            <a:pPr marL="196850" indent="-1968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99"/>
                </a:solidFill>
              </a:rPr>
              <a:t>Core field model</a:t>
            </a:r>
          </a:p>
          <a:p>
            <a:pPr marL="196850" indent="-1968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99"/>
                </a:solidFill>
              </a:rPr>
              <a:t>Updated every 3 months</a:t>
            </a:r>
            <a:endParaRPr lang="ru-RU" sz="1200" dirty="0">
              <a:solidFill>
                <a:srgbClr val="33339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89025" y="5046275"/>
            <a:ext cx="2383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33399"/>
                </a:solidFill>
              </a:rPr>
              <a:t>Monitoring near real-time change of external field</a:t>
            </a:r>
            <a:endParaRPr lang="ru-RU" sz="1600" b="1" dirty="0">
              <a:solidFill>
                <a:srgbClr val="333399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10324786" y="4292119"/>
            <a:ext cx="980492" cy="360040"/>
          </a:xfrm>
          <a:prstGeom prst="rightArrow">
            <a:avLst/>
          </a:prstGeom>
          <a:solidFill>
            <a:srgbClr val="CDE8FF">
              <a:alpha val="68000"/>
            </a:srgb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углом 13"/>
          <p:cNvSpPr/>
          <p:nvPr/>
        </p:nvSpPr>
        <p:spPr>
          <a:xfrm flipV="1">
            <a:off x="979534" y="3138532"/>
            <a:ext cx="2740202" cy="722515"/>
          </a:xfrm>
          <a:prstGeom prst="bentArrow">
            <a:avLst/>
          </a:prstGeom>
          <a:solidFill>
            <a:srgbClr val="CDE8FF">
              <a:alpha val="68000"/>
            </a:srgb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195796" y="2572666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333399"/>
                </a:solidFill>
              </a:rPr>
              <a:t>(to be done)</a:t>
            </a:r>
            <a:endParaRPr lang="ru-RU" i="1" dirty="0"/>
          </a:p>
        </p:txBody>
      </p:sp>
      <p:sp>
        <p:nvSpPr>
          <p:cNvPr id="19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35969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35200"/>
          </a:xfrm>
        </p:spPr>
        <p:txBody>
          <a:bodyPr/>
          <a:lstStyle/>
          <a:p>
            <a:r>
              <a:rPr lang="en-US" altLang="ru-RU" sz="2800" dirty="0"/>
              <a:t>Quasi real-time monitoring of magnetic activity over the Globe</a:t>
            </a:r>
            <a:endParaRPr lang="ru-RU" altLang="ru-RU" sz="3200" dirty="0"/>
          </a:p>
        </p:txBody>
      </p:sp>
      <p:sp>
        <p:nvSpPr>
          <p:cNvPr id="47107" name="Номер слайда 2"/>
          <p:cNvSpPr txBox="1">
            <a:spLocks noGrp="1"/>
          </p:cNvSpPr>
          <p:nvPr/>
        </p:nvSpPr>
        <p:spPr bwMode="auto">
          <a:xfrm>
            <a:off x="5087939" y="6229350"/>
            <a:ext cx="20161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7F555110-2733-41BC-A5C5-E574480B33D4}" type="slidenum">
              <a:rPr lang="ru-RU" altLang="ru-RU" sz="1200" b="1"/>
              <a:pPr algn="ct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 b="1" dirty="0"/>
          </a:p>
        </p:txBody>
      </p:sp>
      <p:sp>
        <p:nvSpPr>
          <p:cNvPr id="47108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880553"/>
            <a:ext cx="5399286" cy="233242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926283"/>
            <a:ext cx="3662695" cy="337492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496" y="913262"/>
            <a:ext cx="2705800" cy="5144128"/>
          </a:xfrm>
          <a:prstGeom prst="rect">
            <a:avLst/>
          </a:prstGeom>
        </p:spPr>
      </p:pic>
      <p:pic>
        <p:nvPicPr>
          <p:cNvPr id="10" name="nov2004_20fps_1h_1s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0" y="3284984"/>
            <a:ext cx="4623156" cy="26004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2272" y="5985158"/>
            <a:ext cx="287337" cy="144463"/>
          </a:xfrm>
          <a:prstGeom prst="rect">
            <a:avLst/>
          </a:prstGeom>
          <a:solidFill>
            <a:srgbClr val="00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235718" y="5985158"/>
            <a:ext cx="288925" cy="144463"/>
          </a:xfrm>
          <a:prstGeom prst="rect">
            <a:avLst/>
          </a:prstGeom>
          <a:solidFill>
            <a:srgbClr val="808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07405" y="5985157"/>
            <a:ext cx="287338" cy="144463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142835"/>
              </p:ext>
            </p:extLst>
          </p:nvPr>
        </p:nvGraphicFramePr>
        <p:xfrm>
          <a:off x="508518" y="5949280"/>
          <a:ext cx="1204912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5" name="Equation" r:id="rId10" imgW="1206500" imgH="241300" progId="Equation.DSMT4">
                  <p:embed/>
                </p:oleObj>
              </mc:Choice>
              <mc:Fallback>
                <p:oleObj name="Equation" r:id="rId10" imgW="1206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518" y="5949280"/>
                        <a:ext cx="1204912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072833"/>
              </p:ext>
            </p:extLst>
          </p:nvPr>
        </p:nvGraphicFramePr>
        <p:xfrm>
          <a:off x="2618306" y="5949280"/>
          <a:ext cx="1230313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6" name="Equation" r:id="rId12" imgW="1231366" imgH="241195" progId="Equation.DSMT4">
                  <p:embed/>
                </p:oleObj>
              </mc:Choice>
              <mc:Fallback>
                <p:oleObj name="Equation" r:id="rId12" imgW="1231366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8306" y="5949280"/>
                        <a:ext cx="1230313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721923"/>
              </p:ext>
            </p:extLst>
          </p:nvPr>
        </p:nvGraphicFramePr>
        <p:xfrm>
          <a:off x="4727848" y="5938325"/>
          <a:ext cx="1141412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7" name="Equation" r:id="rId14" imgW="1143000" imgH="241300" progId="Equation.DSMT4">
                  <p:embed/>
                </p:oleObj>
              </mc:Choice>
              <mc:Fallback>
                <p:oleObj name="Equation" r:id="rId14" imgW="1143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848" y="5938325"/>
                        <a:ext cx="1141412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Geophysical Center RAS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4DA69-5F8F-417A-A516-4B6268674E45}" type="slidenum">
              <a:rPr lang="ru-RU" altLang="ru-RU" smtClean="0"/>
              <a:pPr/>
              <a:t>8</a:t>
            </a:fld>
            <a:endParaRPr lang="ru-RU" altLang="ru-RU"/>
          </a:p>
        </p:txBody>
      </p:sp>
      <p:sp>
        <p:nvSpPr>
          <p:cNvPr id="19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29682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835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Combined processing of satellite and on-ground observations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1052737"/>
            <a:ext cx="2893618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030502"/>
            <a:ext cx="4662251" cy="2398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4009" y="3423221"/>
            <a:ext cx="3871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11 observatories: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99"/>
                </a:solidFill>
              </a:rPr>
              <a:t>1 second sampling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99"/>
                </a:solidFill>
              </a:rPr>
              <a:t>Quasi-definitive data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99"/>
                </a:solidFill>
              </a:rPr>
              <a:t>1 year period after Swarm launch</a:t>
            </a:r>
            <a:endParaRPr lang="ru-RU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4022" y="5076385"/>
            <a:ext cx="3059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33399"/>
                </a:solidFill>
              </a:rPr>
              <a:t>159 passes of Swarm-A over CLF observatory during 1 year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S-N passes</a:t>
            </a:r>
          </a:p>
          <a:p>
            <a:pPr algn="ctr"/>
            <a:r>
              <a:rPr lang="en-US" sz="1600" b="1" dirty="0">
                <a:solidFill>
                  <a:srgbClr val="395EF9"/>
                </a:solidFill>
              </a:rPr>
              <a:t>N-S passes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06449" y="1163651"/>
            <a:ext cx="2822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33399"/>
                </a:solidFill>
              </a:rPr>
              <a:t>Correlation results in </a:t>
            </a:r>
          </a:p>
          <a:p>
            <a:pPr algn="ctr"/>
            <a:r>
              <a:rPr lang="en-US" sz="1600" b="1" dirty="0">
                <a:solidFill>
                  <a:srgbClr val="333399"/>
                </a:solidFill>
              </a:rPr>
              <a:t>Solar Magnetic Coordinates</a:t>
            </a:r>
            <a:endParaRPr lang="en-US" sz="1600" b="1" dirty="0">
              <a:solidFill>
                <a:srgbClr val="395EF9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9827050" y="1978219"/>
            <a:ext cx="2144348" cy="2221076"/>
            <a:chOff x="10047652" y="1926689"/>
            <a:chExt cx="2144348" cy="222107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979" y="1926689"/>
              <a:ext cx="1932021" cy="2073821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10393646" y="3870766"/>
              <a:ext cx="16646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Correlation coefficient</a:t>
              </a:r>
              <a:endParaRPr lang="ru-RU" sz="12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 rot="16200000">
              <a:off x="9842147" y="2889187"/>
              <a:ext cx="6880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Passes</a:t>
              </a:r>
              <a:endParaRPr lang="ru-RU" sz="12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063941" y="957230"/>
            <a:ext cx="1620744" cy="4083345"/>
            <a:chOff x="7985705" y="1196752"/>
            <a:chExt cx="1620744" cy="408334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672" y="1196752"/>
              <a:ext cx="1381777" cy="389491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 rot="16200000">
              <a:off x="7742529" y="3087312"/>
              <a:ext cx="7633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Degrees</a:t>
              </a:r>
              <a:endParaRPr lang="ru-RU" sz="12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533883" y="5003098"/>
              <a:ext cx="7633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Degrees</a:t>
              </a:r>
              <a:endParaRPr lang="ru-RU" sz="1200" dirty="0"/>
            </a:p>
          </p:txBody>
        </p:sp>
      </p:grp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Geophysical Center RAS</a:t>
            </a:r>
            <a:endParaRPr lang="ru-RU" alt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4DA69-5F8F-417A-A516-4B6268674E45}" type="slidenum">
              <a:rPr lang="ru-RU" altLang="ru-RU" smtClean="0"/>
              <a:pPr/>
              <a:t>9</a:t>
            </a:fld>
            <a:endParaRPr lang="ru-RU" altLang="ru-RU"/>
          </a:p>
        </p:txBody>
      </p:sp>
      <p:sp>
        <p:nvSpPr>
          <p:cNvPr id="20" name="Дата 1"/>
          <p:cNvSpPr>
            <a:spLocks noGrp="1"/>
          </p:cNvSpPr>
          <p:nvPr>
            <p:ph type="dt" sz="quarter" idx="12"/>
          </p:nvPr>
        </p:nvSpPr>
        <p:spPr>
          <a:xfrm>
            <a:off x="431800" y="6229350"/>
            <a:ext cx="2844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200" dirty="0"/>
              <a:t>7</a:t>
            </a:r>
            <a:r>
              <a:rPr kumimoji="0" lang="ru-RU" altLang="ru-RU" sz="1200" dirty="0"/>
              <a:t>.</a:t>
            </a:r>
            <a:r>
              <a:rPr kumimoji="0" lang="en-US" altLang="ru-RU" sz="1200" dirty="0"/>
              <a:t>11</a:t>
            </a:r>
            <a:r>
              <a:rPr kumimoji="0" lang="ru-RU" altLang="ru-RU" sz="1200" dirty="0"/>
              <a:t>.201</a:t>
            </a:r>
            <a:r>
              <a:rPr kumimoji="0" lang="en-US" altLang="ru-RU" sz="1200" dirty="0"/>
              <a:t>6</a:t>
            </a:r>
            <a:r>
              <a:rPr kumimoji="0" lang="ru-RU" altLang="ru-RU" sz="1200" dirty="0"/>
              <a:t> </a:t>
            </a:r>
            <a:r>
              <a:rPr kumimoji="0" lang="en-US" altLang="ru-RU" sz="1200" dirty="0"/>
              <a:t>GEO</a:t>
            </a:r>
            <a:endParaRPr kumimoji="0"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12852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Раздел III. Окружающая среда и здоровье населения в условиях изменяющегося климата&amp;#x0D;&amp;#x0A;Создание интеллектуальной медици&quot;/&gt;&lt;property id=&quot;20307&quot; value=&quot;256&quot;/&gt;&lt;/object&gt;&lt;object type=&quot;3&quot; unique_id=&quot;10005&quot;&gt;&lt;property id=&quot;20148&quot; value=&quot;5&quot;/&gt;&lt;property id=&quot;20300&quot; value=&quot;Slide 2 - &amp;quot;Цели проекта&amp;quot;&quot;/&gt;&lt;property id=&quot;20307&quot; value=&quot;453&quot;/&gt;&lt;/object&gt;&lt;object type=&quot;3&quot; unique_id=&quot;10009&quot;&gt;&lt;property id=&quot;20148&quot; value=&quot;5&quot;/&gt;&lt;property id=&quot;20300&quot; value=&quot;Slide 4 - &amp;quot;Тематические информационные слои&amp;quot;&quot;/&gt;&lt;property id=&quot;20307&quot; value=&quot;371&quot;/&gt;&lt;/object&gt;&lt;object type=&quot;3&quot; unique_id=&quot;10895&quot;&gt;&lt;property id=&quot;20148&quot; value=&quot;5&quot;/&gt;&lt;property id=&quot;20300&quot; value=&quot;Slide 3 - &amp;quot;Содержание МГИС&amp;quot;&quot;/&gt;&lt;property id=&quot;20307&quot; value=&quot;467&quot;/&gt;&lt;/object&gt;&lt;object type=&quot;3&quot; unique_id=&quot;10992&quot;&gt;&lt;property id=&quot;20148&quot; value=&quot;5&quot;/&gt;&lt;property id=&quot;20300&quot; value=&quot;Slide 5 - &amp;quot;Климатические изменения на территории России&amp;quot;&quot;/&gt;&lt;property id=&quot;20307&quot; value=&quot;468&quot;/&gt;&lt;/object&gt;&lt;object type=&quot;3&quot; unique_id=&quot;10993&quot;&gt;&lt;property id=&quot;20148&quot; value=&quot;5&quot;/&gt;&lt;property id=&quot;20300&quot; value=&quot;Slide 6 - &amp;quot;Климатические изменения на территории России&amp;quot;&quot;/&gt;&lt;property id=&quot;20307&quot; value=&quot;469&quot;/&gt;&lt;/object&gt;&lt;object type=&quot;3&quot; unique_id=&quot;10994&quot;&gt;&lt;property id=&quot;20148&quot; value=&quot;5&quot;/&gt;&lt;property id=&quot;20300&quot; value=&quot;Slide 7 - &amp;quot;Сезонные аномалии температуры&amp;quot;&quot;/&gt;&lt;property id=&quot;20307&quot; value=&quot;470&quot;/&gt;&lt;/object&gt;&lt;object type=&quot;3&quot; unique_id=&quot;10995&quot;&gt;&lt;property id=&quot;20148&quot; value=&quot;5&quot;/&gt;&lt;property id=&quot;20300&quot; value=&quot;Slide 8 - &amp;quot;Демографическая структура населения&amp;quot;&quot;/&gt;&lt;property id=&quot;20307&quot; value=&quot;471&quot;/&gt;&lt;/object&gt;&lt;object type=&quot;3&quot; unique_id=&quot;10996&quot;&gt;&lt;property id=&quot;20148&quot; value=&quot;5&quot;/&gt;&lt;property id=&quot;20300&quot; value=&quot;Slide 9 - &amp;quot;Естественный рост населения России&amp;quot;&quot;/&gt;&lt;property id=&quot;20307&quot; value=&quot;472&quot;/&gt;&lt;/object&gt;&lt;object type=&quot;3&quot; unique_id=&quot;10997&quot;&gt;&lt;property id=&quot;20148&quot; value=&quot;5&quot;/&gt;&lt;property id=&quot;20300&quot; value=&quot;Slide 10 - &amp;quot;Естественный рост населения различных стран&amp;quot;&quot;/&gt;&lt;property id=&quot;20307&quot; value=&quot;473&quot;/&gt;&lt;/object&gt;&lt;object type=&quot;3&quot; unique_id=&quot;10998&quot;&gt;&lt;property id=&quot;20148&quot; value=&quot;5&quot;/&gt;&lt;property id=&quot;20300&quot; value=&quot;Slide 11 - &amp;quot;Население в возрасте старше трудоспособного (%)&amp;quot;&quot;/&gt;&lt;property id=&quot;20307&quot; value=&quot;474&quot;/&gt;&lt;/object&gt;&lt;object type=&quot;3&quot; unique_id=&quot;10999&quot;&gt;&lt;property id=&quot;20148&quot; value=&quot;5&quot;/&gt;&lt;property id=&quot;20300&quot; value=&quot;Slide 12 - &amp;quot;Смертность населения в России&amp;quot;&quot;/&gt;&lt;property id=&quot;20307&quot; value=&quot;475&quot;/&gt;&lt;/object&gt;&lt;object type=&quot;3&quot; unique_id=&quot;11000&quot;&gt;&lt;property id=&quot;20148&quot; value=&quot;5&quot;/&gt;&lt;property id=&quot;20300&quot; value=&quot;Slide 14 - &amp;quot;Общий коэффициент смертности&amp;quot;&quot;/&gt;&lt;property id=&quot;20307&quot; value=&quot;476&quot;/&gt;&lt;/object&gt;&lt;object type=&quot;3&quot; unique_id=&quot;11001&quot;&gt;&lt;property id=&quot;20148&quot; value=&quot;5&quot;/&gt;&lt;property id=&quot;20300&quot; value=&quot;Slide 17 - &amp;quot;Младенческая смертность&amp;quot;&quot;/&gt;&lt;property id=&quot;20307&quot; value=&quot;477&quot;/&gt;&lt;/object&gt;&lt;object type=&quot;3&quot; unique_id=&quot;11002&quot;&gt;&lt;property id=&quot;20148&quot; value=&quot;5&quot;/&gt;&lt;property id=&quot;20300&quot; value=&quot;Slide 13 - &amp;quot;Изменение климата и смертность&amp;quot;&quot;/&gt;&lt;property id=&quot;20307&quot; value=&quot;478&quot;/&gt;&lt;/object&gt;&lt;object type=&quot;3&quot; unique_id=&quot;11003&quot;&gt;&lt;property id=&quot;20148&quot; value=&quot;5&quot;/&gt;&lt;property id=&quot;20300&quot; value=&quot;Slide 18 - &amp;quot;Болезни системы кровообращения&amp;quot;&quot;/&gt;&lt;property id=&quot;20307&quot; value=&quot;479&quot;/&gt;&lt;/object&gt;&lt;object type=&quot;3&quot; unique_id=&quot;11004&quot;&gt;&lt;property id=&quot;20148&quot; value=&quot;5&quot;/&gt;&lt;property id=&quot;20300&quot; value=&quot;Slide 19 - &amp;quot;Злокачественные новообразованиями&amp;quot;&quot;/&gt;&lt;property id=&quot;20307&quot; value=&quot;480&quot;/&gt;&lt;/object&gt;&lt;object type=&quot;3&quot; unique_id=&quot;11005&quot;&gt;&lt;property id=&quot;20148&quot; value=&quot;5&quot;/&gt;&lt;property id=&quot;20300&quot; value=&quot;Slide 20 - &amp;quot;Хронический алкоголизм&amp;quot;&quot;/&gt;&lt;property id=&quot;20307&quot; value=&quot;481&quot;/&gt;&lt;/object&gt;&lt;object type=&quot;3&quot; unique_id=&quot;11006&quot;&gt;&lt;property id=&quot;20148&quot; value=&quot;5&quot;/&gt;&lt;property id=&quot;20300&quot; value=&quot;Slide 15 - &amp;quot;Смертность от БСК и ВП ЦФО&amp;quot;&quot;/&gt;&lt;property id=&quot;20307&quot; value=&quot;483&quot;/&gt;&lt;/object&gt;&lt;object type=&quot;3&quot; unique_id=&quot;11007&quot;&gt;&lt;property id=&quot;20148&quot; value=&quot;5&quot;/&gt;&lt;property id=&quot;20300&quot; value=&quot;Slide 16 - &amp;quot;Смертность от БСК и ВП. Сибирь&amp;quot;&quot;/&gt;&lt;property id=&quot;20307&quot; value=&quot;482&quot;/&gt;&lt;/object&gt;&lt;object type=&quot;3&quot; unique_id=&quot;11164&quot;&gt;&lt;property id=&quot;20148&quot; value=&quot;5&quot;/&gt;&lt;property id=&quot;20300&quot; value=&quot;Slide 21 - &amp;quot;Выводы&amp;quot;&quot;/&gt;&lt;property id=&quot;20307&quot; value=&quot;4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Шаблон_ГЦ РАН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25846</TotalTime>
  <Words>398</Words>
  <Application>Microsoft Office PowerPoint</Application>
  <PresentationFormat>Широкоэкранный</PresentationFormat>
  <Paragraphs>112</Paragraphs>
  <Slides>11</Slides>
  <Notes>10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Шаблон_ГЦ РАН</vt:lpstr>
      <vt:lpstr>Equation</vt:lpstr>
      <vt:lpstr>Experience in geomagnetic data processing on the territory of Russian Federation</vt:lpstr>
      <vt:lpstr>Russian-Ukrainian Geomagnetic Data Center</vt:lpstr>
      <vt:lpstr>“Borok” observatory (BOX)</vt:lpstr>
      <vt:lpstr>Interactive data access and automated data processing</vt:lpstr>
      <vt:lpstr>Презентация PowerPoint</vt:lpstr>
      <vt:lpstr>Recognition of jumps in satellite data. Partial correlation with heater switches</vt:lpstr>
      <vt:lpstr>Презентация PowerPoint</vt:lpstr>
      <vt:lpstr>Quasi real-time monitoring of magnetic activity over the Globe</vt:lpstr>
      <vt:lpstr>Презентация PowerPoint</vt:lpstr>
      <vt:lpstr>ORBUS software visualisation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деятельности ГЦ РАН   в 2012 году     Директор ГЦ РАН      Гвишиани А.Д.</dc:title>
  <dc:creator>Anna Shibaeva</dc:creator>
  <cp:lastModifiedBy>Alex Skuratov</cp:lastModifiedBy>
  <cp:revision>470</cp:revision>
  <cp:lastPrinted>2015-02-24T09:34:20Z</cp:lastPrinted>
  <dcterms:created xsi:type="dcterms:W3CDTF">2012-12-25T06:35:21Z</dcterms:created>
  <dcterms:modified xsi:type="dcterms:W3CDTF">2016-11-06T18:41:20Z</dcterms:modified>
</cp:coreProperties>
</file>