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7" r:id="rId2"/>
    <p:sldId id="541" r:id="rId3"/>
    <p:sldId id="542" r:id="rId4"/>
    <p:sldId id="543" r:id="rId5"/>
    <p:sldId id="544" r:id="rId6"/>
    <p:sldId id="545" r:id="rId7"/>
    <p:sldId id="547" r:id="rId8"/>
    <p:sldId id="546" r:id="rId9"/>
    <p:sldId id="549" r:id="rId10"/>
  </p:sldIdLst>
  <p:sldSz cx="9906000" cy="6858000" type="A4"/>
  <p:notesSz cx="6718300" cy="9855200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F52E1"/>
    <a:srgbClr val="0094C8"/>
    <a:srgbClr val="FDC703"/>
    <a:srgbClr val="C48300"/>
    <a:srgbClr val="335489"/>
    <a:srgbClr val="000000"/>
    <a:srgbClr val="AF8211"/>
    <a:srgbClr val="EEC254"/>
    <a:srgbClr val="6F9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9" autoAdjust="0"/>
    <p:restoredTop sz="91813" autoAdjust="0"/>
  </p:normalViewPr>
  <p:slideViewPr>
    <p:cSldViewPr showGuides="1">
      <p:cViewPr>
        <p:scale>
          <a:sx n="80" d="100"/>
          <a:sy n="80" d="100"/>
        </p:scale>
        <p:origin x="-1794" y="-180"/>
      </p:cViewPr>
      <p:guideLst>
        <p:guide orient="horz" pos="4319"/>
        <p:guide orient="horz"/>
        <p:guide pos="489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9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9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10960F17-679D-45BF-ABB7-45FAA69A6A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14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9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5100" y="658813"/>
            <a:ext cx="6388100" cy="4424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4" y="5316539"/>
            <a:ext cx="5375275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9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8AD0E181-A656-43B2-937E-A2DA2704CC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573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4A18F6AA-9722-41EA-B0E4-CF963C82E5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58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4" y="1884363"/>
            <a:ext cx="8335831" cy="3992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CFEE355A-030D-41C7-9600-BBD2502964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1413" y="938213"/>
            <a:ext cx="2082668" cy="49387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3" y="938213"/>
            <a:ext cx="6088063" cy="4938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</a:t>
            </a:r>
            <a:r>
              <a:rPr lang="de-DE" smtClean="0"/>
              <a:t>Slide </a:t>
            </a:r>
            <a:fld id="{FE678AFF-812D-4A45-B7CA-F2EB6F740E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28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620688"/>
            <a:ext cx="7954037" cy="4745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4" y="1412776"/>
            <a:ext cx="8335831" cy="4464149"/>
          </a:xfrm>
          <a:prstGeom prst="rect">
            <a:avLst/>
          </a:prstGeom>
        </p:spPr>
        <p:txBody>
          <a:bodyPr/>
          <a:lstStyle>
            <a:lvl1pPr marL="276225" indent="-276225">
              <a:spcBef>
                <a:spcPts val="600"/>
              </a:spcBef>
              <a:buFont typeface="Wingdings" pitchFamily="2" charset="2"/>
              <a:buChar char="§"/>
              <a:defRPr sz="1600">
                <a:latin typeface="+mn-lt"/>
                <a:cs typeface="Calibri" pitchFamily="34" charset="0"/>
              </a:defRPr>
            </a:lvl1pPr>
            <a:lvl2pPr marL="720725" indent="-274638">
              <a:spcBef>
                <a:spcPts val="600"/>
              </a:spcBef>
              <a:buFont typeface="Arial" pitchFamily="34" charset="0"/>
              <a:buChar char="•"/>
              <a:defRPr sz="1600">
                <a:latin typeface="+mn-lt"/>
                <a:cs typeface="Calibri" pitchFamily="34" charset="0"/>
              </a:defRPr>
            </a:lvl2pPr>
            <a:lvl3pPr marL="1166813" indent="-269875">
              <a:spcBef>
                <a:spcPts val="600"/>
              </a:spcBef>
              <a:buSzPct val="80000"/>
              <a:buFont typeface="Courier New" pitchFamily="49" charset="0"/>
              <a:buChar char="o"/>
              <a:defRPr sz="1600">
                <a:latin typeface="+mn-lt"/>
                <a:cs typeface="Calibri" pitchFamily="34" charset="0"/>
              </a:defRPr>
            </a:lvl3pPr>
            <a:lvl4pPr marL="1620838" indent="-276225">
              <a:spcBef>
                <a:spcPts val="600"/>
              </a:spcBef>
              <a:buFont typeface="Arial" pitchFamily="34" charset="0"/>
              <a:buChar char="−"/>
              <a:defRPr sz="1600">
                <a:latin typeface="+mn-lt"/>
                <a:cs typeface="Calibri" pitchFamily="34" charset="0"/>
              </a:defRPr>
            </a:lvl4pPr>
            <a:lvl5pPr marL="2066925" indent="-273050">
              <a:spcBef>
                <a:spcPts val="600"/>
              </a:spcBef>
              <a:buFont typeface="Arial" pitchFamily="34" charset="0"/>
              <a:buChar char="−"/>
              <a:defRPr sz="1600"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C3300E36-19B2-41FD-9524-96421386E4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5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62C2D4D1-D41A-4F4F-9F98-36B67034E5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29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250" y="1884363"/>
            <a:ext cx="4084506" cy="3992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859" y="1884363"/>
            <a:ext cx="4086225" cy="3992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9E4E0C17-D285-4730-B1A0-8C45D5046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28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EC82C634-F9C1-4BF5-A087-275D15F818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39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Slice</a:t>
            </a:r>
            <a:fld id="{8B407963-9A69-4121-8808-5E2A78A848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6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ED469347-4D5E-47E9-A394-715628B747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7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D069432B-5EC0-4BA4-8275-F3F4FE9D70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09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00835285-EF27-4757-B07D-B263BFC7D6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81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906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00213"/>
            <a:ext cx="7694613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</a:t>
            </a:r>
            <a:r>
              <a:rPr lang="de-DE" smtClean="0"/>
              <a:t>Slide </a:t>
            </a:r>
            <a:fld id="{3B28D7A4-A0C1-474B-A95D-55F3DD8F52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Deutsches Satellitendatenarchiv  •   D-GEO #34   •   27. Oktober 2016   •   K. Molch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5" r:id="rId10"/>
    <p:sldLayoutId id="21474849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8584" y="1412776"/>
            <a:ext cx="7953375" cy="4536504"/>
          </a:xfrm>
        </p:spPr>
        <p:txBody>
          <a:bodyPr/>
          <a:lstStyle/>
          <a:p>
            <a:pPr eaLnBrk="1" hangingPunct="1">
              <a:defRPr/>
            </a:pPr>
            <a:r>
              <a:rPr lang="de-DE" sz="1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dirty="0" smtClean="0">
                <a:solidFill>
                  <a:schemeClr val="tx1"/>
                </a:solidFill>
                <a:latin typeface="+mn-lt"/>
              </a:rPr>
            </a:br>
            <a:r>
              <a:rPr lang="de-DE" sz="1800" dirty="0"/>
              <a:t/>
            </a:r>
            <a:br>
              <a:rPr lang="de-DE" sz="1800" dirty="0"/>
            </a:br>
            <a:r>
              <a:rPr lang="en-US" sz="2000" dirty="0"/>
              <a:t>TOWARDS OPEN EARTH OBSERVATIONS DATA POLICIES</a:t>
            </a:r>
            <a:br>
              <a:rPr lang="en-US" sz="2000" dirty="0"/>
            </a:br>
            <a:r>
              <a:rPr lang="en-US" sz="2000" dirty="0"/>
              <a:t>PROGRESSES, CHALLENGES AND SUPPORT TOOLS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3. Challenges in Implementing Data Sharing Principles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400" b="0" dirty="0">
                <a:solidFill>
                  <a:schemeClr val="tx1"/>
                </a:solidFill>
              </a:rPr>
              <a:t/>
            </a:r>
            <a:br>
              <a:rPr lang="de-DE" sz="1400" b="0" dirty="0">
                <a:solidFill>
                  <a:schemeClr val="tx1"/>
                </a:solidFill>
              </a:rPr>
            </a:br>
            <a:r>
              <a:rPr lang="de-DE" sz="1400" b="0" dirty="0" smtClean="0">
                <a:solidFill>
                  <a:schemeClr val="tx1"/>
                </a:solidFill>
              </a:rPr>
              <a:t>Gunter Schreier</a:t>
            </a:r>
            <a:r>
              <a:rPr lang="de-DE" sz="1400" b="0" dirty="0">
                <a:solidFill>
                  <a:schemeClr val="tx1"/>
                </a:solidFill>
              </a:rPr>
              <a:t/>
            </a:r>
            <a:br>
              <a:rPr lang="de-DE" sz="1400" b="0" dirty="0">
                <a:solidFill>
                  <a:schemeClr val="tx1"/>
                </a:solidFill>
              </a:rPr>
            </a:br>
            <a:r>
              <a:rPr lang="de-DE" sz="1400" b="0" dirty="0" smtClean="0">
                <a:solidFill>
                  <a:schemeClr val="tx1"/>
                </a:solidFill>
              </a:rPr>
              <a:t>Earth </a:t>
            </a:r>
            <a:r>
              <a:rPr lang="de-DE" sz="1400" b="0" dirty="0">
                <a:solidFill>
                  <a:schemeClr val="tx1"/>
                </a:solidFill>
              </a:rPr>
              <a:t>Observation </a:t>
            </a:r>
            <a:r>
              <a:rPr lang="de-DE" sz="1400" b="0" dirty="0" smtClean="0">
                <a:solidFill>
                  <a:schemeClr val="tx1"/>
                </a:solidFill>
              </a:rPr>
              <a:t>Center</a:t>
            </a:r>
            <a:br>
              <a:rPr lang="de-DE" sz="1400" b="0" dirty="0" smtClean="0">
                <a:solidFill>
                  <a:schemeClr val="tx1"/>
                </a:solidFill>
              </a:rPr>
            </a:br>
            <a:r>
              <a:rPr lang="de-DE" sz="1400" b="0" dirty="0" smtClean="0">
                <a:solidFill>
                  <a:schemeClr val="tx1"/>
                </a:solidFill>
              </a:rPr>
              <a:t>DLR</a:t>
            </a:r>
            <a:r>
              <a:rPr lang="de-DE" sz="1400" b="0" dirty="0">
                <a:solidFill>
                  <a:schemeClr val="tx1"/>
                </a:solidFill>
              </a:rPr>
              <a:t/>
            </a:r>
            <a:br>
              <a:rPr lang="de-DE" sz="1400" b="0" dirty="0">
                <a:solidFill>
                  <a:schemeClr val="tx1"/>
                </a:solidFill>
              </a:rPr>
            </a:br>
            <a:r>
              <a:rPr lang="de-DE" sz="1400" b="0" dirty="0">
                <a:solidFill>
                  <a:schemeClr val="tx1"/>
                </a:solidFill>
              </a:rPr>
              <a:t/>
            </a:r>
            <a:br>
              <a:rPr lang="de-DE" sz="1400" b="0" dirty="0">
                <a:solidFill>
                  <a:schemeClr val="tx1"/>
                </a:solidFill>
              </a:rPr>
            </a:br>
            <a:r>
              <a:rPr lang="de-DE" sz="1400" b="0" dirty="0">
                <a:solidFill>
                  <a:schemeClr val="tx1"/>
                </a:solidFill>
              </a:rPr>
              <a:t/>
            </a:r>
            <a:br>
              <a:rPr lang="de-DE" sz="1400" b="0" dirty="0">
                <a:solidFill>
                  <a:schemeClr val="tx1"/>
                </a:solidFill>
              </a:rPr>
            </a:br>
            <a:r>
              <a:rPr lang="de-DE" sz="1400" b="0" dirty="0">
                <a:solidFill>
                  <a:schemeClr val="tx1"/>
                </a:solidFill>
              </a:rPr>
              <a:t/>
            </a:r>
            <a:br>
              <a:rPr lang="de-DE" sz="1400" b="0" dirty="0">
                <a:solidFill>
                  <a:schemeClr val="tx1"/>
                </a:solidFill>
              </a:rPr>
            </a:br>
            <a:r>
              <a:rPr lang="de-DE" sz="1400" b="0" dirty="0">
                <a:solidFill>
                  <a:schemeClr val="tx1"/>
                </a:solidFill>
              </a:rPr>
              <a:t/>
            </a:r>
            <a:br>
              <a:rPr lang="de-DE" sz="1400" b="0" dirty="0">
                <a:solidFill>
                  <a:schemeClr val="tx1"/>
                </a:solidFill>
              </a:rPr>
            </a:br>
            <a:r>
              <a:rPr lang="en-US" sz="1400" b="0" dirty="0">
                <a:solidFill>
                  <a:schemeClr val="tx1"/>
                </a:solidFill>
              </a:rPr>
              <a:t>GEO-XIII PLENARY </a:t>
            </a:r>
            <a:r>
              <a:rPr lang="en-US" sz="1400" b="0" dirty="0" smtClean="0">
                <a:solidFill>
                  <a:schemeClr val="tx1"/>
                </a:solidFill>
              </a:rPr>
              <a:t>WEEK,</a:t>
            </a:r>
            <a:br>
              <a:rPr lang="en-US" sz="1400" b="0" dirty="0" smtClean="0">
                <a:solidFill>
                  <a:schemeClr val="tx1"/>
                </a:solidFill>
              </a:rPr>
            </a:br>
            <a:r>
              <a:rPr lang="en-US" sz="1400" b="0" dirty="0" smtClean="0">
                <a:solidFill>
                  <a:schemeClr val="tx1"/>
                </a:solidFill>
              </a:rPr>
              <a:t>ST PETERSBURG,</a:t>
            </a:r>
            <a:br>
              <a:rPr lang="en-US" sz="1400" b="0" dirty="0" smtClean="0">
                <a:solidFill>
                  <a:schemeClr val="tx1"/>
                </a:solidFill>
              </a:rPr>
            </a:br>
            <a:r>
              <a:rPr lang="en-US" sz="1400" b="0" dirty="0" smtClean="0">
                <a:solidFill>
                  <a:schemeClr val="tx1"/>
                </a:solidFill>
              </a:rPr>
              <a:t>RUSSIA </a:t>
            </a:r>
            <a:r>
              <a:rPr lang="en-US" sz="1400" b="0" dirty="0">
                <a:solidFill>
                  <a:schemeClr val="tx1"/>
                </a:solidFill>
              </a:rPr>
              <a:t>FEDERATION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dirty="0">
                <a:solidFill>
                  <a:schemeClr val="tx1"/>
                </a:solidFill>
              </a:rPr>
              <a:t>7 NOVEMBER </a:t>
            </a:r>
            <a:r>
              <a:rPr lang="en-US" sz="1400" b="0" dirty="0" smtClean="0">
                <a:solidFill>
                  <a:schemeClr val="tx1"/>
                </a:solidFill>
              </a:rPr>
              <a:t>2016</a:t>
            </a:r>
            <a:br>
              <a:rPr lang="en-US" sz="1400" b="0" dirty="0" smtClean="0">
                <a:solidFill>
                  <a:schemeClr val="tx1"/>
                </a:solidFill>
              </a:rPr>
            </a:b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EO Data: </a:t>
            </a:r>
            <a:r>
              <a:rPr lang="de-DE" dirty="0"/>
              <a:t>T</a:t>
            </a:r>
            <a:r>
              <a:rPr lang="de-DE" dirty="0" smtClean="0"/>
              <a:t>he traditional </a:t>
            </a:r>
            <a:r>
              <a:rPr lang="de-DE" dirty="0" err="1" smtClean="0"/>
              <a:t>Entities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Ellipse 5"/>
          <p:cNvSpPr/>
          <p:nvPr/>
        </p:nvSpPr>
        <p:spPr bwMode="auto">
          <a:xfrm>
            <a:off x="776536" y="2093929"/>
            <a:ext cx="1656184" cy="15841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charset="-128"/>
                <a:cs typeface="Arial" charset="0"/>
              </a:rPr>
              <a:t>Owner</a:t>
            </a: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160912" y="2127084"/>
            <a:ext cx="1656184" cy="158417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de-DE" sz="2800" b="1" dirty="0">
              <a:solidFill>
                <a:schemeClr val="bg1"/>
              </a:solidFill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charset="-128"/>
                <a:cs typeface="Arial" charset="0"/>
              </a:rPr>
              <a:t>Operator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8" name="Gleichschenkliges Dreieck 7"/>
          <p:cNvSpPr/>
          <p:nvPr/>
        </p:nvSpPr>
        <p:spPr bwMode="auto">
          <a:xfrm>
            <a:off x="7042854" y="2060848"/>
            <a:ext cx="1800200" cy="1584176"/>
          </a:xfrm>
          <a:prstGeom prst="triangl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Arial" charset="0"/>
              </a:rPr>
              <a:t>User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07730" y="4293095"/>
            <a:ext cx="165942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/>
              <a:t>Mission </a:t>
            </a:r>
            <a:r>
              <a:rPr lang="de-DE" dirty="0" err="1" smtClean="0"/>
              <a:t>owner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Data </a:t>
            </a:r>
            <a:r>
              <a:rPr lang="de-DE" dirty="0" err="1" smtClean="0"/>
              <a:t>policy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entity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018225" y="4293096"/>
            <a:ext cx="194155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/>
              <a:t>Mission </a:t>
            </a:r>
            <a:r>
              <a:rPr lang="de-DE" dirty="0" err="1" smtClean="0"/>
              <a:t>operator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segment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Data </a:t>
            </a:r>
            <a:r>
              <a:rPr lang="de-DE" dirty="0" err="1" smtClean="0"/>
              <a:t>distribution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183625" y="4293096"/>
            <a:ext cx="1706429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/>
              <a:t>Value </a:t>
            </a:r>
            <a:r>
              <a:rPr lang="de-DE" dirty="0" err="1" smtClean="0"/>
              <a:t>extration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Algorithms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Data </a:t>
            </a:r>
            <a:r>
              <a:rPr lang="de-DE" dirty="0" err="1" smtClean="0"/>
              <a:t>handling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Processing</a:t>
            </a:r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932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36576" y="836712"/>
            <a:ext cx="7954037" cy="738187"/>
          </a:xfrm>
        </p:spPr>
        <p:txBody>
          <a:bodyPr/>
          <a:lstStyle/>
          <a:p>
            <a:r>
              <a:rPr lang="de-DE" dirty="0" smtClean="0"/>
              <a:t>EO Data: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player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Ellipse 5"/>
          <p:cNvSpPr/>
          <p:nvPr/>
        </p:nvSpPr>
        <p:spPr bwMode="auto">
          <a:xfrm>
            <a:off x="776536" y="2093929"/>
            <a:ext cx="1656184" cy="15841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de-DE" sz="2800" b="1" dirty="0" smtClean="0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de-DE" sz="2800" b="1" dirty="0" err="1" smtClean="0">
                <a:solidFill>
                  <a:srgbClr val="FFFFFF"/>
                </a:solidFill>
              </a:rPr>
              <a:t>Owner</a:t>
            </a:r>
            <a:endParaRPr lang="de-DE" sz="2800" b="1" dirty="0" smtClean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935447" y="2127084"/>
            <a:ext cx="1656184" cy="158417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de-DE" sz="2800" b="1" dirty="0" smtClean="0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de-DE" sz="2800" b="1" dirty="0" smtClean="0">
                <a:solidFill>
                  <a:srgbClr val="FFFFFF"/>
                </a:solidFill>
              </a:rPr>
              <a:t>Mission</a:t>
            </a:r>
          </a:p>
          <a:p>
            <a:pPr algn="ctr">
              <a:buFontTx/>
              <a:buNone/>
            </a:pPr>
            <a:r>
              <a:rPr lang="de-DE" sz="2800" b="1" dirty="0" smtClean="0">
                <a:solidFill>
                  <a:srgbClr val="FFFFFF"/>
                </a:solidFill>
              </a:rPr>
              <a:t>Operator</a:t>
            </a:r>
            <a:endParaRPr lang="de-DE" b="1" dirty="0" smtClean="0">
              <a:solidFill>
                <a:srgbClr val="000000"/>
              </a:solidFill>
            </a:endParaRPr>
          </a:p>
        </p:txBody>
      </p:sp>
      <p:sp>
        <p:nvSpPr>
          <p:cNvPr id="8" name="Gleichschenkliges Dreieck 7"/>
          <p:cNvSpPr/>
          <p:nvPr/>
        </p:nvSpPr>
        <p:spPr bwMode="auto">
          <a:xfrm>
            <a:off x="7042854" y="2060848"/>
            <a:ext cx="1800200" cy="1584176"/>
          </a:xfrm>
          <a:prstGeom prst="triangle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de-DE" sz="2800" b="1" dirty="0" smtClean="0">
                <a:solidFill>
                  <a:srgbClr val="000000"/>
                </a:solidFill>
              </a:rPr>
              <a:t>User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07730" y="4293095"/>
            <a:ext cx="165942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Mission </a:t>
            </a:r>
            <a:r>
              <a:rPr lang="de-DE" dirty="0" err="1" smtClean="0">
                <a:solidFill>
                  <a:srgbClr val="000000"/>
                </a:solidFill>
              </a:rPr>
              <a:t>owner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Data </a:t>
            </a:r>
            <a:r>
              <a:rPr lang="de-DE" dirty="0" err="1" smtClean="0">
                <a:solidFill>
                  <a:srgbClr val="000000"/>
                </a:solidFill>
              </a:rPr>
              <a:t>policy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dirty="0" err="1" smtClean="0">
                <a:solidFill>
                  <a:srgbClr val="000000"/>
                </a:solidFill>
              </a:rPr>
              <a:t>Funding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entity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92760" y="4293096"/>
            <a:ext cx="1903085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Mission </a:t>
            </a:r>
            <a:r>
              <a:rPr lang="de-DE" dirty="0" err="1" smtClean="0">
                <a:solidFill>
                  <a:srgbClr val="000000"/>
                </a:solidFill>
              </a:rPr>
              <a:t>operator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dirty="0" err="1" smtClean="0">
                <a:solidFill>
                  <a:srgbClr val="000000"/>
                </a:solidFill>
              </a:rPr>
              <a:t>Ground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segment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83625" y="4293096"/>
            <a:ext cx="1274708" cy="728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Value </a:t>
            </a:r>
            <a:r>
              <a:rPr lang="de-DE" dirty="0" err="1" smtClean="0">
                <a:solidFill>
                  <a:srgbClr val="000000"/>
                </a:solidFill>
              </a:rPr>
              <a:t>use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dirty="0" err="1" smtClean="0">
                <a:solidFill>
                  <a:srgbClr val="000000"/>
                </a:solidFill>
              </a:rPr>
              <a:t>Algorithms</a:t>
            </a: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2" name="Sechseck 1"/>
          <p:cNvSpPr/>
          <p:nvPr/>
        </p:nvSpPr>
        <p:spPr bwMode="auto">
          <a:xfrm>
            <a:off x="5097016" y="2177623"/>
            <a:ext cx="1656184" cy="1483098"/>
          </a:xfrm>
          <a:prstGeom prst="hexagon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de-DE" sz="2400" b="1" dirty="0" smtClean="0">
                <a:solidFill>
                  <a:schemeClr val="bg1"/>
                </a:solidFill>
                <a:cs typeface="Arial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Mana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/>
            </a:r>
            <a:b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</a:b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ger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960233" y="4293093"/>
            <a:ext cx="2082621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Data </a:t>
            </a:r>
            <a:r>
              <a:rPr lang="de-DE" dirty="0" err="1" smtClean="0">
                <a:solidFill>
                  <a:srgbClr val="000000"/>
                </a:solidFill>
              </a:rPr>
              <a:t>hosting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Computing</a:t>
            </a:r>
          </a:p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Value </a:t>
            </a:r>
            <a:r>
              <a:rPr lang="de-DE" dirty="0" err="1" smtClean="0">
                <a:solidFill>
                  <a:srgbClr val="000000"/>
                </a:solidFill>
              </a:rPr>
              <a:t>chains</a:t>
            </a:r>
            <a:endParaRPr lang="de-DE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User Communities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4808984" y="1340768"/>
            <a:ext cx="2223392" cy="4536504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808984" y="1382589"/>
            <a:ext cx="1467068" cy="394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/>
              <a:t>New </a:t>
            </a:r>
            <a:r>
              <a:rPr lang="de-DE" dirty="0" err="1" smtClean="0"/>
              <a:t>domain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5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Data </a:t>
            </a:r>
            <a:r>
              <a:rPr lang="de-DE" dirty="0" err="1" smtClean="0"/>
              <a:t>Owner</a:t>
            </a:r>
            <a:r>
              <a:rPr lang="de-DE" dirty="0" smtClean="0"/>
              <a:t> – „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investment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2720752" y="908720"/>
            <a:ext cx="6853333" cy="4464149"/>
          </a:xfrm>
        </p:spPr>
        <p:txBody>
          <a:bodyPr/>
          <a:lstStyle/>
          <a:p>
            <a:pPr marL="0" indent="0">
              <a:buNone/>
            </a:pP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Public/</a:t>
            </a:r>
            <a:r>
              <a:rPr lang="de-DE" sz="2400" dirty="0" err="1" smtClean="0"/>
              <a:t>Government</a:t>
            </a:r>
            <a:endParaRPr lang="de-DE" sz="2400" dirty="0" smtClean="0"/>
          </a:p>
          <a:p>
            <a:pPr lvl="1"/>
            <a:r>
              <a:rPr lang="de-DE" sz="2000" dirty="0" smtClean="0"/>
              <a:t>Pure </a:t>
            </a:r>
            <a:r>
              <a:rPr lang="de-DE" sz="2000" dirty="0" err="1" smtClean="0"/>
              <a:t>science</a:t>
            </a:r>
            <a:r>
              <a:rPr lang="de-DE" sz="2000" dirty="0" smtClean="0"/>
              <a:t> </a:t>
            </a:r>
            <a:r>
              <a:rPr lang="de-DE" sz="2000" dirty="0" err="1" smtClean="0"/>
              <a:t>objectives</a:t>
            </a:r>
            <a:endParaRPr lang="de-DE" sz="2000" dirty="0" smtClean="0"/>
          </a:p>
          <a:p>
            <a:pPr lvl="1"/>
            <a:r>
              <a:rPr lang="de-DE" sz="2000" dirty="0" err="1" smtClean="0"/>
              <a:t>Enhance</a:t>
            </a:r>
            <a:r>
              <a:rPr lang="de-DE" sz="2000" dirty="0" smtClean="0"/>
              <a:t> </a:t>
            </a:r>
            <a:r>
              <a:rPr lang="de-DE" sz="2000" dirty="0" err="1" smtClean="0"/>
              <a:t>commercialisation</a:t>
            </a:r>
            <a:endParaRPr lang="de-DE" sz="2000" dirty="0" smtClean="0"/>
          </a:p>
          <a:p>
            <a:pPr lvl="1"/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Private/Companies</a:t>
            </a:r>
          </a:p>
          <a:p>
            <a:pPr lvl="1"/>
            <a:r>
              <a:rPr lang="de-DE" sz="2000" dirty="0" smtClean="0"/>
              <a:t>Revenue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sales</a:t>
            </a:r>
            <a:r>
              <a:rPr lang="de-DE" sz="2000" dirty="0" smtClean="0"/>
              <a:t>/ Anchor </a:t>
            </a:r>
            <a:r>
              <a:rPr lang="de-DE" sz="2000" dirty="0" err="1" smtClean="0"/>
              <a:t>tenant</a:t>
            </a:r>
            <a:endParaRPr lang="de-DE" sz="2000" dirty="0" smtClean="0"/>
          </a:p>
          <a:p>
            <a:pPr lvl="1"/>
            <a:r>
              <a:rPr lang="de-DE" sz="2000" dirty="0" smtClean="0"/>
              <a:t>Revenue </a:t>
            </a:r>
            <a:r>
              <a:rPr lang="de-DE" sz="2000" dirty="0" err="1" smtClean="0"/>
              <a:t>by</a:t>
            </a:r>
            <a:r>
              <a:rPr lang="de-DE" sz="2000" dirty="0" smtClean="0"/>
              <a:t> „</a:t>
            </a:r>
            <a:r>
              <a:rPr lang="de-DE" sz="2000" dirty="0" err="1" smtClean="0"/>
              <a:t>value</a:t>
            </a:r>
            <a:r>
              <a:rPr lang="de-DE" sz="2000" dirty="0" smtClean="0"/>
              <a:t>“</a:t>
            </a:r>
          </a:p>
          <a:p>
            <a:pPr lvl="1"/>
            <a:r>
              <a:rPr lang="de-DE" sz="2000" dirty="0" err="1" smtClean="0"/>
              <a:t>NewSpace</a:t>
            </a:r>
            <a:endParaRPr lang="de-DE" sz="2000" dirty="0" smtClean="0"/>
          </a:p>
          <a:p>
            <a:pPr lvl="1"/>
            <a:endParaRPr lang="de-DE" sz="2400" dirty="0" smtClean="0"/>
          </a:p>
          <a:p>
            <a:r>
              <a:rPr lang="de-DE" sz="2400" dirty="0" smtClean="0"/>
              <a:t>Security </a:t>
            </a:r>
            <a:r>
              <a:rPr lang="de-DE" sz="2400" dirty="0" err="1" smtClean="0"/>
              <a:t>restrictions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Ellipse 5"/>
          <p:cNvSpPr/>
          <p:nvPr/>
        </p:nvSpPr>
        <p:spPr bwMode="auto">
          <a:xfrm>
            <a:off x="776536" y="2093929"/>
            <a:ext cx="1656184" cy="158417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de-DE" sz="2800" b="1" dirty="0" smtClean="0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de-DE" sz="2800" b="1" dirty="0" err="1" smtClean="0">
                <a:solidFill>
                  <a:srgbClr val="FFFFFF"/>
                </a:solidFill>
              </a:rPr>
              <a:t>Owner</a:t>
            </a:r>
            <a:endParaRPr lang="de-DE" sz="2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Mission Manager –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happen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2720752" y="1412776"/>
            <a:ext cx="6853333" cy="4464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err="1" smtClean="0"/>
              <a:t>Spacecraft</a:t>
            </a:r>
            <a:r>
              <a:rPr lang="de-DE" sz="2400" dirty="0" smtClean="0"/>
              <a:t> </a:t>
            </a:r>
            <a:r>
              <a:rPr lang="de-DE" sz="2400" dirty="0" err="1" smtClean="0"/>
              <a:t>operations</a:t>
            </a:r>
            <a:endParaRPr lang="de-DE" sz="2400" dirty="0" smtClean="0"/>
          </a:p>
          <a:p>
            <a:r>
              <a:rPr lang="de-DE" sz="2400" dirty="0" smtClean="0"/>
              <a:t>Data </a:t>
            </a:r>
            <a:r>
              <a:rPr lang="de-DE" sz="2400" dirty="0" err="1" smtClean="0"/>
              <a:t>Acquisition</a:t>
            </a:r>
            <a:endParaRPr lang="de-DE" sz="2400" dirty="0"/>
          </a:p>
          <a:p>
            <a:pPr lvl="1"/>
            <a:r>
              <a:rPr lang="de-DE" sz="2000" dirty="0" smtClean="0"/>
              <a:t>On-</a:t>
            </a:r>
            <a:r>
              <a:rPr lang="de-DE" sz="2000" dirty="0" err="1" smtClean="0"/>
              <a:t>demand</a:t>
            </a:r>
            <a:r>
              <a:rPr lang="de-DE" sz="2000" dirty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/>
              <a:t>a</a:t>
            </a:r>
            <a:r>
              <a:rPr lang="de-DE" sz="2000" dirty="0" err="1" smtClean="0"/>
              <a:t>lways</a:t>
            </a:r>
            <a:r>
              <a:rPr lang="de-DE" sz="2000" dirty="0" smtClean="0"/>
              <a:t>-on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Data/</a:t>
            </a:r>
            <a:r>
              <a:rPr lang="de-DE" sz="2400" dirty="0" err="1" smtClean="0"/>
              <a:t>Product</a:t>
            </a:r>
            <a:r>
              <a:rPr lang="de-DE" sz="2400" dirty="0" smtClean="0"/>
              <a:t> Processing</a:t>
            </a:r>
          </a:p>
          <a:p>
            <a:pPr lvl="1"/>
            <a:r>
              <a:rPr lang="de-DE" sz="2000" dirty="0" smtClean="0"/>
              <a:t>Selected </a:t>
            </a:r>
            <a:r>
              <a:rPr lang="de-DE" sz="2000" dirty="0" err="1" smtClean="0"/>
              <a:t>or</a:t>
            </a:r>
            <a:r>
              <a:rPr lang="de-DE" sz="2000" dirty="0" smtClean="0"/>
              <a:t> all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Data Distribution</a:t>
            </a:r>
          </a:p>
          <a:p>
            <a:pPr lvl="1"/>
            <a:r>
              <a:rPr lang="de-DE" sz="2000" strike="sngStrike" dirty="0" smtClean="0"/>
              <a:t>Media </a:t>
            </a:r>
            <a:r>
              <a:rPr lang="de-DE" sz="2000" dirty="0" smtClean="0">
                <a:sym typeface="Wingdings" panose="05000000000000000000" pitchFamily="2" charset="2"/>
              </a:rPr>
              <a:t> Internet </a:t>
            </a:r>
            <a:r>
              <a:rPr lang="de-DE" sz="2000" dirty="0" err="1" smtClean="0">
                <a:sym typeface="Wingdings" panose="05000000000000000000" pitchFamily="2" charset="2"/>
              </a:rPr>
              <a:t>bandwidth</a:t>
            </a:r>
            <a:endParaRPr lang="de-DE" sz="20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Data Archive</a:t>
            </a:r>
          </a:p>
          <a:p>
            <a:pPr lvl="1"/>
            <a:r>
              <a:rPr lang="de-DE" sz="2000" dirty="0" smtClean="0"/>
              <a:t>Long </a:t>
            </a:r>
            <a:r>
              <a:rPr lang="de-DE" sz="2000" dirty="0" err="1" smtClean="0"/>
              <a:t>term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preservation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704528" y="2127084"/>
            <a:ext cx="1656184" cy="158417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de-DE" sz="2800" b="1" dirty="0" smtClean="0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de-DE" sz="2800" b="1" dirty="0" smtClean="0">
                <a:solidFill>
                  <a:srgbClr val="FFFFFF"/>
                </a:solidFill>
              </a:rPr>
              <a:t>Mission</a:t>
            </a:r>
          </a:p>
          <a:p>
            <a:pPr algn="ctr">
              <a:buFontTx/>
              <a:buNone/>
            </a:pPr>
            <a:r>
              <a:rPr lang="de-DE" sz="2800" b="1" dirty="0" smtClean="0">
                <a:solidFill>
                  <a:srgbClr val="FFFFFF"/>
                </a:solidFill>
              </a:rPr>
              <a:t>Operator</a:t>
            </a:r>
            <a:endParaRPr lang="de-DE" b="1" dirty="0" smtClean="0">
              <a:solidFill>
                <a:srgbClr val="000000"/>
              </a:solidFill>
            </a:endParaRPr>
          </a:p>
        </p:txBody>
      </p:sp>
      <p:sp>
        <p:nvSpPr>
          <p:cNvPr id="2" name="Geschweifte Klammer rechts 1"/>
          <p:cNvSpPr/>
          <p:nvPr/>
        </p:nvSpPr>
        <p:spPr bwMode="auto">
          <a:xfrm>
            <a:off x="7113240" y="3068960"/>
            <a:ext cx="792088" cy="2520280"/>
          </a:xfrm>
          <a:prstGeom prst="rightBrace">
            <a:avLst>
              <a:gd name="adj1" fmla="val 8333"/>
              <a:gd name="adj2" fmla="val 5044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118331" y="3782796"/>
            <a:ext cx="17876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/>
              <a:t>NEW </a:t>
            </a:r>
          </a:p>
          <a:p>
            <a:pPr>
              <a:buNone/>
            </a:pPr>
            <a:r>
              <a:rPr lang="de-DE" dirty="0" smtClean="0"/>
              <a:t>APPROACHES</a:t>
            </a:r>
            <a:br>
              <a:rPr lang="de-DE" dirty="0" smtClean="0"/>
            </a:br>
            <a:r>
              <a:rPr lang="de-DE" dirty="0" smtClean="0"/>
              <a:t>COMING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4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Data Manager – </a:t>
            </a:r>
            <a:r>
              <a:rPr lang="de-DE" dirty="0" err="1" smtClean="0"/>
              <a:t>the</a:t>
            </a:r>
            <a:r>
              <a:rPr lang="de-DE" dirty="0" smtClean="0"/>
              <a:t> „all digital“ </a:t>
            </a:r>
            <a:r>
              <a:rPr lang="de-DE" dirty="0" err="1" smtClean="0"/>
              <a:t>solution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3080792" y="1412776"/>
            <a:ext cx="6493293" cy="4464149"/>
          </a:xfrm>
        </p:spPr>
        <p:txBody>
          <a:bodyPr/>
          <a:lstStyle/>
          <a:p>
            <a:r>
              <a:rPr lang="de-DE" sz="2400" dirty="0"/>
              <a:t>M</a:t>
            </a:r>
            <a:r>
              <a:rPr lang="de-DE" sz="2400" dirty="0" smtClean="0"/>
              <a:t>ission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hosting</a:t>
            </a:r>
            <a:r>
              <a:rPr lang="de-DE" sz="2400" dirty="0" smtClean="0"/>
              <a:t>/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on-line</a:t>
            </a:r>
          </a:p>
          <a:p>
            <a:pPr lvl="1"/>
            <a:r>
              <a:rPr lang="de-DE" sz="2000" dirty="0" smtClean="0"/>
              <a:t>Selected/ </a:t>
            </a:r>
            <a:r>
              <a:rPr lang="de-DE" sz="2000" dirty="0" err="1" smtClean="0"/>
              <a:t>rolling</a:t>
            </a:r>
            <a:r>
              <a:rPr lang="de-DE" sz="2000" dirty="0" smtClean="0"/>
              <a:t> </a:t>
            </a:r>
            <a:r>
              <a:rPr lang="de-DE" sz="2000" dirty="0" err="1" smtClean="0"/>
              <a:t>archive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all </a:t>
            </a:r>
            <a:r>
              <a:rPr lang="de-DE" sz="2000" dirty="0" err="1" smtClean="0"/>
              <a:t>data</a:t>
            </a:r>
            <a:endParaRPr lang="de-DE" sz="20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Remote Processing/ Cloud</a:t>
            </a:r>
          </a:p>
          <a:p>
            <a:pPr lvl="1"/>
            <a:r>
              <a:rPr lang="de-DE" sz="2000" dirty="0" smtClean="0"/>
              <a:t>Infrastructure </a:t>
            </a:r>
            <a:r>
              <a:rPr lang="de-DE" sz="2000" dirty="0" err="1" smtClean="0"/>
              <a:t>as</a:t>
            </a:r>
            <a:r>
              <a:rPr lang="de-DE" sz="2000" dirty="0" smtClean="0"/>
              <a:t> a Service</a:t>
            </a:r>
          </a:p>
          <a:p>
            <a:pPr lvl="1"/>
            <a:r>
              <a:rPr lang="de-DE" sz="2000" dirty="0" smtClean="0"/>
              <a:t>EO </a:t>
            </a:r>
            <a:r>
              <a:rPr lang="de-DE" sz="2000" dirty="0" err="1" smtClean="0"/>
              <a:t>Platform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a Service</a:t>
            </a:r>
          </a:p>
          <a:p>
            <a:pPr lvl="1"/>
            <a:r>
              <a:rPr lang="de-DE" sz="2000" dirty="0" err="1" smtClean="0"/>
              <a:t>Protect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share</a:t>
            </a:r>
            <a:r>
              <a:rPr lang="de-DE" sz="2000" dirty="0" smtClean="0"/>
              <a:t> </a:t>
            </a:r>
            <a:r>
              <a:rPr lang="de-DE" sz="2000" dirty="0" err="1" smtClean="0"/>
              <a:t>user</a:t>
            </a:r>
            <a:r>
              <a:rPr lang="de-DE" sz="2000" dirty="0" smtClean="0"/>
              <a:t> </a:t>
            </a:r>
            <a:r>
              <a:rPr lang="de-DE" sz="2000" dirty="0" err="1" smtClean="0"/>
              <a:t>algorithms</a:t>
            </a:r>
            <a:endParaRPr lang="de-DE" sz="20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User </a:t>
            </a:r>
            <a:r>
              <a:rPr lang="de-DE" sz="2400" dirty="0" err="1" smtClean="0"/>
              <a:t>management</a:t>
            </a:r>
            <a:endParaRPr lang="de-DE" sz="2400" dirty="0" smtClean="0"/>
          </a:p>
          <a:p>
            <a:pPr lvl="1"/>
            <a:r>
              <a:rPr lang="de-DE" sz="2000" dirty="0" smtClean="0"/>
              <a:t>Manage </a:t>
            </a:r>
            <a:r>
              <a:rPr lang="de-DE" sz="2000" dirty="0" err="1" smtClean="0"/>
              <a:t>rights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quotas</a:t>
            </a:r>
            <a:endParaRPr lang="de-DE" sz="2000" dirty="0" smtClean="0"/>
          </a:p>
          <a:p>
            <a:pPr lvl="1"/>
            <a:r>
              <a:rPr lang="de-DE" sz="2000" dirty="0" err="1" smtClean="0"/>
              <a:t>Know</a:t>
            </a:r>
            <a:r>
              <a:rPr lang="de-DE" sz="2000" dirty="0" smtClean="0"/>
              <a:t> </a:t>
            </a:r>
            <a:r>
              <a:rPr lang="de-DE" sz="2000" dirty="0" err="1" smtClean="0"/>
              <a:t>users</a:t>
            </a:r>
            <a:r>
              <a:rPr lang="de-DE" sz="2000" dirty="0" smtClean="0"/>
              <a:t>,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 smtClean="0"/>
              <a:t>needs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algorithms</a:t>
            </a:r>
            <a:endParaRPr lang="de-DE" sz="2000" dirty="0" smtClean="0"/>
          </a:p>
          <a:p>
            <a:pPr lvl="1"/>
            <a:r>
              <a:rPr lang="de-DE" sz="2000" dirty="0" smtClean="0"/>
              <a:t>…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 ?</a:t>
            </a:r>
            <a:endParaRPr lang="de-DE" sz="2000" dirty="0" smtClean="0"/>
          </a:p>
          <a:p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9" name="Sechseck 8"/>
          <p:cNvSpPr/>
          <p:nvPr/>
        </p:nvSpPr>
        <p:spPr bwMode="auto">
          <a:xfrm>
            <a:off x="776536" y="2148683"/>
            <a:ext cx="1656184" cy="1483098"/>
          </a:xfrm>
          <a:prstGeom prst="hexagon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de-DE" sz="2400" b="1" dirty="0" smtClean="0">
                <a:solidFill>
                  <a:schemeClr val="bg1"/>
                </a:solidFill>
                <a:cs typeface="Arial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Mana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/>
            </a:r>
            <a:b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</a:br>
            <a:r>
              <a:rPr kumimoji="0" lang="de-DE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ger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DLRs</a:t>
            </a:r>
            <a:br>
              <a:rPr lang="de-DE" dirty="0" smtClean="0"/>
            </a:br>
            <a:r>
              <a:rPr lang="de-DE" dirty="0" smtClean="0"/>
              <a:t>Experience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776536" y="1844824"/>
            <a:ext cx="2952329" cy="4032101"/>
          </a:xfrm>
        </p:spPr>
        <p:txBody>
          <a:bodyPr/>
          <a:lstStyle/>
          <a:p>
            <a:r>
              <a:rPr lang="de-DE" sz="1800" dirty="0" err="1" smtClean="0"/>
              <a:t>Owner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err="1" smtClean="0"/>
              <a:t>full</a:t>
            </a:r>
            <a:r>
              <a:rPr lang="de-DE" sz="1800" dirty="0" smtClean="0"/>
              <a:t>, PPP, …</a:t>
            </a:r>
          </a:p>
          <a:p>
            <a:r>
              <a:rPr lang="de-DE" sz="1800" dirty="0" smtClean="0"/>
              <a:t>Operator</a:t>
            </a:r>
            <a:br>
              <a:rPr lang="de-DE" sz="1800" dirty="0" smtClean="0"/>
            </a:br>
            <a:r>
              <a:rPr lang="de-DE" sz="1800" dirty="0" err="1" smtClean="0"/>
              <a:t>Own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third</a:t>
            </a:r>
            <a:r>
              <a:rPr lang="de-DE" sz="1800" dirty="0" smtClean="0"/>
              <a:t> </a:t>
            </a:r>
            <a:r>
              <a:rPr lang="de-DE" sz="1800" dirty="0" err="1" smtClean="0"/>
              <a:t>party</a:t>
            </a:r>
            <a:r>
              <a:rPr lang="de-DE" sz="1800" dirty="0" smtClean="0"/>
              <a:t> </a:t>
            </a:r>
            <a:r>
              <a:rPr lang="de-DE" sz="1800" dirty="0" err="1" smtClean="0"/>
              <a:t>missions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Mission &amp; </a:t>
            </a:r>
            <a:r>
              <a:rPr lang="de-DE" sz="1800" dirty="0" err="1" smtClean="0"/>
              <a:t>Ground</a:t>
            </a:r>
            <a:r>
              <a:rPr lang="de-DE" sz="1800" dirty="0" smtClean="0"/>
              <a:t> </a:t>
            </a:r>
            <a:r>
              <a:rPr lang="de-DE" sz="1800" dirty="0" err="1" smtClean="0"/>
              <a:t>Ops</a:t>
            </a:r>
            <a:endParaRPr lang="de-DE" sz="1800" dirty="0" smtClean="0"/>
          </a:p>
          <a:p>
            <a:r>
              <a:rPr lang="de-DE" sz="1800" dirty="0" smtClean="0"/>
              <a:t>Data Manager</a:t>
            </a:r>
            <a:br>
              <a:rPr lang="de-DE" sz="1800" dirty="0" smtClean="0"/>
            </a:br>
            <a:r>
              <a:rPr lang="de-DE" sz="1800" dirty="0" smtClean="0"/>
              <a:t>Portals, Data Access, Cloud Computing</a:t>
            </a:r>
            <a:br>
              <a:rPr lang="de-DE" sz="1800" dirty="0" smtClean="0"/>
            </a:br>
            <a:r>
              <a:rPr lang="de-DE" sz="1800" dirty="0" smtClean="0"/>
              <a:t>(Copernicus)</a:t>
            </a:r>
          </a:p>
          <a:p>
            <a:r>
              <a:rPr lang="de-DE" sz="1800" dirty="0" smtClean="0"/>
              <a:t>User</a:t>
            </a:r>
            <a:br>
              <a:rPr lang="de-DE" sz="1800" dirty="0" smtClean="0"/>
            </a:br>
            <a:r>
              <a:rPr lang="de-DE" sz="1800" dirty="0" smtClean="0"/>
              <a:t>Science, </a:t>
            </a:r>
            <a:r>
              <a:rPr lang="de-DE" sz="1800" dirty="0" err="1" smtClean="0"/>
              <a:t>Atmosphere</a:t>
            </a:r>
            <a:r>
              <a:rPr lang="de-DE" sz="1800" dirty="0" smtClean="0"/>
              <a:t>, maritime &amp; Emergency Services</a:t>
            </a:r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59" y="1392926"/>
            <a:ext cx="163353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68" y="1392926"/>
            <a:ext cx="2672067" cy="200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25" y="4437112"/>
            <a:ext cx="2367988" cy="177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1" y="5515749"/>
            <a:ext cx="1647055" cy="72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4465" y="1480232"/>
            <a:ext cx="1344654" cy="194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95" y="3747799"/>
            <a:ext cx="2557448" cy="176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86" y="3331313"/>
            <a:ext cx="4106465" cy="110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84" y="188640"/>
            <a:ext cx="4431633" cy="9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9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Data Sharing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094285" y="1700808"/>
            <a:ext cx="8437509" cy="4032101"/>
          </a:xfrm>
        </p:spPr>
        <p:txBody>
          <a:bodyPr/>
          <a:lstStyle/>
          <a:p>
            <a:r>
              <a:rPr lang="de-DE" sz="2400" dirty="0" smtClean="0"/>
              <a:t>Return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investment</a:t>
            </a:r>
            <a:r>
              <a:rPr lang="de-DE" sz="2400" dirty="0" smtClean="0"/>
              <a:t> –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just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sales</a:t>
            </a:r>
            <a:endParaRPr lang="de-DE" sz="2400" dirty="0"/>
          </a:p>
          <a:p>
            <a:pPr lvl="1"/>
            <a:r>
              <a:rPr lang="de-DE" sz="2000" dirty="0" smtClean="0"/>
              <a:t>Works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govt</a:t>
            </a:r>
            <a:r>
              <a:rPr lang="de-DE" sz="2000" dirty="0" smtClean="0"/>
              <a:t>‘ (e.g. </a:t>
            </a:r>
            <a:r>
              <a:rPr lang="de-DE" sz="2000" dirty="0" err="1" smtClean="0"/>
              <a:t>Landsat</a:t>
            </a:r>
            <a:r>
              <a:rPr lang="de-DE" sz="2000" dirty="0" smtClean="0"/>
              <a:t>, Copernicus),</a:t>
            </a:r>
            <a:br>
              <a:rPr lang="de-DE" sz="2000" dirty="0" smtClean="0"/>
            </a:br>
            <a:r>
              <a:rPr lang="de-DE" sz="2000" dirty="0" err="1" smtClean="0"/>
              <a:t>would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work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commercial</a:t>
            </a:r>
            <a:r>
              <a:rPr lang="de-DE" sz="2000" dirty="0" smtClean="0"/>
              <a:t> </a:t>
            </a:r>
            <a:r>
              <a:rPr lang="de-DE" sz="2000" dirty="0" err="1" smtClean="0"/>
              <a:t>missions</a:t>
            </a:r>
            <a:r>
              <a:rPr lang="de-DE" sz="2000" dirty="0" smtClean="0"/>
              <a:t>?</a:t>
            </a:r>
          </a:p>
          <a:p>
            <a:r>
              <a:rPr lang="de-DE" sz="2400" dirty="0" err="1" smtClean="0"/>
              <a:t>Satellites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still not a </a:t>
            </a:r>
            <a:r>
              <a:rPr lang="de-DE" sz="2400" dirty="0" err="1" smtClean="0"/>
              <a:t>technical</a:t>
            </a:r>
            <a:r>
              <a:rPr lang="de-DE" sz="2400" dirty="0" smtClean="0"/>
              <a:t> </a:t>
            </a:r>
            <a:r>
              <a:rPr lang="de-DE" sz="2400" dirty="0" err="1" smtClean="0"/>
              <a:t>commodity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cost</a:t>
            </a:r>
            <a:r>
              <a:rPr lang="de-DE" sz="2400" dirty="0" smtClean="0"/>
              <a:t> </a:t>
            </a:r>
            <a:r>
              <a:rPr lang="de-DE" sz="2400" dirty="0" err="1" smtClean="0"/>
              <a:t>money</a:t>
            </a:r>
            <a:r>
              <a:rPr lang="de-DE" sz="2400" dirty="0" smtClean="0"/>
              <a:t>, </a:t>
            </a:r>
            <a:r>
              <a:rPr lang="de-DE" sz="2400" dirty="0" err="1" smtClean="0"/>
              <a:t>effort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operations</a:t>
            </a:r>
            <a:endParaRPr lang="de-DE" sz="2400" dirty="0" smtClean="0"/>
          </a:p>
          <a:p>
            <a:pPr lvl="1"/>
            <a:r>
              <a:rPr lang="de-DE" sz="2000" dirty="0" smtClean="0"/>
              <a:t>Can „operational </a:t>
            </a:r>
            <a:r>
              <a:rPr lang="de-DE" sz="2000" dirty="0" err="1" smtClean="0"/>
              <a:t>big</a:t>
            </a:r>
            <a:r>
              <a:rPr lang="de-DE" sz="2000" dirty="0" smtClean="0"/>
              <a:t> </a:t>
            </a:r>
            <a:r>
              <a:rPr lang="de-DE" sz="2000" dirty="0" err="1" smtClean="0"/>
              <a:t>systems</a:t>
            </a:r>
            <a:r>
              <a:rPr lang="de-DE" sz="2000" dirty="0" smtClean="0"/>
              <a:t>“ </a:t>
            </a:r>
            <a:r>
              <a:rPr lang="de-DE" sz="2000" dirty="0" err="1" smtClean="0"/>
              <a:t>and</a:t>
            </a:r>
            <a:r>
              <a:rPr lang="de-DE" sz="2000" dirty="0" smtClean="0"/>
              <a:t> „</a:t>
            </a:r>
            <a:r>
              <a:rPr lang="de-DE" sz="2000" dirty="0" err="1" smtClean="0"/>
              <a:t>NewSpace</a:t>
            </a:r>
            <a:r>
              <a:rPr lang="de-DE" sz="2000" dirty="0" smtClean="0"/>
              <a:t>“ </a:t>
            </a:r>
            <a:r>
              <a:rPr lang="de-DE" sz="2000" dirty="0" err="1" smtClean="0"/>
              <a:t>co-exist</a:t>
            </a:r>
            <a:r>
              <a:rPr lang="de-DE" sz="20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EO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digital, </a:t>
            </a:r>
            <a:r>
              <a:rPr lang="de-DE" sz="2400" dirty="0" err="1" smtClean="0"/>
              <a:t>including</a:t>
            </a:r>
            <a:r>
              <a:rPr lang="de-DE" sz="2400" dirty="0" smtClean="0"/>
              <a:t> all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value</a:t>
            </a:r>
            <a:r>
              <a:rPr lang="de-DE" sz="2400" dirty="0" smtClean="0"/>
              <a:t> </a:t>
            </a:r>
            <a:r>
              <a:rPr lang="de-DE" sz="2400" dirty="0" err="1" smtClean="0"/>
              <a:t>chain</a:t>
            </a:r>
            <a:endParaRPr lang="de-DE" sz="2400" dirty="0" smtClean="0"/>
          </a:p>
          <a:p>
            <a:pPr lvl="1"/>
            <a:r>
              <a:rPr lang="de-DE" sz="2000" dirty="0" err="1" smtClean="0"/>
              <a:t>Role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digital </a:t>
            </a:r>
            <a:r>
              <a:rPr lang="de-DE" sz="2000" dirty="0" err="1" smtClean="0"/>
              <a:t>giants</a:t>
            </a:r>
            <a:r>
              <a:rPr lang="de-DE" sz="2000" dirty="0" smtClean="0"/>
              <a:t> (e.g. AGFA) vs. „traditional“ </a:t>
            </a:r>
            <a:r>
              <a:rPr lang="de-DE" sz="2000" dirty="0" err="1" smtClean="0"/>
              <a:t>players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would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sharing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affected</a:t>
            </a:r>
            <a:r>
              <a:rPr lang="de-DE" sz="20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there</a:t>
            </a:r>
            <a:r>
              <a:rPr lang="de-DE" sz="2400" dirty="0" smtClean="0"/>
              <a:t> a </a:t>
            </a:r>
            <a:r>
              <a:rPr lang="de-DE" sz="2400" dirty="0" err="1" smtClean="0"/>
              <a:t>new</a:t>
            </a:r>
            <a:r>
              <a:rPr lang="de-DE" sz="2400" dirty="0" smtClean="0"/>
              <a:t> „</a:t>
            </a:r>
            <a:r>
              <a:rPr lang="de-DE" sz="2400" dirty="0" err="1" smtClean="0"/>
              <a:t>role</a:t>
            </a:r>
            <a:r>
              <a:rPr lang="de-DE" sz="2400" dirty="0" smtClean="0"/>
              <a:t> </a:t>
            </a:r>
            <a:r>
              <a:rPr lang="de-DE" sz="2400" dirty="0" err="1" smtClean="0"/>
              <a:t>model</a:t>
            </a:r>
            <a:r>
              <a:rPr lang="de-DE" sz="2400" dirty="0" smtClean="0"/>
              <a:t>“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„User“?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332656"/>
            <a:ext cx="44323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C3300E36-19B2-41FD-9524-96421386E4E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</Words>
  <Application>Microsoft Office PowerPoint</Application>
  <PresentationFormat>A4-Papier (210x297 mm)</PresentationFormat>
  <Paragraphs>102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Standarddesign</vt:lpstr>
      <vt:lpstr>  TOWARDS OPEN EARTH OBSERVATIONS DATA POLICIES PROGRESSES, CHALLENGES AND SUPPORT TOOLS  3. Challenges in Implementing Data Sharing Principles  Gunter Schreier Earth Observation Center DLR     GEO-XIII PLENARY WEEK, ST PETERSBURG, RUSSIA FEDERATION 7 NOVEMBER 2016 </vt:lpstr>
      <vt:lpstr>EO Data: The traditional Entities</vt:lpstr>
      <vt:lpstr>EO Data: A new player</vt:lpstr>
      <vt:lpstr>The Data Owner – „return of investment“</vt:lpstr>
      <vt:lpstr>The Mission Manager – make it happen</vt:lpstr>
      <vt:lpstr>The Data Manager – the „all digital“ solution</vt:lpstr>
      <vt:lpstr>DLRs Experience</vt:lpstr>
      <vt:lpstr>Challenges for Data Sharing</vt:lpstr>
      <vt:lpstr>PowerPoint-Präsentation</vt:lpstr>
    </vt:vector>
  </TitlesOfParts>
  <Company>T-Systems SfR im Auftrag des 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von Erdbeobachtungsdaten im DLR</dc:title>
  <dc:creator>K. Molch, E. Mikusch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Schreier, Gunter</cp:lastModifiedBy>
  <cp:revision>805</cp:revision>
  <cp:lastPrinted>2015-05-05T10:59:22Z</cp:lastPrinted>
  <dcterms:created xsi:type="dcterms:W3CDTF">2003-10-01T09:44:24Z</dcterms:created>
  <dcterms:modified xsi:type="dcterms:W3CDTF">2016-11-07T04:35:20Z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